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8"/>
  </p:notesMasterIdLst>
  <p:sldIdLst>
    <p:sldId id="257" r:id="rId2"/>
    <p:sldId id="1977" r:id="rId3"/>
    <p:sldId id="1978" r:id="rId4"/>
    <p:sldId id="2073" r:id="rId5"/>
    <p:sldId id="392" r:id="rId6"/>
    <p:sldId id="519" r:id="rId7"/>
    <p:sldId id="516" r:id="rId8"/>
    <p:sldId id="534" r:id="rId9"/>
    <p:sldId id="535" r:id="rId10"/>
    <p:sldId id="536" r:id="rId11"/>
    <p:sldId id="539" r:id="rId12"/>
    <p:sldId id="515" r:id="rId13"/>
    <p:sldId id="538" r:id="rId14"/>
    <p:sldId id="537" r:id="rId15"/>
    <p:sldId id="649" r:id="rId16"/>
    <p:sldId id="518" r:id="rId17"/>
    <p:sldId id="513" r:id="rId18"/>
    <p:sldId id="456" r:id="rId19"/>
    <p:sldId id="552" r:id="rId20"/>
    <p:sldId id="564" r:id="rId21"/>
    <p:sldId id="553" r:id="rId22"/>
    <p:sldId id="560" r:id="rId23"/>
    <p:sldId id="563" r:id="rId24"/>
    <p:sldId id="562" r:id="rId25"/>
    <p:sldId id="565" r:id="rId26"/>
    <p:sldId id="561" r:id="rId27"/>
    <p:sldId id="557" r:id="rId28"/>
    <p:sldId id="580" r:id="rId29"/>
    <p:sldId id="568" r:id="rId30"/>
    <p:sldId id="1980" r:id="rId31"/>
    <p:sldId id="1981" r:id="rId32"/>
    <p:sldId id="1982" r:id="rId33"/>
    <p:sldId id="1983" r:id="rId34"/>
    <p:sldId id="1984" r:id="rId35"/>
    <p:sldId id="1985" r:id="rId36"/>
    <p:sldId id="1986" r:id="rId37"/>
    <p:sldId id="1987" r:id="rId38"/>
    <p:sldId id="1988" r:id="rId39"/>
    <p:sldId id="1991" r:id="rId40"/>
    <p:sldId id="1993" r:id="rId41"/>
    <p:sldId id="1992" r:id="rId42"/>
    <p:sldId id="2020" r:id="rId43"/>
    <p:sldId id="2007" r:id="rId44"/>
    <p:sldId id="2011" r:id="rId45"/>
    <p:sldId id="2012" r:id="rId46"/>
    <p:sldId id="2013" r:id="rId47"/>
    <p:sldId id="1999" r:id="rId48"/>
    <p:sldId id="2000" r:id="rId49"/>
    <p:sldId id="2021" r:id="rId50"/>
    <p:sldId id="2014" r:id="rId51"/>
    <p:sldId id="2015" r:id="rId52"/>
    <p:sldId id="2016" r:id="rId53"/>
    <p:sldId id="2017" r:id="rId54"/>
    <p:sldId id="2018" r:id="rId55"/>
    <p:sldId id="2019" r:id="rId56"/>
    <p:sldId id="581" r:id="rId57"/>
    <p:sldId id="1997" r:id="rId58"/>
    <p:sldId id="1989" r:id="rId59"/>
    <p:sldId id="2022" r:id="rId60"/>
    <p:sldId id="1956" r:id="rId61"/>
    <p:sldId id="1957" r:id="rId62"/>
    <p:sldId id="1968" r:id="rId63"/>
    <p:sldId id="1961" r:id="rId64"/>
    <p:sldId id="2033" r:id="rId65"/>
    <p:sldId id="1962" r:id="rId66"/>
    <p:sldId id="1969" r:id="rId67"/>
    <p:sldId id="1994" r:id="rId68"/>
    <p:sldId id="2043" r:id="rId69"/>
    <p:sldId id="1964" r:id="rId70"/>
    <p:sldId id="1971" r:id="rId71"/>
    <p:sldId id="1965" r:id="rId72"/>
    <p:sldId id="1967" r:id="rId73"/>
    <p:sldId id="2023" r:id="rId74"/>
    <p:sldId id="2036" r:id="rId75"/>
    <p:sldId id="2029" r:id="rId76"/>
    <p:sldId id="2028" r:id="rId77"/>
    <p:sldId id="1998" r:id="rId78"/>
    <p:sldId id="2024" r:id="rId79"/>
    <p:sldId id="2025" r:id="rId80"/>
    <p:sldId id="2026" r:id="rId81"/>
    <p:sldId id="2034" r:id="rId82"/>
    <p:sldId id="2005" r:id="rId83"/>
    <p:sldId id="2006" r:id="rId84"/>
    <p:sldId id="2038" r:id="rId85"/>
    <p:sldId id="2039" r:id="rId86"/>
    <p:sldId id="2031" r:id="rId87"/>
    <p:sldId id="464" r:id="rId88"/>
    <p:sldId id="609" r:id="rId89"/>
    <p:sldId id="604" r:id="rId90"/>
    <p:sldId id="612" r:id="rId91"/>
    <p:sldId id="611" r:id="rId92"/>
    <p:sldId id="619" r:id="rId93"/>
    <p:sldId id="616" r:id="rId94"/>
    <p:sldId id="615" r:id="rId95"/>
    <p:sldId id="618" r:id="rId96"/>
    <p:sldId id="621" r:id="rId97"/>
    <p:sldId id="622" r:id="rId98"/>
    <p:sldId id="623" r:id="rId99"/>
    <p:sldId id="624" r:id="rId100"/>
    <p:sldId id="523" r:id="rId101"/>
    <p:sldId id="629" r:id="rId102"/>
    <p:sldId id="634" r:id="rId103"/>
    <p:sldId id="630" r:id="rId104"/>
    <p:sldId id="631" r:id="rId105"/>
    <p:sldId id="2041" r:id="rId106"/>
    <p:sldId id="635" r:id="rId107"/>
    <p:sldId id="632" r:id="rId108"/>
    <p:sldId id="636" r:id="rId109"/>
    <p:sldId id="643" r:id="rId110"/>
    <p:sldId id="497" r:id="rId111"/>
    <p:sldId id="638" r:id="rId112"/>
    <p:sldId id="639" r:id="rId113"/>
    <p:sldId id="641" r:id="rId114"/>
    <p:sldId id="642" r:id="rId115"/>
    <p:sldId id="2044" r:id="rId116"/>
    <p:sldId id="2045" r:id="rId117"/>
    <p:sldId id="2046" r:id="rId118"/>
    <p:sldId id="2058" r:id="rId119"/>
    <p:sldId id="2059" r:id="rId120"/>
    <p:sldId id="2057" r:id="rId121"/>
    <p:sldId id="2060" r:id="rId122"/>
    <p:sldId id="2047" r:id="rId123"/>
    <p:sldId id="2061" r:id="rId124"/>
    <p:sldId id="2062" r:id="rId125"/>
    <p:sldId id="2050" r:id="rId126"/>
    <p:sldId id="525" r:id="rId127"/>
    <p:sldId id="527" r:id="rId128"/>
    <p:sldId id="528" r:id="rId129"/>
    <p:sldId id="645" r:id="rId130"/>
    <p:sldId id="529" r:id="rId131"/>
    <p:sldId id="646" r:id="rId132"/>
    <p:sldId id="2069" r:id="rId133"/>
    <p:sldId id="2070" r:id="rId134"/>
    <p:sldId id="2068" r:id="rId135"/>
    <p:sldId id="2071" r:id="rId136"/>
    <p:sldId id="2072" r:id="rId13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77"/>
    <p:restoredTop sz="71837"/>
  </p:normalViewPr>
  <p:slideViewPr>
    <p:cSldViewPr snapToGrid="0">
      <p:cViewPr varScale="1">
        <p:scale>
          <a:sx n="85" d="100"/>
          <a:sy n="85" d="100"/>
        </p:scale>
        <p:origin x="19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openxmlformats.org/officeDocument/2006/relationships/oleObject" Target="file:////Volumes/My%20Passport%20for%20Mac/Dropbox/SingleCase/fig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Sheet1!$E$3:$E$5</c:f>
              <c:strCache>
                <c:ptCount val="3"/>
                <c:pt idx="0">
                  <c:v>未訓練者</c:v>
                </c:pt>
                <c:pt idx="1">
                  <c:v>初心者</c:v>
                </c:pt>
                <c:pt idx="2">
                  <c:v>熟達者</c:v>
                </c:pt>
              </c:strCache>
            </c:strRef>
          </c:cat>
          <c:val>
            <c:numRef>
              <c:f>Sheet1!$F$3:$F$5</c:f>
              <c:numCache>
                <c:formatCode>General</c:formatCode>
                <c:ptCount val="3"/>
                <c:pt idx="0">
                  <c:v>0.72</c:v>
                </c:pt>
                <c:pt idx="1">
                  <c:v>0.77</c:v>
                </c:pt>
                <c:pt idx="2">
                  <c:v>0.73</c:v>
                </c:pt>
              </c:numCache>
            </c:numRef>
          </c:val>
          <c:extLst>
            <c:ext xmlns:c16="http://schemas.microsoft.com/office/drawing/2014/chart" uri="{C3380CC4-5D6E-409C-BE32-E72D297353CC}">
              <c16:uniqueId val="{00000000-F0E6-0F44-BA31-9360D8788DEF}"/>
            </c:ext>
          </c:extLst>
        </c:ser>
        <c:dLbls>
          <c:showLegendKey val="0"/>
          <c:showVal val="0"/>
          <c:showCatName val="0"/>
          <c:showSerName val="0"/>
          <c:showPercent val="0"/>
          <c:showBubbleSize val="0"/>
        </c:dLbls>
        <c:gapWidth val="182"/>
        <c:axId val="-2108005000"/>
        <c:axId val="-2108352904"/>
      </c:barChart>
      <c:catAx>
        <c:axId val="-2108005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crossAx val="-2108352904"/>
        <c:crosses val="autoZero"/>
        <c:auto val="1"/>
        <c:lblAlgn val="ctr"/>
        <c:lblOffset val="100"/>
        <c:noMultiLvlLbl val="0"/>
      </c:catAx>
      <c:valAx>
        <c:axId val="-2108352904"/>
        <c:scaling>
          <c:orientation val="minMax"/>
          <c:max val="1"/>
          <c:min val="0.5"/>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crossAx val="-2108005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4BF3C-431F-314C-9135-0E79478349DD}" type="datetimeFigureOut">
              <a:rPr kumimoji="1" lang="ja-JP" altLang="en-US" smtClean="0"/>
              <a:t>2022/9/29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00BFF-D931-314E-BD6C-787B4B9BE834}" type="slidenum">
              <a:rPr kumimoji="1" lang="ja-JP" altLang="en-US" smtClean="0"/>
              <a:t>‹#›</a:t>
            </a:fld>
            <a:endParaRPr kumimoji="1" lang="ja-JP" altLang="en-US"/>
          </a:p>
        </p:txBody>
      </p:sp>
    </p:spTree>
    <p:extLst>
      <p:ext uri="{BB962C8B-B14F-4D97-AF65-F5344CB8AC3E}">
        <p14:creationId xmlns:p14="http://schemas.microsoft.com/office/powerpoint/2010/main" val="34990534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21CA10-14D5-844C-A2BB-5CCCE7B75AD6}"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2666049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Step4</a:t>
            </a:r>
          </a:p>
          <a:p>
            <a:r>
              <a:rPr kumimoji="1" lang="ja-JP" altLang="en-US"/>
              <a:t>視覚的分析プロセスの最後のステップは、各相比較からの情報を組み合わせて、デザイン内のすべてのデータ（すべての相のデータ）が、異なる時点における効果の</a:t>
            </a:r>
            <a:r>
              <a:rPr kumimoji="1" lang="en-US" altLang="ja-JP" dirty="0"/>
              <a:t>3</a:t>
            </a:r>
            <a:r>
              <a:rPr kumimoji="1" lang="ja-JP" altLang="en-US"/>
              <a:t>つの実証を文書化するための基準を満たすかどうかを決定することである。図 </a:t>
            </a:r>
            <a:r>
              <a:rPr kumimoji="1" lang="en" altLang="ja-JP" dirty="0"/>
              <a:t>A.9 </a:t>
            </a:r>
            <a:r>
              <a:rPr kumimoji="1" lang="ja-JP" altLang="en-US"/>
              <a:t>の括弧で囲まれた部分（</a:t>
            </a:r>
            <a:r>
              <a:rPr kumimoji="1" lang="en" altLang="ja-JP" dirty="0"/>
              <a:t>A</a:t>
            </a:r>
            <a:r>
              <a:rPr kumimoji="1" lang="ja-JP" altLang="en"/>
              <a:t>、</a:t>
            </a:r>
            <a:r>
              <a:rPr kumimoji="1" lang="en" altLang="ja-JP" dirty="0"/>
              <a:t>B</a:t>
            </a:r>
            <a:r>
              <a:rPr kumimoji="1" lang="ja-JP" altLang="en"/>
              <a:t>、</a:t>
            </a:r>
            <a:r>
              <a:rPr kumimoji="1" lang="en" altLang="ja-JP" dirty="0"/>
              <a:t>C</a:t>
            </a:r>
            <a:r>
              <a:rPr kumimoji="1" lang="ja-JP" altLang="en"/>
              <a:t>）</a:t>
            </a:r>
            <a:r>
              <a:rPr kumimoji="1" lang="ja-JP" altLang="en-US"/>
              <a:t>は、実際のパフォーマンスと比較される反応の観察パターンと予測パターンを示している。介入</a:t>
            </a:r>
            <a:r>
              <a:rPr kumimoji="1" lang="en-US" altLang="ja-JP" dirty="0"/>
              <a:t>1</a:t>
            </a:r>
            <a:r>
              <a:rPr kumimoji="1" lang="ja-JP" altLang="en-US"/>
              <a:t>の段階で観測されたデータはベースライン</a:t>
            </a:r>
            <a:r>
              <a:rPr kumimoji="1" lang="en-US" altLang="ja-JP" dirty="0"/>
              <a:t>1</a:t>
            </a:r>
            <a:r>
              <a:rPr kumimoji="1" lang="ja-JP" altLang="en-US"/>
              <a:t>の観測・予測されたデータパターンから外れているので、ベースライン</a:t>
            </a:r>
            <a:r>
              <a:rPr kumimoji="1" lang="en-US" altLang="ja-JP" dirty="0"/>
              <a:t>1</a:t>
            </a:r>
            <a:r>
              <a:rPr kumimoji="1" lang="ja-JP" altLang="en-US"/>
              <a:t>と介入</a:t>
            </a:r>
            <a:r>
              <a:rPr kumimoji="1" lang="en-US" altLang="ja-JP" dirty="0"/>
              <a:t>1</a:t>
            </a:r>
            <a:r>
              <a:rPr kumimoji="1" lang="ja-JP" altLang="en-US"/>
              <a:t>の比較は効果を実証している（図</a:t>
            </a:r>
            <a:r>
              <a:rPr kumimoji="1" lang="en" altLang="ja-JP" dirty="0"/>
              <a:t>A.9A</a:t>
            </a:r>
            <a:r>
              <a:rPr kumimoji="1" lang="ja-JP" altLang="en"/>
              <a:t>）。</a:t>
            </a:r>
            <a:r>
              <a:rPr kumimoji="1" lang="ja-JP" altLang="en-US"/>
              <a:t>同様に、ベースライン</a:t>
            </a:r>
            <a:r>
              <a:rPr kumimoji="1" lang="en-US" altLang="ja-JP" dirty="0"/>
              <a:t>2</a:t>
            </a:r>
            <a:r>
              <a:rPr kumimoji="1" lang="ja-JP" altLang="en-US"/>
              <a:t>のデータは介入</a:t>
            </a:r>
            <a:r>
              <a:rPr kumimoji="1" lang="en-US" altLang="ja-JP" dirty="0"/>
              <a:t>1</a:t>
            </a:r>
            <a:r>
              <a:rPr kumimoji="1" lang="ja-JP" altLang="en-US"/>
              <a:t>の反応の観察・予測されたパターンから外れているため、介入</a:t>
            </a:r>
            <a:r>
              <a:rPr kumimoji="1" lang="en-US" altLang="ja-JP" dirty="0"/>
              <a:t>1</a:t>
            </a:r>
            <a:r>
              <a:rPr kumimoji="1" lang="ja-JP" altLang="en-US"/>
              <a:t>とベースライン</a:t>
            </a:r>
            <a:r>
              <a:rPr kumimoji="1" lang="en-US" altLang="ja-JP" dirty="0"/>
              <a:t>2</a:t>
            </a:r>
            <a:r>
              <a:rPr kumimoji="1" lang="ja-JP" altLang="en-US"/>
              <a:t>の比較は効果を実証する（図</a:t>
            </a:r>
            <a:r>
              <a:rPr kumimoji="1" lang="en" altLang="ja-JP" dirty="0"/>
              <a:t>A.9B</a:t>
            </a:r>
            <a:r>
              <a:rPr kumimoji="1" lang="ja-JP" altLang="en"/>
              <a:t>）。</a:t>
            </a:r>
            <a:r>
              <a:rPr kumimoji="1" lang="ja-JP" altLang="en-US"/>
              <a:t>同じ論理で、ベースライン</a:t>
            </a:r>
            <a:r>
              <a:rPr kumimoji="1" lang="en-US" altLang="ja-JP" dirty="0"/>
              <a:t>2</a:t>
            </a:r>
            <a:r>
              <a:rPr kumimoji="1" lang="ja-JP" altLang="en-US"/>
              <a:t>と介入</a:t>
            </a:r>
            <a:r>
              <a:rPr kumimoji="1" lang="en-US" altLang="ja-JP" dirty="0"/>
              <a:t>2</a:t>
            </a:r>
            <a:r>
              <a:rPr kumimoji="1" lang="ja-JP" altLang="en-US"/>
              <a:t>の比較でも効果を確認することができます（図</a:t>
            </a:r>
            <a:r>
              <a:rPr kumimoji="1" lang="en" altLang="ja-JP" dirty="0"/>
              <a:t>A.9C</a:t>
            </a:r>
            <a:r>
              <a:rPr kumimoji="1" lang="ja-JP" altLang="en"/>
              <a:t>）。</a:t>
            </a:r>
            <a:r>
              <a:rPr kumimoji="1" lang="ja-JP" altLang="en-US"/>
              <a:t>効果の</a:t>
            </a:r>
            <a:r>
              <a:rPr kumimoji="1" lang="en-US" altLang="ja-JP" dirty="0"/>
              <a:t>3</a:t>
            </a:r>
            <a:r>
              <a:rPr kumimoji="1" lang="ja-JP" altLang="en-US"/>
              <a:t>つの実証は異なる時点で起こっているので、この研究のデータ一式は、基準で規定されているように因果関係を文書化するものと考えられる。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CB100BFF-D931-314E-BD6C-787B4B9BE834}" type="slidenum">
              <a:rPr kumimoji="1" lang="ja-JP" altLang="en-US" smtClean="0"/>
              <a:t>46</a:t>
            </a:fld>
            <a:endParaRPr kumimoji="1" lang="ja-JP" altLang="en-US"/>
          </a:p>
        </p:txBody>
      </p:sp>
    </p:spTree>
    <p:extLst>
      <p:ext uri="{BB962C8B-B14F-4D97-AF65-F5344CB8AC3E}">
        <p14:creationId xmlns:p14="http://schemas.microsoft.com/office/powerpoint/2010/main" val="4249978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B100BFF-D931-314E-BD6C-787B4B9BE834}" type="slidenum">
              <a:rPr kumimoji="1" lang="ja-JP" altLang="en-US" smtClean="0"/>
              <a:t>48</a:t>
            </a:fld>
            <a:endParaRPr kumimoji="1" lang="ja-JP" altLang="en-US"/>
          </a:p>
        </p:txBody>
      </p:sp>
    </p:spTree>
    <p:extLst>
      <p:ext uri="{BB962C8B-B14F-4D97-AF65-F5344CB8AC3E}">
        <p14:creationId xmlns:p14="http://schemas.microsoft.com/office/powerpoint/2010/main" val="1167737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B100BFF-D931-314E-BD6C-787B4B9BE834}" type="slidenum">
              <a:rPr kumimoji="1" lang="ja-JP" altLang="en-US" smtClean="0"/>
              <a:t>51</a:t>
            </a:fld>
            <a:endParaRPr kumimoji="1" lang="ja-JP" altLang="en-US"/>
          </a:p>
        </p:txBody>
      </p:sp>
    </p:spTree>
    <p:extLst>
      <p:ext uri="{BB962C8B-B14F-4D97-AF65-F5344CB8AC3E}">
        <p14:creationId xmlns:p14="http://schemas.microsoft.com/office/powerpoint/2010/main" val="3223495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 の基準は、データが不確実である場合に誤って 介入が有効だと判断するタイプ </a:t>
            </a:r>
            <a:r>
              <a:rPr lang="en" altLang="ja-JP" dirty="0"/>
              <a:t>I </a:t>
            </a:r>
            <a:r>
              <a:rPr lang="ja-JP" altLang="en-US"/>
              <a:t>エラーを調整する働きをしている。</a:t>
            </a:r>
            <a:r>
              <a:rPr lang="en" altLang="ja-JP" dirty="0"/>
              <a:t>Fig. 2 </a:t>
            </a:r>
            <a:r>
              <a:rPr lang="ja-JP" altLang="en-US"/>
              <a:t>の右には、左の図 と同じデータについて、</a:t>
            </a:r>
            <a:r>
              <a:rPr lang="en" altLang="ja-JP" dirty="0"/>
              <a:t>VAIOR </a:t>
            </a:r>
            <a:r>
              <a:rPr lang="ja-JP" altLang="en-US"/>
              <a:t>のためのベー スライン期のトレンドと変動幅に基づく区間を 黒の実線と点線で示している。分析の焦点を即時効果にしても遅延効果にしても介入期の最初 の</a:t>
            </a:r>
            <a:r>
              <a:rPr lang="en-US" altLang="ja-JP" dirty="0"/>
              <a:t>3 </a:t>
            </a:r>
            <a:r>
              <a:rPr lang="ja-JP" altLang="en-US"/>
              <a:t>セッションまたは最後の</a:t>
            </a:r>
            <a:r>
              <a:rPr lang="en-US" altLang="ja-JP" dirty="0"/>
              <a:t>3 </a:t>
            </a:r>
            <a:r>
              <a:rPr lang="ja-JP" altLang="en-US"/>
              <a:t>セッションに変 動幅内のデータが存在するため、介入を有効と する判断は保留される。データ全体で分析する 場合、ベースライン期で変動幅を越えるデータ はなく、介入期で変動幅を下回るデータが複数 あるため、介入は有効だと判断される。</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CB100BFF-D931-314E-BD6C-787B4B9BE834}" type="slidenum">
              <a:rPr kumimoji="1" lang="ja-JP" altLang="en-US" smtClean="0"/>
              <a:t>52</a:t>
            </a:fld>
            <a:endParaRPr kumimoji="1" lang="ja-JP" altLang="en-US"/>
          </a:p>
        </p:txBody>
      </p:sp>
    </p:spTree>
    <p:extLst>
      <p:ext uri="{BB962C8B-B14F-4D97-AF65-F5344CB8AC3E}">
        <p14:creationId xmlns:p14="http://schemas.microsoft.com/office/powerpoint/2010/main" val="3157195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B100BFF-D931-314E-BD6C-787B4B9BE834}" type="slidenum">
              <a:rPr kumimoji="1" lang="ja-JP" altLang="en-US" smtClean="0"/>
              <a:t>53</a:t>
            </a:fld>
            <a:endParaRPr kumimoji="1" lang="ja-JP" altLang="en-US"/>
          </a:p>
        </p:txBody>
      </p:sp>
    </p:spTree>
    <p:extLst>
      <p:ext uri="{BB962C8B-B14F-4D97-AF65-F5344CB8AC3E}">
        <p14:creationId xmlns:p14="http://schemas.microsoft.com/office/powerpoint/2010/main" val="3366263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ケース内の効果指標は英語では</a:t>
            </a:r>
            <a:r>
              <a:rPr kumimoji="1" lang="en-US" altLang="ja-JP" dirty="0"/>
              <a:t>within case effect size</a:t>
            </a:r>
            <a:r>
              <a:rPr kumimoji="1" lang="ja-JP" altLang="en-US"/>
              <a:t>、個人個人のベースラインと介入フェーズを比較した効果を評価する指標です。</a:t>
            </a:r>
            <a:endParaRPr kumimoji="1" lang="en-US" altLang="ja-JP" dirty="0"/>
          </a:p>
          <a:p>
            <a:r>
              <a:rPr kumimoji="1" lang="ja-JP" altLang="en-US"/>
              <a:t>一方、ケース間効果指標</a:t>
            </a:r>
            <a:r>
              <a:rPr kumimoji="1" lang="en-US" altLang="ja-JP" dirty="0"/>
              <a:t> </a:t>
            </a:r>
            <a:r>
              <a:rPr kumimoji="1" lang="ja-JP" altLang="en-US"/>
              <a:t>は</a:t>
            </a:r>
            <a:r>
              <a:rPr kumimoji="1" lang="en-US" altLang="ja-JP" dirty="0"/>
              <a:t>between-case effect size</a:t>
            </a:r>
            <a:r>
              <a:rPr kumimoji="1" lang="ja-JP" altLang="en-US"/>
              <a:t>などとよばれますが、参加者の個人差を越えた</a:t>
            </a:r>
            <a:r>
              <a:rPr kumimoji="1" lang="en-US" altLang="ja-JP" dirty="0"/>
              <a:t>(</a:t>
            </a:r>
            <a:r>
              <a:rPr kumimoji="1" lang="ja-JP" altLang="en-US"/>
              <a:t>統合した）介入の効果を評価する指標です。</a:t>
            </a:r>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57</a:t>
            </a:fld>
            <a:endParaRPr kumimoji="1" lang="ja-JP" altLang="en-US"/>
          </a:p>
        </p:txBody>
      </p:sp>
    </p:spTree>
    <p:extLst>
      <p:ext uri="{BB962C8B-B14F-4D97-AF65-F5344CB8AC3E}">
        <p14:creationId xmlns:p14="http://schemas.microsoft.com/office/powerpoint/2010/main" val="3466139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a:t>では次に二つ目の問い、シングルケースデザインの統計解析にはどのような指標があるのかいついて、お答えします。</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a:t>さまざまな指標が提供されていますが、まずケース間の効果指標とケース内の効果指標とに大別することができます。</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a:t>前者ではマルチレベルモデルあるいは階層線形モデルとも呼ばれますが、そうした統計モデルが適用されます。</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a:t>後者では、ベースラインと介入フーズの平均の比の対数をとった</a:t>
            </a:r>
            <a:r>
              <a:rPr kumimoji="1" lang="en-US" altLang="ja-JP" dirty="0"/>
              <a:t>log-response ratio(LRR)</a:t>
            </a:r>
            <a:r>
              <a:rPr kumimoji="1" lang="ja-JP" altLang="en-US"/>
              <a:t>、ベースラインと介入フェズの平均値差を標準偏差で割ってスケールした標準化平均値差（</a:t>
            </a:r>
            <a:r>
              <a:rPr kumimoji="1" lang="en-US" altLang="ja-JP" dirty="0"/>
              <a:t>SMD)</a:t>
            </a:r>
            <a:r>
              <a:rPr kumimoji="1" lang="ja-JP" altLang="en-US"/>
              <a:t>、ベースライン期と介入フェーズにそれぞれ回帰直線をひき各期間の傾きや切片の差を検討するピースワイズ回帰分析、介入フェーズとベースライン期のデータの重複度を評価する</a:t>
            </a:r>
            <a:r>
              <a:rPr kumimoji="1" lang="en-US" altLang="ja-JP" dirty="0"/>
              <a:t>NAP</a:t>
            </a:r>
            <a:r>
              <a:rPr kumimoji="1" lang="ja-JP" altLang="en-US"/>
              <a:t>、</a:t>
            </a:r>
            <a:r>
              <a:rPr kumimoji="1" lang="en-US" altLang="ja-JP" dirty="0"/>
              <a:t>BCT/ TAU-U</a:t>
            </a:r>
            <a:r>
              <a:rPr kumimoji="1" lang="ja-JP" altLang="en-US"/>
              <a:t>などがあります。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58</a:t>
            </a:fld>
            <a:endParaRPr kumimoji="1" lang="ja-JP" altLang="en-US"/>
          </a:p>
        </p:txBody>
      </p:sp>
    </p:spTree>
    <p:extLst>
      <p:ext uri="{BB962C8B-B14F-4D97-AF65-F5344CB8AC3E}">
        <p14:creationId xmlns:p14="http://schemas.microsoft.com/office/powerpoint/2010/main" val="2006451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こちらに示しているのは、</a:t>
            </a:r>
            <a:r>
              <a:rPr kumimoji="1" lang="en-US" altLang="ja-JP" dirty="0"/>
              <a:t>Manolov</a:t>
            </a:r>
            <a:r>
              <a:rPr kumimoji="1" lang="ja-JP" altLang="en-US"/>
              <a:t>が示しているシングルケースデザインの解析方法選択のフローチャートです。操作交代デザインや基準変更デザインも含まれていますが、ほとんどは多層ベースラインと</a:t>
            </a:r>
            <a:r>
              <a:rPr kumimoji="1" lang="en-US" altLang="ja-JP" dirty="0"/>
              <a:t>ABAB</a:t>
            </a:r>
            <a:r>
              <a:rPr kumimoji="1" lang="ja-JP" altLang="en-US"/>
              <a:t>デザインに適用されるものです。このフローチャートの第一分岐がケース間効果とケース内効果になっており、ケース間効果では、色々と分岐があるようにみえて用いるのは</a:t>
            </a:r>
            <a:r>
              <a:rPr kumimoji="1" lang="en-US" altLang="ja-JP" dirty="0"/>
              <a:t>HLM</a:t>
            </a:r>
            <a:r>
              <a:rPr kumimoji="1" lang="ja-JP" altLang="en-US"/>
              <a:t>に集約されます。</a:t>
            </a:r>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59</a:t>
            </a:fld>
            <a:endParaRPr kumimoji="1" lang="ja-JP" altLang="en-US"/>
          </a:p>
        </p:txBody>
      </p:sp>
    </p:spTree>
    <p:extLst>
      <p:ext uri="{BB962C8B-B14F-4D97-AF65-F5344CB8AC3E}">
        <p14:creationId xmlns:p14="http://schemas.microsoft.com/office/powerpoint/2010/main" val="3557098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a:t>
            </a:r>
            <a:r>
              <a:rPr kumimoji="1" lang="en-US" altLang="ja-JP" dirty="0"/>
              <a:t>Tau-U</a:t>
            </a:r>
            <a:r>
              <a:rPr kumimoji="1" lang="ja-JP" altLang="en-US"/>
              <a:t>は有名で、効果指標として国内でもよく用いられていますが、近年トレンドのコントロール性能が低いことが指摘されて使用による</a:t>
            </a:r>
            <a:r>
              <a:rPr kumimoji="1" lang="en-US" altLang="ja-JP" dirty="0"/>
              <a:t>Type 1</a:t>
            </a:r>
            <a:r>
              <a:rPr kumimoji="1" lang="ja-JP" altLang="en-US"/>
              <a:t>エラーの増加が懸念されています。そうした問題を克服する新たな</a:t>
            </a:r>
            <a:r>
              <a:rPr kumimoji="1" lang="en-US" altLang="ja-JP" dirty="0"/>
              <a:t>Tau</a:t>
            </a:r>
            <a:r>
              <a:rPr kumimoji="1" lang="ja-JP" altLang="en-US"/>
              <a:t>の指標が開発され、シミュレーション研究によって良い性能が示されています。</a:t>
            </a:r>
            <a:r>
              <a:rPr kumimoji="1" lang="en-US" altLang="ja-JP" dirty="0"/>
              <a:t>Tau-u</a:t>
            </a:r>
            <a:r>
              <a:rPr kumimoji="1" lang="ja-JP" altLang="en-US"/>
              <a:t>と同様にトレンドのコントロールが可能な重複率の指標となります。</a:t>
            </a:r>
            <a:r>
              <a:rPr kumimoji="1" lang="en-US" altLang="ja-JP" dirty="0"/>
              <a:t>Manolov</a:t>
            </a:r>
            <a:r>
              <a:rPr kumimoji="1" lang="ja-JP" altLang="en-US"/>
              <a:t>のフローチャート論文でも、</a:t>
            </a:r>
            <a:r>
              <a:rPr kumimoji="1" lang="en-US" altLang="ja-JP" dirty="0"/>
              <a:t>Tau-U</a:t>
            </a:r>
            <a:r>
              <a:rPr kumimoji="1" lang="ja-JP" altLang="en-US"/>
              <a:t>よりもこちらの指標が推奨されており、ウェブアプリで簡単に算出することが可能となっています。</a:t>
            </a:r>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67</a:t>
            </a:fld>
            <a:endParaRPr kumimoji="1" lang="ja-JP" altLang="en-US"/>
          </a:p>
        </p:txBody>
      </p:sp>
    </p:spTree>
    <p:extLst>
      <p:ext uri="{BB962C8B-B14F-4D97-AF65-F5344CB8AC3E}">
        <p14:creationId xmlns:p14="http://schemas.microsoft.com/office/powerpoint/2010/main" val="3166916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70</a:t>
            </a:fld>
            <a:endParaRPr kumimoji="1" lang="ja-JP" altLang="en-US"/>
          </a:p>
        </p:txBody>
      </p:sp>
    </p:spTree>
    <p:extLst>
      <p:ext uri="{BB962C8B-B14F-4D97-AF65-F5344CB8AC3E}">
        <p14:creationId xmlns:p14="http://schemas.microsoft.com/office/powerpoint/2010/main" val="242304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21CA10-14D5-844C-A2BB-5CCCE7B75AD6}"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214865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71</a:t>
            </a:fld>
            <a:endParaRPr kumimoji="1" lang="ja-JP" altLang="en-US"/>
          </a:p>
        </p:txBody>
      </p:sp>
    </p:spTree>
    <p:extLst>
      <p:ext uri="{BB962C8B-B14F-4D97-AF65-F5344CB8AC3E}">
        <p14:creationId xmlns:p14="http://schemas.microsoft.com/office/powerpoint/2010/main" val="393765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ケース内効果指標も、さきほどとは別のページですが、ウェブアプリケーションや</a:t>
            </a:r>
            <a:r>
              <a:rPr kumimoji="1" lang="en-US" altLang="ja-JP" dirty="0"/>
              <a:t>R</a:t>
            </a:r>
            <a:r>
              <a:rPr kumimoji="1" lang="ja-JP" altLang="en-US"/>
              <a:t>のパケージがあり。このアプリケーションでは、</a:t>
            </a:r>
            <a:r>
              <a:rPr kumimoji="1" lang="en-US" altLang="ja-JP" dirty="0"/>
              <a:t>NAP</a:t>
            </a:r>
            <a:r>
              <a:rPr kumimoji="1" lang="ja-JP" altLang="en-US"/>
              <a:t>や</a:t>
            </a:r>
            <a:r>
              <a:rPr kumimoji="1" lang="en-US" altLang="ja-JP" dirty="0"/>
              <a:t>TAU-U</a:t>
            </a:r>
            <a:r>
              <a:rPr kumimoji="1" lang="ja-JP" altLang="en-US"/>
              <a:t>や</a:t>
            </a:r>
            <a:r>
              <a:rPr kumimoji="1" lang="en-US" altLang="ja-JP" dirty="0"/>
              <a:t>LRR</a:t>
            </a:r>
            <a:r>
              <a:rPr kumimoji="1" lang="ja-JP" altLang="en-US"/>
              <a:t>など代表的なケース内効果指標を選択すれば一気に算出してくれるのでとても便利です。</a:t>
            </a:r>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73</a:t>
            </a:fld>
            <a:endParaRPr kumimoji="1" lang="ja-JP" altLang="en-US"/>
          </a:p>
        </p:txBody>
      </p:sp>
    </p:spTree>
    <p:extLst>
      <p:ext uri="{BB962C8B-B14F-4D97-AF65-F5344CB8AC3E}">
        <p14:creationId xmlns:p14="http://schemas.microsoft.com/office/powerpoint/2010/main" val="1316619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ケース内効果指標も、さきほどとは別のページですが、ウェブアプリケーションや</a:t>
            </a:r>
            <a:r>
              <a:rPr kumimoji="1" lang="en-US" altLang="ja-JP" dirty="0"/>
              <a:t>R</a:t>
            </a:r>
            <a:r>
              <a:rPr kumimoji="1" lang="ja-JP" altLang="en-US"/>
              <a:t>のパケージがあり。このアプリケーションでは、</a:t>
            </a:r>
            <a:r>
              <a:rPr kumimoji="1" lang="en-US" altLang="ja-JP" dirty="0"/>
              <a:t>NAP</a:t>
            </a:r>
            <a:r>
              <a:rPr kumimoji="1" lang="ja-JP" altLang="en-US"/>
              <a:t>や</a:t>
            </a:r>
            <a:r>
              <a:rPr kumimoji="1" lang="en-US" altLang="ja-JP" dirty="0"/>
              <a:t>TAU-U</a:t>
            </a:r>
            <a:r>
              <a:rPr kumimoji="1" lang="ja-JP" altLang="en-US"/>
              <a:t>や</a:t>
            </a:r>
            <a:r>
              <a:rPr kumimoji="1" lang="en-US" altLang="ja-JP" dirty="0"/>
              <a:t>LRR</a:t>
            </a:r>
            <a:r>
              <a:rPr kumimoji="1" lang="ja-JP" altLang="en-US"/>
              <a:t>など代表的なケース内効果指標を選択すれば一気に算出してくれるのでとても便利です。</a:t>
            </a:r>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74</a:t>
            </a:fld>
            <a:endParaRPr kumimoji="1" lang="ja-JP" altLang="en-US"/>
          </a:p>
        </p:txBody>
      </p:sp>
    </p:spTree>
    <p:extLst>
      <p:ext uri="{BB962C8B-B14F-4D97-AF65-F5344CB8AC3E}">
        <p14:creationId xmlns:p14="http://schemas.microsoft.com/office/powerpoint/2010/main" val="479366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こちらに示しているのは、</a:t>
            </a:r>
            <a:r>
              <a:rPr kumimoji="1" lang="en-US" altLang="ja-JP" dirty="0"/>
              <a:t>Manolov</a:t>
            </a:r>
            <a:r>
              <a:rPr kumimoji="1" lang="ja-JP" altLang="en-US"/>
              <a:t>が示しているシングルケースデザインの解析方法選択のフローチャートです。操作交代デザインや基準変更デザインも含まれていますが、ほとんどは多層ベースラインと</a:t>
            </a:r>
            <a:r>
              <a:rPr kumimoji="1" lang="en-US" altLang="ja-JP" dirty="0"/>
              <a:t>ABAB</a:t>
            </a:r>
            <a:r>
              <a:rPr kumimoji="1" lang="ja-JP" altLang="en-US"/>
              <a:t>デザインに適用されるものです。このフローチャートの第一分岐がケース間効果とケース内効果になっており、ケース間効果では、色々と分岐があるようにみえて用いるのは</a:t>
            </a:r>
            <a:r>
              <a:rPr kumimoji="1" lang="en-US" altLang="ja-JP" dirty="0"/>
              <a:t>HLM</a:t>
            </a:r>
            <a:r>
              <a:rPr kumimoji="1" lang="ja-JP" altLang="en-US"/>
              <a:t>に集約されます。</a:t>
            </a:r>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76</a:t>
            </a:fld>
            <a:endParaRPr kumimoji="1" lang="ja-JP" altLang="en-US"/>
          </a:p>
        </p:txBody>
      </p:sp>
    </p:spTree>
    <p:extLst>
      <p:ext uri="{BB962C8B-B14F-4D97-AF65-F5344CB8AC3E}">
        <p14:creationId xmlns:p14="http://schemas.microsoft.com/office/powerpoint/2010/main" val="1072215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こちらはさきほどの</a:t>
            </a:r>
            <a:r>
              <a:rPr kumimoji="1" lang="en-US" altLang="ja-JP" dirty="0"/>
              <a:t>Manolov</a:t>
            </a:r>
            <a:r>
              <a:rPr kumimoji="1" lang="ja-JP" altLang="en-US"/>
              <a:t>のフローチャートの右側のケース内効果指標の箇所を拡大したものです。ケース内効果指標はまず、データのパターンによって分岐し、大きな分かれ目が、データが</a:t>
            </a:r>
            <a:r>
              <a:rPr kumimoji="1" lang="en-US" altLang="ja-JP" dirty="0"/>
              <a:t>variable</a:t>
            </a:r>
            <a:r>
              <a:rPr kumimoji="1" lang="ja-JP" altLang="en-US"/>
              <a:t>であるか、すなわち変動性の高いデータであるか否かです。もしデータの変動性が高い場合には、単純な平均値差等のパラメトリックな指標の適用が推奨されます。その上で、次にベースラインにトレンドがあるかどうかを判断します。トレンドがない場合には</a:t>
            </a:r>
            <a:r>
              <a:rPr kumimoji="1" lang="en-US" altLang="ja-JP" dirty="0"/>
              <a:t>NAP</a:t>
            </a:r>
            <a:r>
              <a:rPr kumimoji="1" lang="ja-JP" altLang="en-US"/>
              <a:t>、トレンドがある場合にはトレンドを補正した</a:t>
            </a:r>
            <a:r>
              <a:rPr kumimoji="1" lang="en-US" altLang="ja-JP" dirty="0"/>
              <a:t>Tau (BCT</a:t>
            </a:r>
            <a:r>
              <a:rPr kumimoji="1" lang="ja-JP" altLang="en-US"/>
              <a:t>や</a:t>
            </a:r>
            <a:r>
              <a:rPr kumimoji="1" lang="en-US" altLang="ja-JP" dirty="0"/>
              <a:t>Tau-U)</a:t>
            </a:r>
            <a:r>
              <a:rPr kumimoji="1" lang="ja-JP" altLang="en-US"/>
              <a:t>を選択します。</a:t>
            </a:r>
            <a:endParaRPr kumimoji="1" lang="en-US" altLang="ja-JP" dirty="0"/>
          </a:p>
          <a:p>
            <a:endParaRPr kumimoji="1" lang="en-US" altLang="ja-JP" dirty="0"/>
          </a:p>
          <a:p>
            <a:r>
              <a:rPr kumimoji="1" lang="ja-JP" altLang="en-US"/>
              <a:t>データの変動性がそれほど高くない場合にも、ベースラインにトレンドがあるかどうかで分岐します。ベースラインにトレンドがある場合には、ピースワイズ回帰などで、傾きの差の比較などします。ベースライントレンドがなくデータが安定している場合には、標準化平均値差や対数反応比を選択します。この二つは、ベースラインに対してどれくらいの割合で変化したかを示した場合は</a:t>
            </a:r>
            <a:r>
              <a:rPr kumimoji="1" lang="en-US" altLang="ja-JP" dirty="0"/>
              <a:t>LRR</a:t>
            </a:r>
            <a:r>
              <a:rPr kumimoji="1" lang="ja-JP" altLang="en-US"/>
              <a:t>、標準偏差</a:t>
            </a:r>
            <a:r>
              <a:rPr kumimoji="1" lang="en-US" altLang="ja-JP" dirty="0"/>
              <a:t>1</a:t>
            </a:r>
            <a:r>
              <a:rPr kumimoji="1" lang="ja-JP" altLang="en-US"/>
              <a:t>あたりどれくらい変化したかを示したい場合は</a:t>
            </a:r>
            <a:r>
              <a:rPr kumimoji="1" lang="en-US" altLang="ja-JP" dirty="0"/>
              <a:t>SMD</a:t>
            </a:r>
            <a:r>
              <a:rPr kumimoji="1" lang="ja-JP" altLang="en-US"/>
              <a:t>、生の得点で比較したい場合には</a:t>
            </a:r>
            <a:r>
              <a:rPr kumimoji="1" lang="en-US" altLang="ja-JP" dirty="0"/>
              <a:t>PW</a:t>
            </a:r>
            <a:r>
              <a:rPr kumimoji="1" lang="ja-JP" altLang="en-US"/>
              <a:t>回帰分析でベースラインと介入フェーズの切片を比較する、というように表現系で分岐しています。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77</a:t>
            </a:fld>
            <a:endParaRPr kumimoji="1" lang="ja-JP" altLang="en-US"/>
          </a:p>
        </p:txBody>
      </p:sp>
    </p:spTree>
    <p:extLst>
      <p:ext uri="{BB962C8B-B14F-4D97-AF65-F5344CB8AC3E}">
        <p14:creationId xmlns:p14="http://schemas.microsoft.com/office/powerpoint/2010/main" val="2185951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データの変動性とベースライントレンドの有無によって簡略化して整理するとこのようになります。</a:t>
            </a:r>
            <a:endParaRPr kumimoji="1" lang="en-US" altLang="ja-JP" dirty="0"/>
          </a:p>
          <a:p>
            <a:r>
              <a:rPr kumimoji="1" lang="ja-JP" altLang="en-US"/>
              <a:t>データの変動性が高いく、ベースライントレンドがない場合は</a:t>
            </a:r>
            <a:r>
              <a:rPr kumimoji="1" lang="en-US" altLang="ja-JP" dirty="0"/>
              <a:t>NAP</a:t>
            </a:r>
            <a:r>
              <a:rPr kumimoji="1" lang="ja-JP" altLang="en-US"/>
              <a:t>、ある場合は</a:t>
            </a:r>
            <a:r>
              <a:rPr kumimoji="1" lang="en-US" altLang="ja-JP" dirty="0"/>
              <a:t>BCT</a:t>
            </a:r>
            <a:r>
              <a:rPr kumimoji="1" lang="ja-JP" altLang="en-US"/>
              <a:t>や</a:t>
            </a:r>
            <a:r>
              <a:rPr kumimoji="1" lang="en-US" altLang="ja-JP" dirty="0" err="1"/>
              <a:t>TauU</a:t>
            </a:r>
            <a:r>
              <a:rPr kumimoji="1" lang="ja-JP" altLang="en-US"/>
              <a:t>、データの変動性が低く、ベースライントレンドがない場合は</a:t>
            </a:r>
            <a:r>
              <a:rPr kumimoji="1" lang="en-US" altLang="ja-JP" dirty="0"/>
              <a:t>LRR</a:t>
            </a:r>
            <a:r>
              <a:rPr kumimoji="1" lang="ja-JP" altLang="en-US"/>
              <a:t>や</a:t>
            </a:r>
            <a:r>
              <a:rPr kumimoji="1" lang="en-US" altLang="ja-JP" dirty="0"/>
              <a:t>SMD</a:t>
            </a:r>
            <a:r>
              <a:rPr kumimoji="1" lang="ja-JP" altLang="en-US"/>
              <a:t>、ある場合にピースワイズ回帰となります。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78</a:t>
            </a:fld>
            <a:endParaRPr kumimoji="1" lang="ja-JP" altLang="en-US"/>
          </a:p>
        </p:txBody>
      </p:sp>
    </p:spTree>
    <p:extLst>
      <p:ext uri="{BB962C8B-B14F-4D97-AF65-F5344CB8AC3E}">
        <p14:creationId xmlns:p14="http://schemas.microsoft.com/office/powerpoint/2010/main" val="261632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最後にどの指標を選択するかの参考になる、指標間の性能の関連の検討や性能比較をした研究をいくつか紹介いたします。</a:t>
            </a:r>
            <a:endParaRPr kumimoji="1" lang="en-US" altLang="ja-JP" dirty="0"/>
          </a:p>
          <a:p>
            <a:r>
              <a:rPr kumimoji="1" lang="ja-JP" altLang="en-US"/>
              <a:t>こちらは</a:t>
            </a:r>
            <a:r>
              <a:rPr kumimoji="1" lang="en-US" altLang="ja-JP" dirty="0"/>
              <a:t>304</a:t>
            </a:r>
            <a:r>
              <a:rPr kumimoji="1" lang="ja-JP" altLang="en-US"/>
              <a:t>件のシングルケースデザインの研究のデータを抽出し、それぞれの効果指標を算出し、自己相関も算出し両者の関係を包括的に検討した研究です。</a:t>
            </a:r>
            <a:endParaRPr kumimoji="1" lang="en-US" altLang="ja-JP" dirty="0"/>
          </a:p>
          <a:p>
            <a:endParaRPr kumimoji="1" lang="en-US" altLang="ja-JP" dirty="0"/>
          </a:p>
          <a:p>
            <a:r>
              <a:rPr kumimoji="1" lang="ja-JP" altLang="en-US"/>
              <a:t>指標間の相関関係をみると、</a:t>
            </a:r>
            <a:r>
              <a:rPr kumimoji="1" lang="en-US" altLang="ja-JP" dirty="0"/>
              <a:t>SMD</a:t>
            </a:r>
            <a:r>
              <a:rPr kumimoji="1" lang="ja-JP" altLang="en-US"/>
              <a:t>、</a:t>
            </a:r>
            <a:r>
              <a:rPr kumimoji="1" lang="en-US" altLang="ja-JP" dirty="0"/>
              <a:t>LRR</a:t>
            </a:r>
            <a:r>
              <a:rPr kumimoji="1" lang="ja-JP" altLang="en-US"/>
              <a:t>、</a:t>
            </a:r>
            <a:r>
              <a:rPr kumimoji="1" lang="en-US" altLang="ja-JP" dirty="0"/>
              <a:t>Tau-U</a:t>
            </a:r>
            <a:r>
              <a:rPr kumimoji="1" lang="ja-JP" altLang="en-US"/>
              <a:t>は相関が高く、</a:t>
            </a:r>
            <a:r>
              <a:rPr kumimoji="1" lang="en-US" altLang="ja-JP" dirty="0"/>
              <a:t>Tau-U</a:t>
            </a:r>
            <a:r>
              <a:rPr kumimoji="1" lang="ja-JP" altLang="en-US"/>
              <a:t>以外の重複率の相関がそれぞれ高いことが示されています。興味深いことに、上の指標と下の指標の間の相関は非常に弱いものでした。</a:t>
            </a:r>
            <a:r>
              <a:rPr kumimoji="1" lang="en-US" altLang="ja-JP" dirty="0"/>
              <a:t> </a:t>
            </a:r>
            <a:r>
              <a:rPr kumimoji="1" lang="ja-JP" altLang="en-US"/>
              <a:t>この結果を考慮すると、上の効果指標が適切である場合にしたの効果指標を選んでしまうと、誤った判断がなされることが少なくないといえそうです。</a:t>
            </a:r>
            <a:endParaRPr kumimoji="1" lang="en-US" altLang="ja-JP" dirty="0"/>
          </a:p>
          <a:p>
            <a:endParaRPr kumimoji="1" lang="en-US" altLang="ja-JP" dirty="0"/>
          </a:p>
          <a:p>
            <a:r>
              <a:rPr kumimoji="1" lang="ja-JP" altLang="en-US"/>
              <a:t>また、シングルケースデザインでは平均して</a:t>
            </a:r>
            <a:r>
              <a:rPr kumimoji="1" lang="en-US" altLang="ja-JP" dirty="0"/>
              <a:t>.46</a:t>
            </a:r>
            <a:r>
              <a:rPr kumimoji="1" lang="ja-JP" altLang="en-US"/>
              <a:t>程度の自己相関があるのですが、自己相関と効果指標との相関を検討した結果、上の指標群は自己相関との相関が低い一方で下の指標群は自己相関が高いことが明らかになりました。</a:t>
            </a:r>
            <a:endParaRPr kumimoji="1" lang="en-US" altLang="ja-JP" dirty="0"/>
          </a:p>
          <a:p>
            <a:endParaRPr kumimoji="1" lang="en-US" altLang="ja-JP" dirty="0"/>
          </a:p>
          <a:p>
            <a:r>
              <a:rPr kumimoji="1" lang="ja-JP" altLang="en-US"/>
              <a:t>シングルケースデザインには平均的に一定の自己相関が存在し、それが効果指標に影響してしまうのであれば、その影響のすくない上の指標群が良り望ましいといえるかもしれません。</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79</a:t>
            </a:fld>
            <a:endParaRPr kumimoji="1" lang="ja-JP" altLang="en-US"/>
          </a:p>
        </p:txBody>
      </p:sp>
    </p:spTree>
    <p:extLst>
      <p:ext uri="{BB962C8B-B14F-4D97-AF65-F5344CB8AC3E}">
        <p14:creationId xmlns:p14="http://schemas.microsoft.com/office/powerpoint/2010/main" val="1415783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は、参加者内効果指標の重複率系、パラメトリック系の代表的な指標について、ベースラインの数、介入セッション数、測定回数など、研究デザインの条件を変化させて、それによって効果指標がどれほどバイアスをうけるかを検討したシミュレーション研究です。この</a:t>
            </a:r>
            <a:r>
              <a:rPr kumimoji="1" lang="en-US" altLang="ja-JP" dirty="0"/>
              <a:t>X</a:t>
            </a:r>
            <a:r>
              <a:rPr kumimoji="1" lang="ja-JP" altLang="en-US"/>
              <a:t>がついていなければデザインの違いの影響をうけにくいことを示しているのですが、対数反応比</a:t>
            </a:r>
            <a:r>
              <a:rPr kumimoji="1" lang="en-US" altLang="ja-JP" dirty="0"/>
              <a:t>LRR</a:t>
            </a:r>
            <a:r>
              <a:rPr kumimoji="1" lang="ja-JP" altLang="en-US"/>
              <a:t>のみがベースライン数、介入セッション数</a:t>
            </a:r>
            <a:r>
              <a:rPr lang="ja-JP" altLang="en-US"/>
              <a:t>、測定回数のいずれの影響もうけにくいことが報告されています。</a:t>
            </a:r>
            <a:endParaRPr kumimoji="1" lang="ja-JP" altLang="en-US"/>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80</a:t>
            </a:fld>
            <a:endParaRPr kumimoji="1" lang="ja-JP" altLang="en-US"/>
          </a:p>
        </p:txBody>
      </p:sp>
    </p:spTree>
    <p:extLst>
      <p:ext uri="{BB962C8B-B14F-4D97-AF65-F5344CB8AC3E}">
        <p14:creationId xmlns:p14="http://schemas.microsoft.com/office/powerpoint/2010/main" val="3733435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HLM</a:t>
            </a:r>
            <a:r>
              <a:rPr kumimoji="1" lang="ja-JP" altLang="en-US"/>
              <a:t>によるモデリングを通じて算出されるケース間効果量の代表的なものに、ケース間標準化平均値差</a:t>
            </a:r>
            <a:r>
              <a:rPr kumimoji="1" lang="en-US" altLang="ja-JP" dirty="0"/>
              <a:t>(BC-SMD)</a:t>
            </a:r>
            <a:r>
              <a:rPr kumimoji="1" lang="ja-JP" altLang="en-US"/>
              <a:t>があります。これは一定の条件下においては、</a:t>
            </a:r>
            <a:r>
              <a:rPr kumimoji="1" lang="en-US" altLang="ja-JP" dirty="0"/>
              <a:t>RCT</a:t>
            </a:r>
            <a:r>
              <a:rPr kumimoji="1" lang="ja-JP" altLang="en-US"/>
              <a:t>による群間比較の標準化平均値差と比較可能な指標と指摘されています。マルチレベルモデルときくと難しくおもわれるかもしれませんが、ウェブアプリケーションや操作が簡単な</a:t>
            </a:r>
            <a:r>
              <a:rPr kumimoji="1" lang="en-US" altLang="ja-JP" dirty="0"/>
              <a:t>R</a:t>
            </a:r>
            <a:r>
              <a:rPr kumimoji="1" lang="ja-JP" altLang="en-US"/>
              <a:t>のパッケージも充実して簡単にもとめることができます。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1D21CA10-14D5-844C-A2BB-5CCCE7B75AD6}" type="slidenum">
              <a:rPr kumimoji="1" lang="ja-JP" altLang="en-US" smtClean="0"/>
              <a:t>86</a:t>
            </a:fld>
            <a:endParaRPr kumimoji="1" lang="ja-JP" altLang="en-US"/>
          </a:p>
        </p:txBody>
      </p:sp>
    </p:spTree>
    <p:extLst>
      <p:ext uri="{BB962C8B-B14F-4D97-AF65-F5344CB8AC3E}">
        <p14:creationId xmlns:p14="http://schemas.microsoft.com/office/powerpoint/2010/main" val="2779824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74CFB9-7754-3347-8508-2EDAD4C99180}"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996781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B100BFF-D931-314E-BD6C-787B4B9BE834}" type="slidenum">
              <a:rPr kumimoji="1" lang="ja-JP" altLang="en-US" smtClean="0"/>
              <a:t>20</a:t>
            </a:fld>
            <a:endParaRPr kumimoji="1" lang="ja-JP" altLang="en-US"/>
          </a:p>
        </p:txBody>
      </p:sp>
    </p:spTree>
    <p:extLst>
      <p:ext uri="{BB962C8B-B14F-4D97-AF65-F5344CB8AC3E}">
        <p14:creationId xmlns:p14="http://schemas.microsoft.com/office/powerpoint/2010/main" val="1065094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74CFB9-7754-3347-8508-2EDAD4C99180}"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4137012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#because data for this are ranging from 2 to 7</a:t>
            </a:r>
          </a:p>
          <a:p>
            <a:r>
              <a:rPr lang="ja-JP" altLang="en-US"/>
              <a:t>#the expected value is set at 5 with a standard deviation of 20 (precision = 1/20 = .05)</a:t>
            </a:r>
          </a:p>
          <a:p>
            <a:r>
              <a:rPr lang="ja-JP" altLang="en-US"/>
              <a:t>#change the values inside () to reflect your belief or literature</a:t>
            </a:r>
          </a:p>
          <a:p>
            <a:r>
              <a:rPr lang="ja-JP" altLang="en-US"/>
              <a:t>#You can set the lower limit of mu to 0 by adding I(0, ) after dnorm(5, .05) if need be</a:t>
            </a:r>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#effect size is computed as standardized absolute mean difference</a:t>
            </a:r>
          </a:p>
          <a:p>
            <a:endParaRPr kumimoji="1" lang="en-US" altLang="ja-JP" dirty="0"/>
          </a:p>
          <a:p>
            <a:r>
              <a:rPr lang="ja-JP" altLang="en-US"/>
              <a:t>#standard deviation can uniformly vary between 0.1 to 5. </a:t>
            </a:r>
          </a:p>
          <a:p>
            <a:r>
              <a:rPr lang="ja-JP" altLang="en-US"/>
              <a:t>#Change values inside the </a:t>
            </a:r>
          </a:p>
          <a:p>
            <a:r>
              <a:rPr lang="ja-JP" altLang="en-US"/>
              <a:t>#parentheses to reflect your belief or literature</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#tau is sigma^(-2)</a:t>
            </a:r>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#autocorrelation can vary uniformly between -1 and 1</a:t>
            </a:r>
          </a:p>
          <a:p>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CB100BFF-D931-314E-BD6C-787B4B9BE834}" type="slidenum">
              <a:rPr kumimoji="1" lang="ja-JP" altLang="en-US" smtClean="0"/>
              <a:t>121</a:t>
            </a:fld>
            <a:endParaRPr kumimoji="1" lang="ja-JP" altLang="en-US"/>
          </a:p>
        </p:txBody>
      </p:sp>
    </p:spTree>
    <p:extLst>
      <p:ext uri="{BB962C8B-B14F-4D97-AF65-F5344CB8AC3E}">
        <p14:creationId xmlns:p14="http://schemas.microsoft.com/office/powerpoint/2010/main" val="3366517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21CA10-14D5-844C-A2BB-5CCCE7B75AD6}"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299616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21CA10-14D5-844C-A2BB-5CCCE7B75AD6}"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01150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21CA10-14D5-844C-A2BB-5CCCE7B75AD6}"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2326609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ベースラインの安定性を確立するためにどれだけのデータポイントが必要なのかということです。</a:t>
            </a:r>
            <a:endParaRPr kumimoji="1" lang="en-US" altLang="ja-JP" dirty="0"/>
          </a:p>
          <a:p>
            <a:endParaRPr kumimoji="1" lang="en-US" altLang="ja-JP" dirty="0"/>
          </a:p>
          <a:p>
            <a:r>
              <a:rPr kumimoji="1" lang="ja-JP" altLang="en-US"/>
              <a:t>まず、データ系列の変動量を考慮する必要があります。変動が大きいデータでは、安定性を確立するために、より長い段階が必要となる場合があります。第二に、介入の効果が大きいと予想され、ベースラインの分散をはるかに超えるデータパターンを示す場合、介入の実施を進めるには、ある程度不安定な短いベースラインで十分である場合があります。第三に、研究のために選択された測定法の質は、研究者・査読者がベースラインの長さをどれだけ快く受け入れるかに影響する場合がある。不安定なベースライン系列への対処という点では、研究者には、（</a:t>
            </a:r>
            <a:r>
              <a:rPr kumimoji="1" lang="en" altLang="ja-JP" dirty="0"/>
              <a:t>a</a:t>
            </a:r>
            <a:r>
              <a:rPr kumimoji="1" lang="ja-JP" altLang="en"/>
              <a:t>）</a:t>
            </a:r>
            <a:r>
              <a:rPr kumimoji="1" lang="ja-JP" altLang="en-US"/>
              <a:t>変動の原因を分析し報告する、（</a:t>
            </a:r>
            <a:r>
              <a:rPr kumimoji="1" lang="en" altLang="ja-JP" dirty="0"/>
              <a:t>b</a:t>
            </a:r>
            <a:r>
              <a:rPr kumimoji="1" lang="ja-JP" altLang="en"/>
              <a:t>）</a:t>
            </a:r>
            <a:r>
              <a:rPr kumimoji="1" lang="ja-JP" altLang="en-US"/>
              <a:t>データがさらに集まるにつれて系列が安定するかどうかを待つ、（</a:t>
            </a:r>
            <a:r>
              <a:rPr kumimoji="1" lang="en" altLang="ja-JP" dirty="0"/>
              <a:t>c</a:t>
            </a:r>
            <a:r>
              <a:rPr kumimoji="1" lang="ja-JP" altLang="en"/>
              <a:t>）</a:t>
            </a:r>
            <a:r>
              <a:rPr kumimoji="1" lang="ja-JP" altLang="en-US"/>
              <a:t>測定に正しい分析単位が選択されているか、それがデータの不安定さの理由を示しているかどうかを検討する、（</a:t>
            </a:r>
            <a:r>
              <a:rPr kumimoji="1" lang="en" altLang="ja-JP" dirty="0"/>
              <a:t>d</a:t>
            </a:r>
            <a:r>
              <a:rPr kumimoji="1" lang="ja-JP" altLang="en"/>
              <a:t>）</a:t>
            </a:r>
            <a:r>
              <a:rPr kumimoji="1" lang="ja-JP" altLang="en-US"/>
              <a:t>ベースラインの不安定さがあっても介入を進める、といった選択肢がある。許容できるベースラインの専門的な基準ができつつあるが、データポイントが</a:t>
            </a:r>
            <a:r>
              <a:rPr kumimoji="1" lang="en-US" altLang="ja-JP" dirty="0"/>
              <a:t>3</a:t>
            </a:r>
            <a:r>
              <a:rPr kumimoji="1" lang="ja-JP" altLang="en-US"/>
              <a:t>つ以下のベースラインを終了すること、または、異常なデータポイントがあるベースラインを終了することは、擁護されるべきものである。いずれの場合も、査読者がこの情報を入手し、および</a:t>
            </a:r>
            <a:r>
              <a:rPr kumimoji="1" lang="en-US" altLang="ja-JP" dirty="0"/>
              <a:t>/</a:t>
            </a:r>
            <a:r>
              <a:rPr kumimoji="1" lang="ja-JP" altLang="en-US"/>
              <a:t>または研究者に連絡して、ベースラインの不安定性にどのように対処したかを、根拠とともに確認することが有用である。</a:t>
            </a:r>
            <a:endParaRPr kumimoji="1" lang="en-US" altLang="ja-JP" dirty="0"/>
          </a:p>
          <a:p>
            <a:endParaRPr kumimoji="1" lang="en-US" altLang="ja-JP" dirty="0"/>
          </a:p>
          <a:p>
            <a:r>
              <a:rPr kumimoji="1" lang="en-US" altLang="ja-JP" dirty="0"/>
              <a:t>Step2</a:t>
            </a:r>
          </a:p>
          <a:p>
            <a:r>
              <a:rPr kumimoji="1" lang="ja-JP" altLang="en-US"/>
              <a:t>視覚的分析プロセスの第二段階は、各フェーズ内のデータのレベル、傾向、および変動を評価し、各フェーズで観測されたデータのパターンを隣接するフェーズのデータのパターンと比較することである。図</a:t>
            </a:r>
            <a:r>
              <a:rPr kumimoji="1" lang="en" altLang="ja-JP" dirty="0"/>
              <a:t>A.3</a:t>
            </a:r>
            <a:r>
              <a:rPr kumimoji="1" lang="ja-JP" altLang="en-US"/>
              <a:t>の水平線は位相レベルの比較を、図</a:t>
            </a:r>
            <a:r>
              <a:rPr kumimoji="1" lang="en" altLang="ja-JP" dirty="0"/>
              <a:t>A.4</a:t>
            </a:r>
            <a:r>
              <a:rPr kumimoji="1" lang="ja-JP" altLang="en-US"/>
              <a:t>の線は位相トレンドの比較を示している。図</a:t>
            </a:r>
            <a:r>
              <a:rPr kumimoji="1" lang="en" altLang="ja-JP" dirty="0"/>
              <a:t>A.5</a:t>
            </a:r>
            <a:r>
              <a:rPr kumimoji="1" lang="ja-JP" altLang="en-US"/>
              <a:t>の上下の定義域線は、位相変動の位相比較を示している。図</a:t>
            </a:r>
            <a:r>
              <a:rPr kumimoji="1" lang="en" altLang="ja-JP" dirty="0"/>
              <a:t>A.3〜</a:t>
            </a:r>
            <a:r>
              <a:rPr kumimoji="1" lang="ja-JP" altLang="en-US"/>
              <a:t>図</a:t>
            </a:r>
            <a:r>
              <a:rPr kumimoji="1" lang="en" altLang="ja-JP" dirty="0"/>
              <a:t>A.5</a:t>
            </a:r>
            <a:r>
              <a:rPr kumimoji="1" lang="ja-JP" altLang="en-US"/>
              <a:t>では、位相ごとにデータのレベルやトレンドが大きく異なるが、変動の変化はそれほど劇的ではないように見える。</a:t>
            </a:r>
            <a:endParaRPr kumimoji="1" lang="en-US" altLang="ja-JP" dirty="0"/>
          </a:p>
          <a:p>
            <a:endParaRPr kumimoji="1" lang="en-US" altLang="ja-JP" dirty="0"/>
          </a:p>
          <a:p>
            <a:r>
              <a:rPr kumimoji="1" lang="en-US" altLang="ja-JP" dirty="0"/>
              <a:t>Step3</a:t>
            </a:r>
          </a:p>
          <a:p>
            <a:r>
              <a:rPr kumimoji="1" lang="ja-JP" altLang="en-US"/>
              <a:t>レベル、傾向、変動を調べることで得られる情報は、類似したフェーズでのパターンの重なり、効果の即時性、一貫性を比較することで補足される。図</a:t>
            </a:r>
            <a:r>
              <a:rPr kumimoji="1" lang="en" altLang="ja-JP" dirty="0"/>
              <a:t>A.6</a:t>
            </a:r>
            <a:r>
              <a:rPr kumimoji="1" lang="ja-JP" altLang="en-US"/>
              <a:t>に重複の概念を示す。ベースライン</a:t>
            </a:r>
            <a:r>
              <a:rPr kumimoji="1" lang="en-US" altLang="ja-JP" dirty="0"/>
              <a:t>1</a:t>
            </a:r>
            <a:r>
              <a:rPr kumimoji="1" lang="ja-JP" altLang="en-US"/>
              <a:t>（</a:t>
            </a:r>
            <a:r>
              <a:rPr kumimoji="1" lang="en" altLang="ja-JP" dirty="0"/>
              <a:t>A1</a:t>
            </a:r>
            <a:r>
              <a:rPr kumimoji="1" lang="ja-JP" altLang="en"/>
              <a:t>）</a:t>
            </a:r>
            <a:r>
              <a:rPr kumimoji="1" lang="ja-JP" altLang="en-US"/>
              <a:t>のデータと介入</a:t>
            </a:r>
            <a:r>
              <a:rPr kumimoji="1" lang="en-US" altLang="ja-JP" dirty="0"/>
              <a:t>1</a:t>
            </a:r>
            <a:r>
              <a:rPr kumimoji="1" lang="ja-JP" altLang="en-US"/>
              <a:t>（</a:t>
            </a:r>
            <a:r>
              <a:rPr kumimoji="1" lang="en" altLang="ja-JP" dirty="0"/>
              <a:t>B1</a:t>
            </a:r>
            <a:r>
              <a:rPr kumimoji="1" lang="ja-JP" altLang="en"/>
              <a:t>）</a:t>
            </a:r>
            <a:r>
              <a:rPr kumimoji="1" lang="ja-JP" altLang="en-US"/>
              <a:t>のデータには重なりがない。介入</a:t>
            </a:r>
            <a:r>
              <a:rPr kumimoji="1" lang="en-US" altLang="ja-JP" dirty="0"/>
              <a:t>1</a:t>
            </a:r>
            <a:r>
              <a:rPr kumimoji="1" lang="ja-JP" altLang="en-US"/>
              <a:t>（</a:t>
            </a:r>
            <a:r>
              <a:rPr kumimoji="1" lang="en" altLang="ja-JP" dirty="0"/>
              <a:t>B1</a:t>
            </a:r>
            <a:r>
              <a:rPr kumimoji="1" lang="ja-JP" altLang="en"/>
              <a:t>）</a:t>
            </a:r>
            <a:r>
              <a:rPr kumimoji="1" lang="ja-JP" altLang="en-US"/>
              <a:t>とベースライン</a:t>
            </a:r>
            <a:r>
              <a:rPr kumimoji="1" lang="en-US" altLang="ja-JP" dirty="0"/>
              <a:t>2</a:t>
            </a:r>
            <a:r>
              <a:rPr kumimoji="1" lang="ja-JP" altLang="en-US"/>
              <a:t>（</a:t>
            </a:r>
            <a:r>
              <a:rPr kumimoji="1" lang="en" altLang="ja-JP" dirty="0"/>
              <a:t>A2</a:t>
            </a:r>
            <a:r>
              <a:rPr kumimoji="1" lang="ja-JP" altLang="en"/>
              <a:t>）</a:t>
            </a:r>
            <a:r>
              <a:rPr kumimoji="1" lang="ja-JP" altLang="en-US"/>
              <a:t>の間には</a:t>
            </a:r>
            <a:r>
              <a:rPr kumimoji="1" lang="en-US" altLang="ja-JP" dirty="0"/>
              <a:t>1</a:t>
            </a:r>
            <a:r>
              <a:rPr kumimoji="1" lang="ja-JP" altLang="en-US"/>
              <a:t>つの重複するデータポイント（</a:t>
            </a:r>
            <a:r>
              <a:rPr kumimoji="1" lang="en-US" altLang="ja-JP" dirty="0"/>
              <a:t>10</a:t>
            </a:r>
            <a:r>
              <a:rPr kumimoji="1" lang="ja-JP" altLang="en-US"/>
              <a:t>％；セッション</a:t>
            </a:r>
            <a:r>
              <a:rPr kumimoji="1" lang="en-US" altLang="ja-JP" dirty="0"/>
              <a:t>28</a:t>
            </a:r>
            <a:r>
              <a:rPr kumimoji="1" lang="ja-JP" altLang="en-US"/>
              <a:t>）があり、ベースライン</a:t>
            </a:r>
            <a:r>
              <a:rPr kumimoji="1" lang="en-US" altLang="ja-JP" dirty="0"/>
              <a:t>2</a:t>
            </a:r>
            <a:r>
              <a:rPr kumimoji="1" lang="ja-JP" altLang="en-US"/>
              <a:t>（</a:t>
            </a:r>
            <a:r>
              <a:rPr kumimoji="1" lang="en" altLang="ja-JP" dirty="0"/>
              <a:t>A2</a:t>
            </a:r>
            <a:r>
              <a:rPr kumimoji="1" lang="ja-JP" altLang="en"/>
              <a:t>）</a:t>
            </a:r>
            <a:r>
              <a:rPr kumimoji="1" lang="ja-JP" altLang="en-US"/>
              <a:t>と介入</a:t>
            </a:r>
            <a:r>
              <a:rPr kumimoji="1" lang="en-US" altLang="ja-JP" dirty="0"/>
              <a:t>2</a:t>
            </a:r>
            <a:r>
              <a:rPr kumimoji="1" lang="ja-JP" altLang="en-US"/>
              <a:t>（</a:t>
            </a:r>
            <a:r>
              <a:rPr kumimoji="1" lang="en" altLang="ja-JP" dirty="0"/>
              <a:t>B2</a:t>
            </a:r>
            <a:r>
              <a:rPr kumimoji="1" lang="ja-JP" altLang="en"/>
              <a:t>）</a:t>
            </a:r>
            <a:r>
              <a:rPr kumimoji="1" lang="ja-JP" altLang="en-US"/>
              <a:t>の間には重複がない。効果の即時性は、ある段階の最後の</a:t>
            </a:r>
            <a:r>
              <a:rPr kumimoji="1" lang="en-US" altLang="ja-JP" dirty="0"/>
              <a:t>3</a:t>
            </a:r>
            <a:r>
              <a:rPr kumimoji="1" lang="ja-JP" altLang="en-US"/>
              <a:t>つのデータポイントのレベル、傾向、変動が、次の段階の最初の</a:t>
            </a:r>
            <a:r>
              <a:rPr kumimoji="1" lang="en-US" altLang="ja-JP" dirty="0"/>
              <a:t>3</a:t>
            </a:r>
            <a:r>
              <a:rPr kumimoji="1" lang="ja-JP" altLang="en-US"/>
              <a:t>つのデータポイントとどの程度区別して異なるかを比較するものである。図 </a:t>
            </a:r>
            <a:r>
              <a:rPr kumimoji="1" lang="en" altLang="ja-JP" dirty="0"/>
              <a:t>A.7 </a:t>
            </a:r>
            <a:r>
              <a:rPr kumimoji="1" lang="ja-JP" altLang="en-US"/>
              <a:t>の楕円、四角、三角のデータは、視覚的分析における効果の即時性の使用を示している。観察された効果は、</a:t>
            </a:r>
            <a:r>
              <a:rPr kumimoji="1" lang="en-US" altLang="ja-JP" dirty="0"/>
              <a:t>3</a:t>
            </a:r>
            <a:r>
              <a:rPr kumimoji="1" lang="ja-JP" altLang="en-US"/>
              <a:t>つの比較対象（ベースライン</a:t>
            </a:r>
            <a:r>
              <a:rPr kumimoji="1" lang="en-US" altLang="ja-JP" dirty="0"/>
              <a:t>1</a:t>
            </a:r>
            <a:r>
              <a:rPr kumimoji="1" lang="ja-JP" altLang="en-US"/>
              <a:t>と介入</a:t>
            </a:r>
            <a:r>
              <a:rPr kumimoji="1" lang="en-US" altLang="ja-JP" dirty="0"/>
              <a:t>1</a:t>
            </a:r>
            <a:r>
              <a:rPr kumimoji="1" lang="ja-JP" altLang="en-US"/>
              <a:t>、介入</a:t>
            </a:r>
            <a:r>
              <a:rPr kumimoji="1" lang="en-US" altLang="ja-JP" dirty="0"/>
              <a:t>1</a:t>
            </a:r>
            <a:r>
              <a:rPr kumimoji="1" lang="ja-JP" altLang="en-US"/>
              <a:t>とベースライン</a:t>
            </a:r>
            <a:r>
              <a:rPr kumimoji="1" lang="en-US" altLang="ja-JP" dirty="0"/>
              <a:t>2</a:t>
            </a:r>
            <a:r>
              <a:rPr kumimoji="1" lang="ja-JP" altLang="en-US"/>
              <a:t>、ベースライン</a:t>
            </a:r>
            <a:r>
              <a:rPr kumimoji="1" lang="en-US" altLang="ja-JP" dirty="0"/>
              <a:t>2</a:t>
            </a:r>
            <a:r>
              <a:rPr kumimoji="1" lang="ja-JP" altLang="en-US"/>
              <a:t>と介入</a:t>
            </a:r>
            <a:r>
              <a:rPr kumimoji="1" lang="en-US" altLang="ja-JP" dirty="0"/>
              <a:t>2</a:t>
            </a:r>
            <a:r>
              <a:rPr kumimoji="1" lang="ja-JP" altLang="en-US"/>
              <a:t>）のそれぞれで即時的である。類似した相の一貫性は，同じ（または類似した）手順を持つ相のデータパターンがどの程度類似しているかを調べるものである．図</a:t>
            </a:r>
            <a:r>
              <a:rPr kumimoji="1" lang="en" altLang="ja-JP" dirty="0"/>
              <a:t>A.8</a:t>
            </a:r>
            <a:r>
              <a:rPr kumimoji="1" lang="ja-JP" altLang="en-US"/>
              <a:t>のリンクした楕円は、この視覚的分析機能の適用を示すものである。類似の手順を持つ段階（ベースライン</a:t>
            </a:r>
            <a:r>
              <a:rPr kumimoji="1" lang="en-US" altLang="ja-JP" dirty="0"/>
              <a:t>1</a:t>
            </a:r>
            <a:r>
              <a:rPr kumimoji="1" lang="ja-JP" altLang="en-US"/>
              <a:t>とベースライン</a:t>
            </a:r>
            <a:r>
              <a:rPr kumimoji="1" lang="en-US" altLang="ja-JP" dirty="0"/>
              <a:t>2</a:t>
            </a:r>
            <a:r>
              <a:rPr kumimoji="1" lang="ja-JP" altLang="en-US"/>
              <a:t>、介入</a:t>
            </a:r>
            <a:r>
              <a:rPr kumimoji="1" lang="en-US" altLang="ja-JP" dirty="0"/>
              <a:t>1</a:t>
            </a:r>
            <a:r>
              <a:rPr kumimoji="1" lang="ja-JP" altLang="en-US"/>
              <a:t>と介入</a:t>
            </a:r>
            <a:r>
              <a:rPr kumimoji="1" lang="en-US" altLang="ja-JP" dirty="0"/>
              <a:t>2</a:t>
            </a:r>
            <a:r>
              <a:rPr kumimoji="1" lang="ja-JP" altLang="en-US"/>
              <a:t>）は、一貫した回答パターンと関連している。</a:t>
            </a:r>
            <a:endParaRPr kumimoji="1" lang="en-US" altLang="ja-JP" dirty="0"/>
          </a:p>
          <a:p>
            <a:endParaRPr kumimoji="1" lang="en-US" altLang="ja-JP" dirty="0"/>
          </a:p>
          <a:p>
            <a:r>
              <a:rPr kumimoji="1" lang="en-US" altLang="ja-JP" dirty="0"/>
              <a:t>Step4</a:t>
            </a:r>
          </a:p>
          <a:p>
            <a:r>
              <a:rPr kumimoji="1" lang="ja-JP" altLang="en-US"/>
              <a:t>視覚的分析プロセスの最後のステップは、各相比較からの情報を組み合わせて、デザイン内のすべてのデータ（すべての相のデータ）が、異なる時点における効果の</a:t>
            </a:r>
            <a:r>
              <a:rPr kumimoji="1" lang="en-US" altLang="ja-JP" dirty="0"/>
              <a:t>3</a:t>
            </a:r>
            <a:r>
              <a:rPr kumimoji="1" lang="ja-JP" altLang="en-US"/>
              <a:t>つの実証を文書化するための基準を満たすかどうかを決定することである。図 </a:t>
            </a:r>
            <a:r>
              <a:rPr kumimoji="1" lang="en" altLang="ja-JP" dirty="0"/>
              <a:t>A.9 </a:t>
            </a:r>
            <a:r>
              <a:rPr kumimoji="1" lang="ja-JP" altLang="en-US"/>
              <a:t>の括弧で囲まれた部分（</a:t>
            </a:r>
            <a:r>
              <a:rPr kumimoji="1" lang="en" altLang="ja-JP" dirty="0"/>
              <a:t>A</a:t>
            </a:r>
            <a:r>
              <a:rPr kumimoji="1" lang="ja-JP" altLang="en"/>
              <a:t>、</a:t>
            </a:r>
            <a:r>
              <a:rPr kumimoji="1" lang="en" altLang="ja-JP" dirty="0"/>
              <a:t>B</a:t>
            </a:r>
            <a:r>
              <a:rPr kumimoji="1" lang="ja-JP" altLang="en"/>
              <a:t>、</a:t>
            </a:r>
            <a:r>
              <a:rPr kumimoji="1" lang="en" altLang="ja-JP" dirty="0"/>
              <a:t>C</a:t>
            </a:r>
            <a:r>
              <a:rPr kumimoji="1" lang="ja-JP" altLang="en"/>
              <a:t>）</a:t>
            </a:r>
            <a:r>
              <a:rPr kumimoji="1" lang="ja-JP" altLang="en-US"/>
              <a:t>は、実際のパフォーマンスと比較される反応の観察パターンと予測パターンを示している。介入</a:t>
            </a:r>
            <a:r>
              <a:rPr kumimoji="1" lang="en-US" altLang="ja-JP" dirty="0"/>
              <a:t>1</a:t>
            </a:r>
            <a:r>
              <a:rPr kumimoji="1" lang="ja-JP" altLang="en-US"/>
              <a:t>の段階で観測されたデータはベースライン</a:t>
            </a:r>
            <a:r>
              <a:rPr kumimoji="1" lang="en-US" altLang="ja-JP" dirty="0"/>
              <a:t>1</a:t>
            </a:r>
            <a:r>
              <a:rPr kumimoji="1" lang="ja-JP" altLang="en-US"/>
              <a:t>の観測・予測されたデータパターンから外れているので、ベースライン</a:t>
            </a:r>
            <a:r>
              <a:rPr kumimoji="1" lang="en-US" altLang="ja-JP" dirty="0"/>
              <a:t>1</a:t>
            </a:r>
            <a:r>
              <a:rPr kumimoji="1" lang="ja-JP" altLang="en-US"/>
              <a:t>と介入</a:t>
            </a:r>
            <a:r>
              <a:rPr kumimoji="1" lang="en-US" altLang="ja-JP" dirty="0"/>
              <a:t>1</a:t>
            </a:r>
            <a:r>
              <a:rPr kumimoji="1" lang="ja-JP" altLang="en-US"/>
              <a:t>の比較は効果を実証している（図</a:t>
            </a:r>
            <a:r>
              <a:rPr kumimoji="1" lang="en" altLang="ja-JP" dirty="0"/>
              <a:t>A.9A</a:t>
            </a:r>
            <a:r>
              <a:rPr kumimoji="1" lang="ja-JP" altLang="en"/>
              <a:t>）。</a:t>
            </a:r>
            <a:r>
              <a:rPr kumimoji="1" lang="ja-JP" altLang="en-US"/>
              <a:t>同様に、ベースライン</a:t>
            </a:r>
            <a:r>
              <a:rPr kumimoji="1" lang="en-US" altLang="ja-JP" dirty="0"/>
              <a:t>2</a:t>
            </a:r>
            <a:r>
              <a:rPr kumimoji="1" lang="ja-JP" altLang="en-US"/>
              <a:t>のデータは介入</a:t>
            </a:r>
            <a:r>
              <a:rPr kumimoji="1" lang="en-US" altLang="ja-JP" dirty="0"/>
              <a:t>1</a:t>
            </a:r>
            <a:r>
              <a:rPr kumimoji="1" lang="ja-JP" altLang="en-US"/>
              <a:t>の反応の観察・予測されたパターンから外れているため、介入</a:t>
            </a:r>
            <a:r>
              <a:rPr kumimoji="1" lang="en-US" altLang="ja-JP" dirty="0"/>
              <a:t>1</a:t>
            </a:r>
            <a:r>
              <a:rPr kumimoji="1" lang="ja-JP" altLang="en-US"/>
              <a:t>とベースライン</a:t>
            </a:r>
            <a:r>
              <a:rPr kumimoji="1" lang="en-US" altLang="ja-JP" dirty="0"/>
              <a:t>2</a:t>
            </a:r>
            <a:r>
              <a:rPr kumimoji="1" lang="ja-JP" altLang="en-US"/>
              <a:t>の比較は効果を実証する（図</a:t>
            </a:r>
            <a:r>
              <a:rPr kumimoji="1" lang="en" altLang="ja-JP" dirty="0"/>
              <a:t>A.9B</a:t>
            </a:r>
            <a:r>
              <a:rPr kumimoji="1" lang="ja-JP" altLang="en"/>
              <a:t>）。</a:t>
            </a:r>
            <a:r>
              <a:rPr kumimoji="1" lang="ja-JP" altLang="en-US"/>
              <a:t>同じ論理で、ベースライン</a:t>
            </a:r>
            <a:r>
              <a:rPr kumimoji="1" lang="en-US" altLang="ja-JP" dirty="0"/>
              <a:t>2</a:t>
            </a:r>
            <a:r>
              <a:rPr kumimoji="1" lang="ja-JP" altLang="en-US"/>
              <a:t>と介入</a:t>
            </a:r>
            <a:r>
              <a:rPr kumimoji="1" lang="en-US" altLang="ja-JP" dirty="0"/>
              <a:t>2</a:t>
            </a:r>
            <a:r>
              <a:rPr kumimoji="1" lang="ja-JP" altLang="en-US"/>
              <a:t>の比較でも効果を確認することができます（図</a:t>
            </a:r>
            <a:r>
              <a:rPr kumimoji="1" lang="en" altLang="ja-JP" dirty="0"/>
              <a:t>A.9C</a:t>
            </a:r>
            <a:r>
              <a:rPr kumimoji="1" lang="ja-JP" altLang="en"/>
              <a:t>）。</a:t>
            </a:r>
            <a:r>
              <a:rPr kumimoji="1" lang="ja-JP" altLang="en-US"/>
              <a:t>効果の</a:t>
            </a:r>
            <a:r>
              <a:rPr kumimoji="1" lang="en-US" altLang="ja-JP" dirty="0"/>
              <a:t>3</a:t>
            </a:r>
            <a:r>
              <a:rPr kumimoji="1" lang="ja-JP" altLang="en-US"/>
              <a:t>つの実証は異なる時点で起こっているので、この研究のデータ一式は、基準で規定されているように因果関係を文書化するものと考えられる。</a:t>
            </a:r>
          </a:p>
        </p:txBody>
      </p:sp>
      <p:sp>
        <p:nvSpPr>
          <p:cNvPr id="4" name="スライド番号プレースホルダー 3"/>
          <p:cNvSpPr>
            <a:spLocks noGrp="1"/>
          </p:cNvSpPr>
          <p:nvPr>
            <p:ph type="sldNum" sz="quarter" idx="5"/>
          </p:nvPr>
        </p:nvSpPr>
        <p:spPr/>
        <p:txBody>
          <a:bodyPr/>
          <a:lstStyle/>
          <a:p>
            <a:fld id="{CB100BFF-D931-314E-BD6C-787B4B9BE834}" type="slidenum">
              <a:rPr kumimoji="1" lang="ja-JP" altLang="en-US" smtClean="0"/>
              <a:t>43</a:t>
            </a:fld>
            <a:endParaRPr kumimoji="1" lang="ja-JP" altLang="en-US"/>
          </a:p>
        </p:txBody>
      </p:sp>
    </p:spTree>
    <p:extLst>
      <p:ext uri="{BB962C8B-B14F-4D97-AF65-F5344CB8AC3E}">
        <p14:creationId xmlns:p14="http://schemas.microsoft.com/office/powerpoint/2010/main" val="10458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Step2</a:t>
            </a:r>
          </a:p>
          <a:p>
            <a:r>
              <a:rPr kumimoji="1" lang="ja-JP" altLang="en-US"/>
              <a:t>視覚的分析プロセスの第二段階は、各フェーズ内のデータのレベル、傾向、および変動を評価し、各フェーズで観測されたデータのパターンを隣接するフェーズのデータのパターンと比較することである。図</a:t>
            </a:r>
            <a:r>
              <a:rPr kumimoji="1" lang="en" altLang="ja-JP" dirty="0"/>
              <a:t>A.3</a:t>
            </a:r>
            <a:r>
              <a:rPr kumimoji="1" lang="ja-JP" altLang="en-US"/>
              <a:t>の水平線は位相レベルの比較を、図</a:t>
            </a:r>
            <a:r>
              <a:rPr kumimoji="1" lang="en" altLang="ja-JP" dirty="0"/>
              <a:t>A.4</a:t>
            </a:r>
            <a:r>
              <a:rPr kumimoji="1" lang="ja-JP" altLang="en-US"/>
              <a:t>の線は位相トレンドの比較を示している。図</a:t>
            </a:r>
            <a:r>
              <a:rPr kumimoji="1" lang="en" altLang="ja-JP" dirty="0"/>
              <a:t>A.5</a:t>
            </a:r>
            <a:r>
              <a:rPr kumimoji="1" lang="ja-JP" altLang="en-US"/>
              <a:t>の上下の定義域線は、位相変動の位相比較を示している。図</a:t>
            </a:r>
            <a:r>
              <a:rPr kumimoji="1" lang="en" altLang="ja-JP" dirty="0"/>
              <a:t>A.3〜</a:t>
            </a:r>
            <a:r>
              <a:rPr kumimoji="1" lang="ja-JP" altLang="en-US"/>
              <a:t>図</a:t>
            </a:r>
            <a:r>
              <a:rPr kumimoji="1" lang="en" altLang="ja-JP" dirty="0"/>
              <a:t>A.5</a:t>
            </a:r>
            <a:r>
              <a:rPr kumimoji="1" lang="ja-JP" altLang="en-US"/>
              <a:t>では、位相ごとにデータのレベルやトレンドが大きく異なるが、変動の変化はそれほど劇的ではないように見える。</a:t>
            </a:r>
            <a:endParaRPr kumimoji="1" lang="en-US" altLang="ja-JP" dirty="0"/>
          </a:p>
        </p:txBody>
      </p:sp>
      <p:sp>
        <p:nvSpPr>
          <p:cNvPr id="4" name="スライド番号プレースホルダー 3"/>
          <p:cNvSpPr>
            <a:spLocks noGrp="1"/>
          </p:cNvSpPr>
          <p:nvPr>
            <p:ph type="sldNum" sz="quarter" idx="5"/>
          </p:nvPr>
        </p:nvSpPr>
        <p:spPr/>
        <p:txBody>
          <a:bodyPr/>
          <a:lstStyle/>
          <a:p>
            <a:fld id="{CB100BFF-D931-314E-BD6C-787B4B9BE834}" type="slidenum">
              <a:rPr kumimoji="1" lang="ja-JP" altLang="en-US" smtClean="0"/>
              <a:t>44</a:t>
            </a:fld>
            <a:endParaRPr kumimoji="1" lang="ja-JP" altLang="en-US"/>
          </a:p>
        </p:txBody>
      </p:sp>
    </p:spTree>
    <p:extLst>
      <p:ext uri="{BB962C8B-B14F-4D97-AF65-F5344CB8AC3E}">
        <p14:creationId xmlns:p14="http://schemas.microsoft.com/office/powerpoint/2010/main" val="1688474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Step3</a:t>
            </a:r>
          </a:p>
          <a:p>
            <a:r>
              <a:rPr kumimoji="1" lang="ja-JP" altLang="en-US"/>
              <a:t>レベル、傾向、変動を調べることで得られる情報は、類似したフェーズでのパターンの重なり、効果の即時性、一貫性を比較することで補足される。図</a:t>
            </a:r>
            <a:r>
              <a:rPr kumimoji="1" lang="en" altLang="ja-JP" dirty="0"/>
              <a:t>A.6</a:t>
            </a:r>
            <a:r>
              <a:rPr kumimoji="1" lang="ja-JP" altLang="en-US"/>
              <a:t>に重複の概念を示す。ベースライン</a:t>
            </a:r>
            <a:r>
              <a:rPr kumimoji="1" lang="en-US" altLang="ja-JP" dirty="0"/>
              <a:t>1</a:t>
            </a:r>
            <a:r>
              <a:rPr kumimoji="1" lang="ja-JP" altLang="en-US"/>
              <a:t>（</a:t>
            </a:r>
            <a:r>
              <a:rPr kumimoji="1" lang="en" altLang="ja-JP" dirty="0"/>
              <a:t>A1</a:t>
            </a:r>
            <a:r>
              <a:rPr kumimoji="1" lang="ja-JP" altLang="en"/>
              <a:t>）</a:t>
            </a:r>
            <a:r>
              <a:rPr kumimoji="1" lang="ja-JP" altLang="en-US"/>
              <a:t>のデータと介入</a:t>
            </a:r>
            <a:r>
              <a:rPr kumimoji="1" lang="en-US" altLang="ja-JP" dirty="0"/>
              <a:t>1</a:t>
            </a:r>
            <a:r>
              <a:rPr kumimoji="1" lang="ja-JP" altLang="en-US"/>
              <a:t>（</a:t>
            </a:r>
            <a:r>
              <a:rPr kumimoji="1" lang="en" altLang="ja-JP" dirty="0"/>
              <a:t>B1</a:t>
            </a:r>
            <a:r>
              <a:rPr kumimoji="1" lang="ja-JP" altLang="en"/>
              <a:t>）</a:t>
            </a:r>
            <a:r>
              <a:rPr kumimoji="1" lang="ja-JP" altLang="en-US"/>
              <a:t>のデータには重なりがない。介入</a:t>
            </a:r>
            <a:r>
              <a:rPr kumimoji="1" lang="en-US" altLang="ja-JP" dirty="0"/>
              <a:t>1</a:t>
            </a:r>
            <a:r>
              <a:rPr kumimoji="1" lang="ja-JP" altLang="en-US"/>
              <a:t>（</a:t>
            </a:r>
            <a:r>
              <a:rPr kumimoji="1" lang="en" altLang="ja-JP" dirty="0"/>
              <a:t>B1</a:t>
            </a:r>
            <a:r>
              <a:rPr kumimoji="1" lang="ja-JP" altLang="en"/>
              <a:t>）</a:t>
            </a:r>
            <a:r>
              <a:rPr kumimoji="1" lang="ja-JP" altLang="en-US"/>
              <a:t>とベースライン</a:t>
            </a:r>
            <a:r>
              <a:rPr kumimoji="1" lang="en-US" altLang="ja-JP" dirty="0"/>
              <a:t>2</a:t>
            </a:r>
            <a:r>
              <a:rPr kumimoji="1" lang="ja-JP" altLang="en-US"/>
              <a:t>（</a:t>
            </a:r>
            <a:r>
              <a:rPr kumimoji="1" lang="en" altLang="ja-JP" dirty="0"/>
              <a:t>A2</a:t>
            </a:r>
            <a:r>
              <a:rPr kumimoji="1" lang="ja-JP" altLang="en"/>
              <a:t>）</a:t>
            </a:r>
            <a:r>
              <a:rPr kumimoji="1" lang="ja-JP" altLang="en-US"/>
              <a:t>の間には</a:t>
            </a:r>
            <a:r>
              <a:rPr kumimoji="1" lang="en-US" altLang="ja-JP" dirty="0"/>
              <a:t>1</a:t>
            </a:r>
            <a:r>
              <a:rPr kumimoji="1" lang="ja-JP" altLang="en-US"/>
              <a:t>つの重複するデータポイント（</a:t>
            </a:r>
            <a:r>
              <a:rPr kumimoji="1" lang="en-US" altLang="ja-JP" dirty="0"/>
              <a:t>10</a:t>
            </a:r>
            <a:r>
              <a:rPr kumimoji="1" lang="ja-JP" altLang="en-US"/>
              <a:t>％；セッション</a:t>
            </a:r>
            <a:r>
              <a:rPr kumimoji="1" lang="en-US" altLang="ja-JP" dirty="0"/>
              <a:t>28</a:t>
            </a:r>
            <a:r>
              <a:rPr kumimoji="1" lang="ja-JP" altLang="en-US"/>
              <a:t>）があり、ベースライン</a:t>
            </a:r>
            <a:r>
              <a:rPr kumimoji="1" lang="en-US" altLang="ja-JP" dirty="0"/>
              <a:t>2</a:t>
            </a:r>
            <a:r>
              <a:rPr kumimoji="1" lang="ja-JP" altLang="en-US"/>
              <a:t>（</a:t>
            </a:r>
            <a:r>
              <a:rPr kumimoji="1" lang="en" altLang="ja-JP" dirty="0"/>
              <a:t>A2</a:t>
            </a:r>
            <a:r>
              <a:rPr kumimoji="1" lang="ja-JP" altLang="en"/>
              <a:t>）</a:t>
            </a:r>
            <a:r>
              <a:rPr kumimoji="1" lang="ja-JP" altLang="en-US"/>
              <a:t>と介入</a:t>
            </a:r>
            <a:r>
              <a:rPr kumimoji="1" lang="en-US" altLang="ja-JP" dirty="0"/>
              <a:t>2</a:t>
            </a:r>
            <a:r>
              <a:rPr kumimoji="1" lang="ja-JP" altLang="en-US"/>
              <a:t>（</a:t>
            </a:r>
            <a:r>
              <a:rPr kumimoji="1" lang="en" altLang="ja-JP" dirty="0"/>
              <a:t>B2</a:t>
            </a:r>
            <a:r>
              <a:rPr kumimoji="1" lang="ja-JP" altLang="en"/>
              <a:t>）</a:t>
            </a:r>
            <a:r>
              <a:rPr kumimoji="1" lang="ja-JP" altLang="en-US"/>
              <a:t>の間には重複がない。効果の即時性は、ある段階の最後の</a:t>
            </a:r>
            <a:r>
              <a:rPr kumimoji="1" lang="en-US" altLang="ja-JP" dirty="0"/>
              <a:t>3</a:t>
            </a:r>
            <a:r>
              <a:rPr kumimoji="1" lang="ja-JP" altLang="en-US"/>
              <a:t>つのデータポイントのレベル、傾向、変動が、次の段階の最初の</a:t>
            </a:r>
            <a:r>
              <a:rPr kumimoji="1" lang="en-US" altLang="ja-JP" dirty="0"/>
              <a:t>3</a:t>
            </a:r>
            <a:r>
              <a:rPr kumimoji="1" lang="ja-JP" altLang="en-US"/>
              <a:t>つのデータポイントとどの程度区別して異なるかを比較するものである。図 </a:t>
            </a:r>
            <a:r>
              <a:rPr kumimoji="1" lang="en" altLang="ja-JP" dirty="0"/>
              <a:t>A.7 </a:t>
            </a:r>
            <a:r>
              <a:rPr kumimoji="1" lang="ja-JP" altLang="en-US"/>
              <a:t>の楕円、四角、三角のデータは、視覚的分析における効果の即時性の使用を示している。観察された効果は、</a:t>
            </a:r>
            <a:r>
              <a:rPr kumimoji="1" lang="en-US" altLang="ja-JP" dirty="0"/>
              <a:t>3</a:t>
            </a:r>
            <a:r>
              <a:rPr kumimoji="1" lang="ja-JP" altLang="en-US"/>
              <a:t>つの比較対象（ベースライン</a:t>
            </a:r>
            <a:r>
              <a:rPr kumimoji="1" lang="en-US" altLang="ja-JP" dirty="0"/>
              <a:t>1</a:t>
            </a:r>
            <a:r>
              <a:rPr kumimoji="1" lang="ja-JP" altLang="en-US"/>
              <a:t>と介入</a:t>
            </a:r>
            <a:r>
              <a:rPr kumimoji="1" lang="en-US" altLang="ja-JP" dirty="0"/>
              <a:t>1</a:t>
            </a:r>
            <a:r>
              <a:rPr kumimoji="1" lang="ja-JP" altLang="en-US"/>
              <a:t>、介入</a:t>
            </a:r>
            <a:r>
              <a:rPr kumimoji="1" lang="en-US" altLang="ja-JP" dirty="0"/>
              <a:t>1</a:t>
            </a:r>
            <a:r>
              <a:rPr kumimoji="1" lang="ja-JP" altLang="en-US"/>
              <a:t>とベースライン</a:t>
            </a:r>
            <a:r>
              <a:rPr kumimoji="1" lang="en-US" altLang="ja-JP" dirty="0"/>
              <a:t>2</a:t>
            </a:r>
            <a:r>
              <a:rPr kumimoji="1" lang="ja-JP" altLang="en-US"/>
              <a:t>、ベースライン</a:t>
            </a:r>
            <a:r>
              <a:rPr kumimoji="1" lang="en-US" altLang="ja-JP" dirty="0"/>
              <a:t>2</a:t>
            </a:r>
            <a:r>
              <a:rPr kumimoji="1" lang="ja-JP" altLang="en-US"/>
              <a:t>と介入</a:t>
            </a:r>
            <a:r>
              <a:rPr kumimoji="1" lang="en-US" altLang="ja-JP" dirty="0"/>
              <a:t>2</a:t>
            </a:r>
            <a:r>
              <a:rPr kumimoji="1" lang="ja-JP" altLang="en-US"/>
              <a:t>）のそれぞれで即時的である。類似した相の一貫性は，同じ（または類似した）手順を持つ相のデータパターンがどの程度類似しているかを調べるものである．図</a:t>
            </a:r>
            <a:r>
              <a:rPr kumimoji="1" lang="en" altLang="ja-JP" dirty="0"/>
              <a:t>A.8</a:t>
            </a:r>
            <a:r>
              <a:rPr kumimoji="1" lang="ja-JP" altLang="en-US"/>
              <a:t>のリンクした楕円は、この視覚的分析機能の適用を示すものである。類似の手順を持つ段階（ベースライン</a:t>
            </a:r>
            <a:r>
              <a:rPr kumimoji="1" lang="en-US" altLang="ja-JP" dirty="0"/>
              <a:t>1</a:t>
            </a:r>
            <a:r>
              <a:rPr kumimoji="1" lang="ja-JP" altLang="en-US"/>
              <a:t>とベースライン</a:t>
            </a:r>
            <a:r>
              <a:rPr kumimoji="1" lang="en-US" altLang="ja-JP" dirty="0"/>
              <a:t>2</a:t>
            </a:r>
            <a:r>
              <a:rPr kumimoji="1" lang="ja-JP" altLang="en-US"/>
              <a:t>、介入</a:t>
            </a:r>
            <a:r>
              <a:rPr kumimoji="1" lang="en-US" altLang="ja-JP" dirty="0"/>
              <a:t>1</a:t>
            </a:r>
            <a:r>
              <a:rPr kumimoji="1" lang="ja-JP" altLang="en-US"/>
              <a:t>と介入</a:t>
            </a:r>
            <a:r>
              <a:rPr kumimoji="1" lang="en-US" altLang="ja-JP" dirty="0"/>
              <a:t>2</a:t>
            </a:r>
            <a:r>
              <a:rPr kumimoji="1" lang="ja-JP" altLang="en-US"/>
              <a:t>）は、一貫した回答パターンと関連している。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B100BFF-D931-314E-BD6C-787B4B9BE834}" type="slidenum">
              <a:rPr kumimoji="1" lang="ja-JP" altLang="en-US" smtClean="0"/>
              <a:t>45</a:t>
            </a:fld>
            <a:endParaRPr kumimoji="1" lang="ja-JP" altLang="en-US"/>
          </a:p>
        </p:txBody>
      </p:sp>
    </p:spTree>
    <p:extLst>
      <p:ext uri="{BB962C8B-B14F-4D97-AF65-F5344CB8AC3E}">
        <p14:creationId xmlns:p14="http://schemas.microsoft.com/office/powerpoint/2010/main" val="407356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7"/>
            <a:ext cx="7772400" cy="1470025"/>
          </a:xfrm>
        </p:spPr>
        <p:txBody>
          <a:bodyPr/>
          <a:lstStyle>
            <a:lvl1pPr>
              <a:defRPr baseline="0">
                <a:latin typeface="Arial Unicode MS" panose="020B0604020202020204" pitchFamily="34" charset="-128"/>
                <a:ea typeface="BIZ UDゴシック" panose="020B0400000000000000" pitchFamily="49" charset="-128"/>
              </a:defRPr>
            </a:lvl1p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sz="2800" baseline="0">
                <a:solidFill>
                  <a:schemeClr val="tx1">
                    <a:tint val="75000"/>
                  </a:schemeClr>
                </a:solidFill>
                <a:latin typeface="Arial Unicode MS" panose="020B0604020202020204" pitchFamily="34" charset="-128"/>
                <a:ea typeface="BIZ UDゴシック" panose="020B0400000000000000" pitchFamily="49"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lvl1pPr>
              <a:defRPr baseline="0">
                <a:latin typeface="Arial Unicode MS" panose="020B0604020202020204" pitchFamily="34" charset="-128"/>
                <a:ea typeface="BIZ UDゴシック" panose="020B0400000000000000" pitchFamily="49" charset="-128"/>
              </a:defRPr>
            </a:lvl1pPr>
          </a:lstStyle>
          <a:p>
            <a:r>
              <a:rPr lang="en-US" altLang="ja-JP"/>
              <a:t>19/09/01</a:t>
            </a:r>
            <a:endParaRPr lang="ja-JP" altLang="en-US"/>
          </a:p>
        </p:txBody>
      </p:sp>
      <p:sp>
        <p:nvSpPr>
          <p:cNvPr id="5" name="フッター プレースホルダー 4"/>
          <p:cNvSpPr>
            <a:spLocks noGrp="1"/>
          </p:cNvSpPr>
          <p:nvPr>
            <p:ph type="ftr" sz="quarter" idx="11"/>
          </p:nvPr>
        </p:nvSpPr>
        <p:spPr/>
        <p:txBody>
          <a:bodyPr/>
          <a:lstStyle>
            <a:lvl1pPr>
              <a:defRPr baseline="0">
                <a:latin typeface="Arial Unicode MS" panose="020B0604020202020204" pitchFamily="34" charset="-128"/>
                <a:ea typeface="BIZ UDゴシック" panose="020B0400000000000000" pitchFamily="49" charset="-128"/>
              </a:defRPr>
            </a:lvl1pPr>
          </a:lstStyle>
          <a:p>
            <a:r>
              <a:rPr lang="ja-JP" altLang="en-US"/>
              <a:t>認知・行動療法学会第</a:t>
            </a:r>
            <a:r>
              <a:rPr lang="en-US" altLang="ja-JP"/>
              <a:t>45</a:t>
            </a:r>
            <a:r>
              <a:rPr lang="ja-JP" altLang="en-US"/>
              <a:t>回大会 自主企画シンポジウム＠中京大学名古屋キャンパス</a:t>
            </a:r>
          </a:p>
        </p:txBody>
      </p:sp>
      <p:sp>
        <p:nvSpPr>
          <p:cNvPr id="6" name="スライド番号プレースホルダー 5"/>
          <p:cNvSpPr>
            <a:spLocks noGrp="1"/>
          </p:cNvSpPr>
          <p:nvPr>
            <p:ph type="sldNum" sz="quarter" idx="12"/>
          </p:nvPr>
        </p:nvSpPr>
        <p:spPr/>
        <p:txBody>
          <a:bodyPr/>
          <a:lstStyle/>
          <a:p>
            <a:fld id="{D12A908B-4209-6243-AA34-EE42F7EEC413}" type="slidenum">
              <a:rPr kumimoji="1" lang="ja-JP" altLang="en-US" smtClean="0"/>
              <a:t>‹#›</a:t>
            </a:fld>
            <a:endParaRPr kumimoji="1" lang="ja-JP" altLang="en-US"/>
          </a:p>
        </p:txBody>
      </p:sp>
    </p:spTree>
    <p:extLst>
      <p:ext uri="{BB962C8B-B14F-4D97-AF65-F5344CB8AC3E}">
        <p14:creationId xmlns:p14="http://schemas.microsoft.com/office/powerpoint/2010/main" val="278558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19/09/01</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認知・行動療法学会第</a:t>
            </a:r>
            <a:r>
              <a:rPr kumimoji="1" lang="en-US" altLang="ja-JP"/>
              <a:t>45</a:t>
            </a:r>
            <a:r>
              <a:rPr kumimoji="1" lang="ja-JP" altLang="en-US"/>
              <a:t>回大会 自主企画シンポジウム＠中京大学名古屋キャンパス</a:t>
            </a:r>
          </a:p>
        </p:txBody>
      </p:sp>
      <p:sp>
        <p:nvSpPr>
          <p:cNvPr id="6" name="スライド番号プレースホルダー 5"/>
          <p:cNvSpPr>
            <a:spLocks noGrp="1"/>
          </p:cNvSpPr>
          <p:nvPr>
            <p:ph type="sldNum" sz="quarter" idx="12"/>
          </p:nvPr>
        </p:nvSpPr>
        <p:spPr/>
        <p:txBody>
          <a:bodyPr/>
          <a:lstStyle/>
          <a:p>
            <a:fld id="{D12A908B-4209-6243-AA34-EE42F7EEC413}" type="slidenum">
              <a:rPr kumimoji="1" lang="ja-JP" altLang="en-US" smtClean="0"/>
              <a:t>‹#›</a:t>
            </a:fld>
            <a:endParaRPr kumimoji="1" lang="ja-JP" altLang="en-US"/>
          </a:p>
        </p:txBody>
      </p:sp>
    </p:spTree>
    <p:extLst>
      <p:ext uri="{BB962C8B-B14F-4D97-AF65-F5344CB8AC3E}">
        <p14:creationId xmlns:p14="http://schemas.microsoft.com/office/powerpoint/2010/main" val="2248044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40"/>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40"/>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19/09/01</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認知・行動療法学会第</a:t>
            </a:r>
            <a:r>
              <a:rPr kumimoji="1" lang="en-US" altLang="ja-JP"/>
              <a:t>45</a:t>
            </a:r>
            <a:r>
              <a:rPr kumimoji="1" lang="ja-JP" altLang="en-US"/>
              <a:t>回大会 自主企画シンポジウム＠中京大学名古屋キャンパス</a:t>
            </a:r>
          </a:p>
        </p:txBody>
      </p:sp>
      <p:sp>
        <p:nvSpPr>
          <p:cNvPr id="6" name="スライド番号プレースホルダー 5"/>
          <p:cNvSpPr>
            <a:spLocks noGrp="1"/>
          </p:cNvSpPr>
          <p:nvPr>
            <p:ph type="sldNum" sz="quarter" idx="12"/>
          </p:nvPr>
        </p:nvSpPr>
        <p:spPr/>
        <p:txBody>
          <a:bodyPr/>
          <a:lstStyle/>
          <a:p>
            <a:fld id="{D12A908B-4209-6243-AA34-EE42F7EEC413}" type="slidenum">
              <a:rPr kumimoji="1" lang="ja-JP" altLang="en-US" smtClean="0"/>
              <a:t>‹#›</a:t>
            </a:fld>
            <a:endParaRPr kumimoji="1" lang="ja-JP" altLang="en-US"/>
          </a:p>
        </p:txBody>
      </p:sp>
    </p:spTree>
    <p:extLst>
      <p:ext uri="{BB962C8B-B14F-4D97-AF65-F5344CB8AC3E}">
        <p14:creationId xmlns:p14="http://schemas.microsoft.com/office/powerpoint/2010/main" val="4107316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b="1" i="0">
                <a:latin typeface="BIZ UDGothic" panose="020B0400000000000000" pitchFamily="49" charset="-128"/>
                <a:ea typeface="BIZ UDGothic" panose="020B0400000000000000" pitchFamily="49" charset="-128"/>
              </a:defRPr>
            </a:lvl1p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lvl1pPr>
              <a:defRPr b="0" i="0" baseline="0">
                <a:latin typeface="Arial Unicode MS" panose="020B0604020202020204" pitchFamily="34" charset="-128"/>
                <a:ea typeface="BIZ UDGothic" panose="020B0400000000000000" pitchFamily="49" charset="-128"/>
              </a:defRPr>
            </a:lvl1pPr>
            <a:lvl2pPr>
              <a:defRPr b="0" i="0" baseline="0">
                <a:latin typeface="Arial Unicode MS" panose="020B0604020202020204" pitchFamily="34" charset="-128"/>
                <a:ea typeface="BIZ UDGothic" panose="020B0400000000000000" pitchFamily="49" charset="-128"/>
              </a:defRPr>
            </a:lvl2pPr>
            <a:lvl3pPr>
              <a:defRPr b="0" i="0" baseline="0">
                <a:latin typeface="Arial Unicode MS" panose="020B0604020202020204" pitchFamily="34" charset="-128"/>
                <a:ea typeface="BIZ UDGothic" panose="020B0400000000000000" pitchFamily="49" charset="-128"/>
              </a:defRPr>
            </a:lvl3pPr>
            <a:lvl4pPr>
              <a:defRPr b="0" i="0" baseline="0">
                <a:latin typeface="Arial Unicode MS" panose="020B0604020202020204" pitchFamily="34" charset="-128"/>
                <a:ea typeface="BIZ UDGothic" panose="020B0400000000000000" pitchFamily="49" charset="-128"/>
              </a:defRPr>
            </a:lvl4pPr>
            <a:lvl5pPr>
              <a:defRPr b="0" i="0" baseline="0">
                <a:latin typeface="Arial Unicode MS" panose="020B0604020202020204" pitchFamily="34" charset="-128"/>
                <a:ea typeface="BIZ UDGothic" panose="020B0400000000000000" pitchFamily="49" charset="-128"/>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p:cNvSpPr>
            <a:spLocks noGrp="1"/>
          </p:cNvSpPr>
          <p:nvPr>
            <p:ph type="dt" sz="half" idx="10"/>
          </p:nvPr>
        </p:nvSpPr>
        <p:spPr/>
        <p:txBody>
          <a:bodyPr/>
          <a:lstStyle>
            <a:lvl1pPr>
              <a:defRPr b="0" i="0" baseline="0">
                <a:latin typeface="Arial Unicode MS" panose="020B0604020202020204" pitchFamily="34" charset="-128"/>
                <a:ea typeface="BIZ UDGothic" panose="020B0400000000000000" pitchFamily="49" charset="-128"/>
              </a:defRPr>
            </a:lvl1pPr>
          </a:lstStyle>
          <a:p>
            <a:r>
              <a:rPr lang="en-US" altLang="ja-JP"/>
              <a:t>19/09/01</a:t>
            </a:r>
            <a:endParaRPr lang="ja-JP" altLang="en-US"/>
          </a:p>
        </p:txBody>
      </p:sp>
      <p:sp>
        <p:nvSpPr>
          <p:cNvPr id="5" name="フッター プレースホルダー 4"/>
          <p:cNvSpPr>
            <a:spLocks noGrp="1"/>
          </p:cNvSpPr>
          <p:nvPr>
            <p:ph type="ftr" sz="quarter" idx="11"/>
          </p:nvPr>
        </p:nvSpPr>
        <p:spPr/>
        <p:txBody>
          <a:bodyPr/>
          <a:lstStyle>
            <a:lvl1pPr>
              <a:defRPr b="0" i="0" baseline="0">
                <a:latin typeface="Arial Unicode MS" panose="020B0604020202020204" pitchFamily="34" charset="-128"/>
                <a:ea typeface="BIZ UDGothic" panose="020B0400000000000000" pitchFamily="49" charset="-128"/>
              </a:defRPr>
            </a:lvl1pPr>
          </a:lstStyle>
          <a:p>
            <a:r>
              <a:rPr lang="ja-JP" altLang="en-US"/>
              <a:t>認知・行動療法学会第</a:t>
            </a:r>
            <a:r>
              <a:rPr lang="en-US" altLang="ja-JP"/>
              <a:t>45</a:t>
            </a:r>
            <a:r>
              <a:rPr lang="ja-JP" altLang="en-US"/>
              <a:t>回大会 自主企画シンポジウム＠中京大学名古屋キャンパス</a:t>
            </a:r>
          </a:p>
        </p:txBody>
      </p:sp>
      <p:sp>
        <p:nvSpPr>
          <p:cNvPr id="6" name="スライド番号プレースホルダー 5"/>
          <p:cNvSpPr>
            <a:spLocks noGrp="1"/>
          </p:cNvSpPr>
          <p:nvPr>
            <p:ph type="sldNum" sz="quarter" idx="12"/>
          </p:nvPr>
        </p:nvSpPr>
        <p:spPr/>
        <p:txBody>
          <a:bodyPr/>
          <a:lstStyle>
            <a:lvl1pPr>
              <a:defRPr b="0" i="0">
                <a:latin typeface="BIZ UDGothic" panose="020B0400000000000000" pitchFamily="49" charset="-128"/>
                <a:ea typeface="BIZ UDGothic" panose="020B0400000000000000" pitchFamily="49" charset="-128"/>
              </a:defRPr>
            </a:lvl1pPr>
          </a:lstStyle>
          <a:p>
            <a:fld id="{D12A908B-4209-6243-AA34-EE42F7EEC413}" type="slidenum">
              <a:rPr lang="ja-JP" altLang="en-US" smtClean="0"/>
              <a:pPr/>
              <a:t>‹#›</a:t>
            </a:fld>
            <a:endParaRPr lang="ja-JP" altLang="en-US"/>
          </a:p>
        </p:txBody>
      </p:sp>
    </p:spTree>
    <p:extLst>
      <p:ext uri="{BB962C8B-B14F-4D97-AF65-F5344CB8AC3E}">
        <p14:creationId xmlns:p14="http://schemas.microsoft.com/office/powerpoint/2010/main" val="913096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2"/>
            <a:ext cx="7772400" cy="1362075"/>
          </a:xfrm>
        </p:spPr>
        <p:txBody>
          <a:bodyPr anchor="t"/>
          <a:lstStyle>
            <a:lvl1pPr algn="l">
              <a:defRPr sz="4000" b="1" cap="all" baseline="0">
                <a:latin typeface="Arial Unicode MS" panose="020B0604020202020204" pitchFamily="34" charset="-128"/>
                <a:ea typeface="BIZ UDゴシック" panose="020B0400000000000000" pitchFamily="49"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baseline="0">
                <a:solidFill>
                  <a:schemeClr val="tx1">
                    <a:tint val="75000"/>
                  </a:schemeClr>
                </a:solidFill>
                <a:latin typeface="Arial Unicode MS" panose="020B0604020202020204" pitchFamily="34" charset="-128"/>
                <a:ea typeface="BIZ UDゴシック" panose="020B0400000000000000" pitchFamily="49"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lvl1pPr>
              <a:defRPr baseline="0">
                <a:latin typeface="Arial Unicode MS" panose="020B0604020202020204" pitchFamily="34" charset="-128"/>
                <a:ea typeface="BIZ UDゴシック" panose="020B0400000000000000" pitchFamily="49" charset="-128"/>
              </a:defRPr>
            </a:lvl1pPr>
          </a:lstStyle>
          <a:p>
            <a:r>
              <a:rPr lang="en-US" altLang="ja-JP"/>
              <a:t>19/09/01</a:t>
            </a:r>
            <a:endParaRPr lang="ja-JP" altLang="en-US"/>
          </a:p>
        </p:txBody>
      </p:sp>
      <p:sp>
        <p:nvSpPr>
          <p:cNvPr id="5" name="フッター プレースホルダー 4"/>
          <p:cNvSpPr>
            <a:spLocks noGrp="1"/>
          </p:cNvSpPr>
          <p:nvPr>
            <p:ph type="ftr" sz="quarter" idx="11"/>
          </p:nvPr>
        </p:nvSpPr>
        <p:spPr/>
        <p:txBody>
          <a:bodyPr/>
          <a:lstStyle>
            <a:lvl1pPr>
              <a:defRPr baseline="0">
                <a:latin typeface="Arial Unicode MS" panose="020B0604020202020204" pitchFamily="34" charset="-128"/>
                <a:ea typeface="BIZ UDゴシック" panose="020B0400000000000000" pitchFamily="49" charset="-128"/>
              </a:defRPr>
            </a:lvl1pPr>
          </a:lstStyle>
          <a:p>
            <a:r>
              <a:rPr lang="ja-JP" altLang="en-US"/>
              <a:t>認知・行動療法学会第</a:t>
            </a:r>
            <a:r>
              <a:rPr lang="en-US" altLang="ja-JP"/>
              <a:t>45</a:t>
            </a:r>
            <a:r>
              <a:rPr lang="ja-JP" altLang="en-US"/>
              <a:t>回大会 自主企画シンポジウム＠中京大学名古屋キャンパス</a:t>
            </a:r>
          </a:p>
        </p:txBody>
      </p:sp>
      <p:sp>
        <p:nvSpPr>
          <p:cNvPr id="6" name="スライド番号プレースホルダー 5"/>
          <p:cNvSpPr>
            <a:spLocks noGrp="1"/>
          </p:cNvSpPr>
          <p:nvPr>
            <p:ph type="sldNum" sz="quarter" idx="12"/>
          </p:nvPr>
        </p:nvSpPr>
        <p:spPr/>
        <p:txBody>
          <a:bodyPr/>
          <a:lstStyle/>
          <a:p>
            <a:fld id="{D12A908B-4209-6243-AA34-EE42F7EEC413}" type="slidenum">
              <a:rPr kumimoji="1" lang="ja-JP" altLang="en-US" smtClean="0"/>
              <a:t>‹#›</a:t>
            </a:fld>
            <a:endParaRPr kumimoji="1" lang="ja-JP" altLang="en-US"/>
          </a:p>
        </p:txBody>
      </p:sp>
    </p:spTree>
    <p:extLst>
      <p:ext uri="{BB962C8B-B14F-4D97-AF65-F5344CB8AC3E}">
        <p14:creationId xmlns:p14="http://schemas.microsoft.com/office/powerpoint/2010/main" val="2424843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コンテンツ プレースホルダー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5" name="日付プレースホルダー 4"/>
          <p:cNvSpPr>
            <a:spLocks noGrp="1"/>
          </p:cNvSpPr>
          <p:nvPr>
            <p:ph type="dt" sz="half" idx="10"/>
          </p:nvPr>
        </p:nvSpPr>
        <p:spPr/>
        <p:txBody>
          <a:bodyPr/>
          <a:lstStyle/>
          <a:p>
            <a:r>
              <a:rPr kumimoji="1" lang="en-US" altLang="ja-JP"/>
              <a:t>19/09/01</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認知・行動療法学会第</a:t>
            </a:r>
            <a:r>
              <a:rPr kumimoji="1" lang="en-US" altLang="ja-JP"/>
              <a:t>45</a:t>
            </a:r>
            <a:r>
              <a:rPr kumimoji="1" lang="ja-JP" altLang="en-US"/>
              <a:t>回大会 自主企画シンポジウム＠中京大学名古屋キャンパス</a:t>
            </a:r>
          </a:p>
        </p:txBody>
      </p:sp>
      <p:sp>
        <p:nvSpPr>
          <p:cNvPr id="7" name="スライド番号プレースホルダー 6"/>
          <p:cNvSpPr>
            <a:spLocks noGrp="1"/>
          </p:cNvSpPr>
          <p:nvPr>
            <p:ph type="sldNum" sz="quarter" idx="12"/>
          </p:nvPr>
        </p:nvSpPr>
        <p:spPr/>
        <p:txBody>
          <a:bodyPr/>
          <a:lstStyle/>
          <a:p>
            <a:fld id="{D12A908B-4209-6243-AA34-EE42F7EEC413}" type="slidenum">
              <a:rPr kumimoji="1" lang="ja-JP" altLang="en-US" smtClean="0"/>
              <a:t>‹#›</a:t>
            </a:fld>
            <a:endParaRPr kumimoji="1" lang="ja-JP" altLang="en-US"/>
          </a:p>
        </p:txBody>
      </p:sp>
    </p:spTree>
    <p:extLst>
      <p:ext uri="{BB962C8B-B14F-4D97-AF65-F5344CB8AC3E}">
        <p14:creationId xmlns:p14="http://schemas.microsoft.com/office/powerpoint/2010/main" val="2983539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5" name="テキスト プレースホルダー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7" name="日付プレースホルダー 6"/>
          <p:cNvSpPr>
            <a:spLocks noGrp="1"/>
          </p:cNvSpPr>
          <p:nvPr>
            <p:ph type="dt" sz="half" idx="10"/>
          </p:nvPr>
        </p:nvSpPr>
        <p:spPr/>
        <p:txBody>
          <a:bodyPr/>
          <a:lstStyle/>
          <a:p>
            <a:r>
              <a:rPr kumimoji="1" lang="en-US" altLang="ja-JP"/>
              <a:t>19/09/01</a:t>
            </a:r>
            <a:endParaRPr kumimoji="1" lang="ja-JP" altLang="en-US"/>
          </a:p>
        </p:txBody>
      </p:sp>
      <p:sp>
        <p:nvSpPr>
          <p:cNvPr id="8" name="フッター プレースホルダー 7"/>
          <p:cNvSpPr>
            <a:spLocks noGrp="1"/>
          </p:cNvSpPr>
          <p:nvPr>
            <p:ph type="ftr" sz="quarter" idx="11"/>
          </p:nvPr>
        </p:nvSpPr>
        <p:spPr/>
        <p:txBody>
          <a:bodyPr/>
          <a:lstStyle/>
          <a:p>
            <a:r>
              <a:rPr kumimoji="1" lang="ja-JP" altLang="en-US"/>
              <a:t>認知・行動療法学会第</a:t>
            </a:r>
            <a:r>
              <a:rPr kumimoji="1" lang="en-US" altLang="ja-JP"/>
              <a:t>45</a:t>
            </a:r>
            <a:r>
              <a:rPr kumimoji="1" lang="ja-JP" altLang="en-US"/>
              <a:t>回大会 自主企画シンポジウム＠中京大学名古屋キャンパス</a:t>
            </a:r>
          </a:p>
        </p:txBody>
      </p:sp>
      <p:sp>
        <p:nvSpPr>
          <p:cNvPr id="9" name="スライド番号プレースホルダー 8"/>
          <p:cNvSpPr>
            <a:spLocks noGrp="1"/>
          </p:cNvSpPr>
          <p:nvPr>
            <p:ph type="sldNum" sz="quarter" idx="12"/>
          </p:nvPr>
        </p:nvSpPr>
        <p:spPr/>
        <p:txBody>
          <a:bodyPr/>
          <a:lstStyle/>
          <a:p>
            <a:fld id="{D12A908B-4209-6243-AA34-EE42F7EEC413}" type="slidenum">
              <a:rPr kumimoji="1" lang="ja-JP" altLang="en-US" smtClean="0"/>
              <a:t>‹#›</a:t>
            </a:fld>
            <a:endParaRPr kumimoji="1" lang="ja-JP" altLang="en-US"/>
          </a:p>
        </p:txBody>
      </p:sp>
    </p:spTree>
    <p:extLst>
      <p:ext uri="{BB962C8B-B14F-4D97-AF65-F5344CB8AC3E}">
        <p14:creationId xmlns:p14="http://schemas.microsoft.com/office/powerpoint/2010/main" val="93244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baseline="0">
                <a:latin typeface="Arial Unicode MS" panose="020B0604020202020204" pitchFamily="34" charset="-128"/>
                <a:ea typeface="BIZ UDゴシック" panose="020B0400000000000000" pitchFamily="49" charset="-128"/>
              </a:defRPr>
            </a:lvl1p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lvl1pPr>
              <a:defRPr baseline="0">
                <a:latin typeface="Arial Unicode MS" panose="020B0604020202020204" pitchFamily="34" charset="-128"/>
                <a:ea typeface="BIZ UDゴシック" panose="020B0400000000000000" pitchFamily="49" charset="-128"/>
              </a:defRPr>
            </a:lvl1pPr>
          </a:lstStyle>
          <a:p>
            <a:r>
              <a:rPr lang="en-US" altLang="ja-JP"/>
              <a:t>19/09/01</a:t>
            </a:r>
            <a:endParaRPr lang="ja-JP" altLang="en-US"/>
          </a:p>
        </p:txBody>
      </p:sp>
      <p:sp>
        <p:nvSpPr>
          <p:cNvPr id="4" name="フッター プレースホルダー 3"/>
          <p:cNvSpPr>
            <a:spLocks noGrp="1"/>
          </p:cNvSpPr>
          <p:nvPr>
            <p:ph type="ftr" sz="quarter" idx="11"/>
          </p:nvPr>
        </p:nvSpPr>
        <p:spPr/>
        <p:txBody>
          <a:bodyPr/>
          <a:lstStyle>
            <a:lvl1pPr>
              <a:defRPr baseline="0">
                <a:latin typeface="Arial Unicode MS" panose="020B0604020202020204" pitchFamily="34" charset="-128"/>
                <a:ea typeface="BIZ UDゴシック" panose="020B0400000000000000" pitchFamily="49" charset="-128"/>
              </a:defRPr>
            </a:lvl1pPr>
          </a:lstStyle>
          <a:p>
            <a:r>
              <a:rPr lang="ja-JP" altLang="en-US"/>
              <a:t>認知・行動療法学会第</a:t>
            </a:r>
            <a:r>
              <a:rPr lang="en-US" altLang="ja-JP"/>
              <a:t>45</a:t>
            </a:r>
            <a:r>
              <a:rPr lang="ja-JP" altLang="en-US"/>
              <a:t>回大会 自主企画シンポジウム＠中京大学名古屋キャンパス</a:t>
            </a:r>
          </a:p>
        </p:txBody>
      </p:sp>
      <p:sp>
        <p:nvSpPr>
          <p:cNvPr id="5" name="スライド番号プレースホルダー 4"/>
          <p:cNvSpPr>
            <a:spLocks noGrp="1"/>
          </p:cNvSpPr>
          <p:nvPr>
            <p:ph type="sldNum" sz="quarter" idx="12"/>
          </p:nvPr>
        </p:nvSpPr>
        <p:spPr/>
        <p:txBody>
          <a:bodyPr/>
          <a:lstStyle/>
          <a:p>
            <a:fld id="{D12A908B-4209-6243-AA34-EE42F7EEC413}" type="slidenum">
              <a:rPr kumimoji="1" lang="ja-JP" altLang="en-US" smtClean="0"/>
              <a:t>‹#›</a:t>
            </a:fld>
            <a:endParaRPr kumimoji="1" lang="ja-JP" altLang="en-US"/>
          </a:p>
        </p:txBody>
      </p:sp>
    </p:spTree>
    <p:extLst>
      <p:ext uri="{BB962C8B-B14F-4D97-AF65-F5344CB8AC3E}">
        <p14:creationId xmlns:p14="http://schemas.microsoft.com/office/powerpoint/2010/main" val="3871168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baseline="0">
                <a:latin typeface="Arial Unicode MS" panose="020B0604020202020204" pitchFamily="34" charset="-128"/>
                <a:ea typeface="BIZ UDGothic" panose="020B0400000000000000" pitchFamily="49" charset="-128"/>
              </a:defRPr>
            </a:lvl1pPr>
          </a:lstStyle>
          <a:p>
            <a:r>
              <a:rPr lang="en-US" altLang="ja-JP"/>
              <a:t>19/09/01</a:t>
            </a:r>
            <a:endParaRPr lang="ja-JP" altLang="en-US"/>
          </a:p>
        </p:txBody>
      </p:sp>
      <p:sp>
        <p:nvSpPr>
          <p:cNvPr id="3" name="フッター プレースホルダー 2"/>
          <p:cNvSpPr>
            <a:spLocks noGrp="1"/>
          </p:cNvSpPr>
          <p:nvPr>
            <p:ph type="ftr" sz="quarter" idx="11"/>
          </p:nvPr>
        </p:nvSpPr>
        <p:spPr/>
        <p:txBody>
          <a:bodyPr/>
          <a:lstStyle>
            <a:lvl1pPr>
              <a:defRPr baseline="0">
                <a:latin typeface="Arial Unicode MS" panose="020B0604020202020204" pitchFamily="34" charset="-128"/>
                <a:ea typeface="BIZ UDGothic" panose="020B0400000000000000" pitchFamily="49" charset="-128"/>
              </a:defRPr>
            </a:lvl1pPr>
          </a:lstStyle>
          <a:p>
            <a:r>
              <a:rPr lang="ja-JP" altLang="en-US"/>
              <a:t>認知・行動療法学会第</a:t>
            </a:r>
            <a:r>
              <a:rPr lang="en-US" altLang="ja-JP"/>
              <a:t>45</a:t>
            </a:r>
            <a:r>
              <a:rPr lang="ja-JP" altLang="en-US"/>
              <a:t>回大会 自主企画シンポジウム＠中京大学名古屋キャンパス</a:t>
            </a:r>
          </a:p>
        </p:txBody>
      </p:sp>
      <p:sp>
        <p:nvSpPr>
          <p:cNvPr id="4" name="スライド番号プレースホルダー 3"/>
          <p:cNvSpPr>
            <a:spLocks noGrp="1"/>
          </p:cNvSpPr>
          <p:nvPr>
            <p:ph type="sldNum" sz="quarter" idx="12"/>
          </p:nvPr>
        </p:nvSpPr>
        <p:spPr/>
        <p:txBody>
          <a:bodyPr/>
          <a:lstStyle/>
          <a:p>
            <a:fld id="{D12A908B-4209-6243-AA34-EE42F7EEC413}" type="slidenum">
              <a:rPr kumimoji="1" lang="ja-JP" altLang="en-US" smtClean="0"/>
              <a:t>‹#›</a:t>
            </a:fld>
            <a:endParaRPr kumimoji="1" lang="ja-JP" altLang="en-US"/>
          </a:p>
        </p:txBody>
      </p:sp>
    </p:spTree>
    <p:extLst>
      <p:ext uri="{BB962C8B-B14F-4D97-AF65-F5344CB8AC3E}">
        <p14:creationId xmlns:p14="http://schemas.microsoft.com/office/powerpoint/2010/main" val="1509778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lvl1pPr>
              <a:defRPr>
                <a:latin typeface="BIZ UDGothic" panose="020B0400000000000000" pitchFamily="49" charset="-128"/>
                <a:ea typeface="BIZ UDGothic" panose="020B0400000000000000" pitchFamily="49" charset="-128"/>
              </a:defRPr>
            </a:lvl1pPr>
          </a:lstStyle>
          <a:p>
            <a:r>
              <a:rPr lang="en-US" altLang="ja-JP"/>
              <a:t>19/09/01</a:t>
            </a:r>
            <a:endParaRPr lang="ja-JP" altLang="en-US"/>
          </a:p>
        </p:txBody>
      </p:sp>
      <p:sp>
        <p:nvSpPr>
          <p:cNvPr id="6" name="フッター プレースホルダー 5"/>
          <p:cNvSpPr>
            <a:spLocks noGrp="1"/>
          </p:cNvSpPr>
          <p:nvPr>
            <p:ph type="ftr" sz="quarter" idx="11"/>
          </p:nvPr>
        </p:nvSpPr>
        <p:spPr/>
        <p:txBody>
          <a:bodyPr/>
          <a:lstStyle>
            <a:lvl1pPr>
              <a:defRPr>
                <a:latin typeface="BIZ UDGothic" panose="020B0400000000000000" pitchFamily="49" charset="-128"/>
                <a:ea typeface="BIZ UDGothic" panose="020B0400000000000000" pitchFamily="49" charset="-128"/>
              </a:defRPr>
            </a:lvl1pPr>
          </a:lstStyle>
          <a:p>
            <a:r>
              <a:rPr lang="ja-JP" altLang="en-US"/>
              <a:t>認知・行動療法学会第</a:t>
            </a:r>
            <a:r>
              <a:rPr lang="en-US" altLang="ja-JP"/>
              <a:t>45</a:t>
            </a:r>
            <a:r>
              <a:rPr lang="ja-JP" altLang="en-US"/>
              <a:t>回大会 自主企画シンポジウム＠中京大学名古屋キャンパス</a:t>
            </a:r>
          </a:p>
        </p:txBody>
      </p:sp>
      <p:sp>
        <p:nvSpPr>
          <p:cNvPr id="7" name="スライド番号プレースホルダー 6"/>
          <p:cNvSpPr>
            <a:spLocks noGrp="1"/>
          </p:cNvSpPr>
          <p:nvPr>
            <p:ph type="sldNum" sz="quarter" idx="12"/>
          </p:nvPr>
        </p:nvSpPr>
        <p:spPr/>
        <p:txBody>
          <a:bodyPr/>
          <a:lstStyle/>
          <a:p>
            <a:fld id="{D12A908B-4209-6243-AA34-EE42F7EEC413}" type="slidenum">
              <a:rPr kumimoji="1" lang="ja-JP" altLang="en-US" smtClean="0"/>
              <a:t>‹#›</a:t>
            </a:fld>
            <a:endParaRPr kumimoji="1" lang="ja-JP" altLang="en-US"/>
          </a:p>
        </p:txBody>
      </p:sp>
    </p:spTree>
    <p:extLst>
      <p:ext uri="{BB962C8B-B14F-4D97-AF65-F5344CB8AC3E}">
        <p14:creationId xmlns:p14="http://schemas.microsoft.com/office/powerpoint/2010/main" val="26926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プレースホルダーまでドラッグするかアイコンをクリックして図を追加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19/09/01</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認知・行動療法学会第</a:t>
            </a:r>
            <a:r>
              <a:rPr kumimoji="1" lang="en-US" altLang="ja-JP"/>
              <a:t>45</a:t>
            </a:r>
            <a:r>
              <a:rPr kumimoji="1" lang="ja-JP" altLang="en-US"/>
              <a:t>回大会 自主企画シンポジウム＠中京大学名古屋キャンパス</a:t>
            </a:r>
          </a:p>
        </p:txBody>
      </p:sp>
      <p:sp>
        <p:nvSpPr>
          <p:cNvPr id="7" name="スライド番号プレースホルダー 6"/>
          <p:cNvSpPr>
            <a:spLocks noGrp="1"/>
          </p:cNvSpPr>
          <p:nvPr>
            <p:ph type="sldNum" sz="quarter" idx="12"/>
          </p:nvPr>
        </p:nvSpPr>
        <p:spPr/>
        <p:txBody>
          <a:bodyPr/>
          <a:lstStyle/>
          <a:p>
            <a:fld id="{D12A908B-4209-6243-AA34-EE42F7EEC413}" type="slidenum">
              <a:rPr kumimoji="1" lang="ja-JP" altLang="en-US" smtClean="0"/>
              <a:t>‹#›</a:t>
            </a:fld>
            <a:endParaRPr kumimoji="1" lang="ja-JP" altLang="en-US"/>
          </a:p>
        </p:txBody>
      </p:sp>
    </p:spTree>
    <p:extLst>
      <p:ext uri="{BB962C8B-B14F-4D97-AF65-F5344CB8AC3E}">
        <p14:creationId xmlns:p14="http://schemas.microsoft.com/office/powerpoint/2010/main" val="210625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正方形/長方形 6"/>
          <p:cNvSpPr/>
          <p:nvPr/>
        </p:nvSpPr>
        <p:spPr>
          <a:xfrm>
            <a:off x="0" y="6237312"/>
            <a:ext cx="9144000" cy="620688"/>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800" baseline="0">
              <a:solidFill>
                <a:prstClr val="white"/>
              </a:solidFill>
              <a:latin typeface="Arial Unicode MS" panose="020B0604020202020204" pitchFamily="34" charset="-128"/>
              <a:ea typeface="BIZ UDゴシック" panose="020B0400000000000000" pitchFamily="49" charset="-128"/>
            </a:endParaRPr>
          </a:p>
        </p:txBody>
      </p:sp>
      <p:sp>
        <p:nvSpPr>
          <p:cNvPr id="2" name="タイトル プレースホルダー 1"/>
          <p:cNvSpPr>
            <a:spLocks noGrp="1"/>
          </p:cNvSpPr>
          <p:nvPr>
            <p:ph type="title"/>
          </p:nvPr>
        </p:nvSpPr>
        <p:spPr>
          <a:xfrm>
            <a:off x="0" y="2"/>
            <a:ext cx="9144000" cy="720195"/>
          </a:xfrm>
          <a:prstGeom prst="rect">
            <a:avLst/>
          </a:prstGeom>
          <a:solidFill>
            <a:schemeClr val="accent1">
              <a:lumMod val="50000"/>
            </a:schemeClr>
          </a:solidFill>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116417" y="889000"/>
            <a:ext cx="8953500" cy="5237163"/>
          </a:xfrm>
          <a:prstGeom prst="rect">
            <a:avLst/>
          </a:prstGeom>
        </p:spPr>
        <p:txBody>
          <a:bodyPr vert="horz" lIns="91440" tIns="45720" rIns="91440" bIns="45720" rtlCol="0">
            <a:no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19/09/01</a:t>
            </a:r>
            <a:endParaRPr kumimoji="1" lang="ja-JP" altLang="en-US"/>
          </a:p>
        </p:txBody>
      </p:sp>
      <p:sp>
        <p:nvSpPr>
          <p:cNvPr id="6" name="スライド番号プレースホルダー 5"/>
          <p:cNvSpPr>
            <a:spLocks noGrp="1"/>
          </p:cNvSpPr>
          <p:nvPr>
            <p:ph type="sldNum" sz="quarter" idx="4"/>
          </p:nvPr>
        </p:nvSpPr>
        <p:spPr>
          <a:xfrm>
            <a:off x="7956377" y="2"/>
            <a:ext cx="981472" cy="720195"/>
          </a:xfrm>
          <a:prstGeom prst="rect">
            <a:avLst/>
          </a:prstGeom>
        </p:spPr>
        <p:txBody>
          <a:bodyPr vert="horz" lIns="91440" tIns="45720" rIns="91440" bIns="45720" rtlCol="0" anchor="ctr"/>
          <a:lstStyle>
            <a:lvl1pPr algn="r">
              <a:defRPr sz="2800" baseline="0">
                <a:solidFill>
                  <a:srgbClr val="FFFFFF"/>
                </a:solidFill>
                <a:latin typeface="Arial Unicode MS" panose="020B0604020202020204" pitchFamily="34" charset="-128"/>
                <a:ea typeface="BIZ UDゴシック" panose="020B0400000000000000" pitchFamily="49" charset="-128"/>
              </a:defRPr>
            </a:lvl1pPr>
          </a:lstStyle>
          <a:p>
            <a:fld id="{D12A908B-4209-6243-AA34-EE42F7EEC413}" type="slidenum">
              <a:rPr lang="ja-JP" altLang="en-US" smtClean="0"/>
              <a:pPr/>
              <a:t>‹#›</a:t>
            </a:fld>
            <a:endParaRPr lang="ja-JP" altLang="en-US"/>
          </a:p>
        </p:txBody>
      </p:sp>
      <p:sp>
        <p:nvSpPr>
          <p:cNvPr id="5" name="フッター プレースホルダー 4"/>
          <p:cNvSpPr>
            <a:spLocks noGrp="1"/>
          </p:cNvSpPr>
          <p:nvPr>
            <p:ph type="ftr" sz="quarter" idx="3"/>
          </p:nvPr>
        </p:nvSpPr>
        <p:spPr>
          <a:xfrm>
            <a:off x="4701489" y="6453338"/>
            <a:ext cx="4353900" cy="365125"/>
          </a:xfrm>
          <a:prstGeom prst="rect">
            <a:avLst/>
          </a:prstGeom>
        </p:spPr>
        <p:txBody>
          <a:bodyPr vert="horz" lIns="91440" tIns="45720" rIns="91440" bIns="45720" rtlCol="0" anchor="ctr"/>
          <a:lstStyle>
            <a:lvl1pPr algn="r">
              <a:defRPr sz="1200" baseline="0">
                <a:solidFill>
                  <a:schemeClr val="tx1">
                    <a:tint val="75000"/>
                  </a:schemeClr>
                </a:solidFill>
                <a:latin typeface="Arial Unicode MS" panose="020B0604020202020204" pitchFamily="34" charset="-128"/>
                <a:ea typeface="BIZ UDゴシック" panose="020B0400000000000000" pitchFamily="49" charset="-128"/>
              </a:defRPr>
            </a:lvl1pPr>
          </a:lstStyle>
          <a:p>
            <a:r>
              <a:rPr lang="ja-JP" altLang="en-US"/>
              <a:t>認知・行動療法学会第</a:t>
            </a:r>
            <a:r>
              <a:rPr lang="en-US" altLang="ja-JP"/>
              <a:t>45</a:t>
            </a:r>
            <a:r>
              <a:rPr lang="ja-JP" altLang="en-US"/>
              <a:t>回大会 自主企画シンポジウム＠中京大学名古屋キャンパス</a:t>
            </a:r>
          </a:p>
        </p:txBody>
      </p:sp>
    </p:spTree>
    <p:extLst>
      <p:ext uri="{BB962C8B-B14F-4D97-AF65-F5344CB8AC3E}">
        <p14:creationId xmlns:p14="http://schemas.microsoft.com/office/powerpoint/2010/main" val="3727949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kumimoji="1" sz="4400" kern="1200" baseline="0">
          <a:solidFill>
            <a:srgbClr val="FFFFFF"/>
          </a:solidFill>
          <a:latin typeface="Arial Unicode MS" panose="020B0604020202020204" pitchFamily="34" charset="-128"/>
          <a:ea typeface="BIZ UDゴシック" panose="020B0400000000000000" pitchFamily="49" charset="-128"/>
          <a:cs typeface="BIZ UDGothic" panose="020B0400000000000000" pitchFamily="49" charset="-128"/>
        </a:defRPr>
      </a:lvl1pPr>
    </p:titleStyle>
    <p:bodyStyle>
      <a:lvl1pPr marL="342900" indent="-342900" algn="l" defTabSz="457200" rtl="0" eaLnBrk="1" latinLnBrk="0" hangingPunct="1">
        <a:spcBef>
          <a:spcPct val="20000"/>
        </a:spcBef>
        <a:buFont typeface="Arial"/>
        <a:buChar char="•"/>
        <a:defRPr kumimoji="1" sz="3200" b="0" i="0" kern="1200" baseline="0">
          <a:solidFill>
            <a:schemeClr val="tx1"/>
          </a:solidFill>
          <a:latin typeface="Arial Unicode MS" panose="020B0604020202020204" pitchFamily="34" charset="-128"/>
          <a:ea typeface="BIZ UDゴシック" panose="020B0400000000000000" pitchFamily="49" charset="-128"/>
          <a:cs typeface="BIZ UDGothic" panose="020B0400000000000000" pitchFamily="49" charset="-128"/>
        </a:defRPr>
      </a:lvl1pPr>
      <a:lvl2pPr marL="742950" indent="-285750" algn="l" defTabSz="457200" rtl="0" eaLnBrk="1" latinLnBrk="0" hangingPunct="1">
        <a:spcBef>
          <a:spcPct val="20000"/>
        </a:spcBef>
        <a:buFont typeface="Arial"/>
        <a:buChar char="–"/>
        <a:defRPr kumimoji="1" sz="2800" b="0" i="0" kern="1200" baseline="0">
          <a:solidFill>
            <a:schemeClr val="tx1"/>
          </a:solidFill>
          <a:latin typeface="Arial Unicode MS" panose="020B0604020202020204" pitchFamily="34" charset="-128"/>
          <a:ea typeface="BIZ UDゴシック" panose="020B0400000000000000" pitchFamily="49" charset="-128"/>
          <a:cs typeface="BIZ UDGothic" panose="020B0400000000000000" pitchFamily="49" charset="-128"/>
        </a:defRPr>
      </a:lvl2pPr>
      <a:lvl3pPr marL="1143000" indent="-228600" algn="l" defTabSz="457200" rtl="0" eaLnBrk="1" latinLnBrk="0" hangingPunct="1">
        <a:spcBef>
          <a:spcPct val="20000"/>
        </a:spcBef>
        <a:buFont typeface="Arial"/>
        <a:buChar char="•"/>
        <a:defRPr kumimoji="1" sz="2400" b="0" i="0" kern="1200" baseline="0">
          <a:solidFill>
            <a:schemeClr val="tx1"/>
          </a:solidFill>
          <a:latin typeface="Arial Unicode MS" panose="020B0604020202020204" pitchFamily="34" charset="-128"/>
          <a:ea typeface="BIZ UDゴシック" panose="020B0400000000000000" pitchFamily="49" charset="-128"/>
          <a:cs typeface="BIZ UDGothic" panose="020B0400000000000000" pitchFamily="49" charset="-128"/>
        </a:defRPr>
      </a:lvl3pPr>
      <a:lvl4pPr marL="1600200" indent="-228600" algn="l" defTabSz="457200" rtl="0" eaLnBrk="1" latinLnBrk="0" hangingPunct="1">
        <a:spcBef>
          <a:spcPct val="20000"/>
        </a:spcBef>
        <a:buFont typeface="Arial"/>
        <a:buChar char="–"/>
        <a:defRPr kumimoji="1" sz="2000" b="0" i="0" kern="1200" baseline="0">
          <a:solidFill>
            <a:schemeClr val="tx1"/>
          </a:solidFill>
          <a:latin typeface="Arial Unicode MS" panose="020B0604020202020204" pitchFamily="34" charset="-128"/>
          <a:ea typeface="BIZ UDゴシック" panose="020B0400000000000000" pitchFamily="49" charset="-128"/>
          <a:cs typeface="BIZ UDGothic" panose="020B0400000000000000" pitchFamily="49" charset="-128"/>
        </a:defRPr>
      </a:lvl4pPr>
      <a:lvl5pPr marL="2057400" indent="-228600" algn="l" defTabSz="457200" rtl="0" eaLnBrk="1" latinLnBrk="0" hangingPunct="1">
        <a:spcBef>
          <a:spcPct val="20000"/>
        </a:spcBef>
        <a:buFont typeface="Arial"/>
        <a:buChar char="»"/>
        <a:defRPr kumimoji="1" sz="2000" b="0" i="0" kern="1200" baseline="0">
          <a:solidFill>
            <a:schemeClr val="tx1"/>
          </a:solidFill>
          <a:latin typeface="Arial Unicode MS" panose="020B0604020202020204" pitchFamily="34" charset="-128"/>
          <a:ea typeface="BIZ UDゴシック" panose="020B0400000000000000" pitchFamily="49" charset="-128"/>
          <a:cs typeface="BIZ UDGothic" panose="020B0400000000000000" pitchFamily="49" charset="-128"/>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hyperlink" Target="https://ytake2.github.io/JABCT2022/jabct2022.htm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image" Target="../media/image16.tiff"/><Relationship Id="rId1" Type="http://schemas.openxmlformats.org/officeDocument/2006/relationships/slideLayout" Target="../slideLayouts/slideLayout6.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ytake2.github.io/takeblog/2019/12/10/%E3%82%B7%E3%83%B3%E3%82%B0%E3%83%AB%E3%82%B1%E3%83%BC%E3%82%B9%E5%AE%9F%E9%A8%93%E3%83%87%E3%82%B6%E3%82%A4%E3%83%B3%E3%81%A7%E3%83%97%E3%83%AC%E3%83%AC%E3%82%B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taylorfrancis.com/chapters/edit/10.4324/9781315412931-5/visual-analysis-single-case-data-stephen-morley-ciara-masterson-chris-main?context=ubx&amp;refId=230c0753-8e4f-4a80-90a0-9aa02cf34451"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hyperlink" Target="https://ytake2.github.io/JABCT2022/jabct2022.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take2.github.io/JABCT2022/jabct2022.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taylorfrancis.com/chapters/edit/10.4324/9781315412931-5/visual-analysis-single-case-data-stephen-morley-ciara-masterson-chris-main?context=ubx&amp;refId=230c0753-8e4f-4a80-90a0-9aa02cf34451" TargetMode="External"/><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ytake2.github.io/JABCT2022/jabct2022.html"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ytake2.github.io/JABCT2022/jabct2022.html"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http://cran.utstat.utoronto.ca/web/packages/SingleCaseES/vignettes/Effect-size-definitions.html#reference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hyperlink" Target="http://cran.utstat.utoronto.ca/web/packages/SingleCaseES/vignettes/Effect-size-definitions.html#reference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cran.utstat.utoronto.ca/web/packages/SingleCaseES/vignettes/Effect-size-definitions.html#references"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cran.utstat.utoronto.ca/web/packages/SingleCaseES/vignettes/Effect-size-definitions.html#references"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cran.utstat.utoronto.ca/web/packages/SingleCaseES/vignettes/Effect-size-definitions.html#references"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cran.utstat.utoronto.ca/web/packages/SingleCaseES/vignettes/Effect-size-definitions.html#references"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hyperlink" Target="http://cran.utstat.utoronto.ca/web/packages/SingleCaseES/vignettes/Effect-size-definitions.html#references" TargetMode="External"/><Relationship Id="rId4" Type="http://schemas.openxmlformats.org/officeDocument/2006/relationships/image" Target="../media/image6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cran.utstat.utoronto.ca/web/packages/SingleCaseES/vignettes/Effect-size-definitions.html#references" TargetMode="External"/><Relationship Id="rId5" Type="http://schemas.openxmlformats.org/officeDocument/2006/relationships/image" Target="../media/image630.png"/><Relationship Id="rId4" Type="http://schemas.openxmlformats.org/officeDocument/2006/relationships/image" Target="../media/image620.png"/></Relationships>
</file>

<file path=ppt/slides/_rels/slide71.xml.rels><?xml version="1.0" encoding="UTF-8" standalone="yes"?>
<Relationships xmlns="http://schemas.openxmlformats.org/package/2006/relationships"><Relationship Id="rId3" Type="http://schemas.openxmlformats.org/officeDocument/2006/relationships/hyperlink" Target="http://cran.utstat.utoronto.ca/web/packages/SingleCaseES/vignettes/Effect-size-definitions.html#references" TargetMode="External"/><Relationship Id="rId7" Type="http://schemas.openxmlformats.org/officeDocument/2006/relationships/image" Target="../media/image6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9.tiff"/></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epusto.shinyapps.io/SCD-effect-size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ytake2.github.io/JABCT2022/jabct2022.html" TargetMode="Externa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7.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jepusto.shinyapps.io/SCD-effect-sizes/"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ytake2.github.io/JABCT2022/jabct2022.htm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ytake2.github.io/JABCT2022/jabct2022.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 y="703036"/>
            <a:ext cx="9144000" cy="2382013"/>
          </a:xfrm>
        </p:spPr>
        <p:txBody>
          <a:bodyPr>
            <a:normAutofit/>
          </a:bodyPr>
          <a:lstStyle/>
          <a:p>
            <a:r>
              <a:rPr lang="ja-JP" altLang="en-US" sz="4000">
                <a:latin typeface="BIZ UDGothic" panose="020B0400000000000000" pitchFamily="49" charset="-128"/>
                <a:ea typeface="BIZ UDGothic" panose="020B0400000000000000" pitchFamily="49" charset="-128"/>
              </a:rPr>
              <a:t>シングルケースデザインの効果評価：</a:t>
            </a:r>
            <a:br>
              <a:rPr lang="en-US" altLang="ja-JP" sz="2200" dirty="0">
                <a:latin typeface="BIZ UDGothic" panose="020B0400000000000000" pitchFamily="49" charset="-128"/>
                <a:ea typeface="BIZ UDGothic" panose="020B0400000000000000" pitchFamily="49" charset="-128"/>
              </a:rPr>
            </a:br>
            <a:r>
              <a:rPr lang="ja-JP" altLang="en-US" sz="3200">
                <a:latin typeface="BIZ UDGothic" panose="020B0400000000000000" pitchFamily="49" charset="-128"/>
                <a:ea typeface="BIZ UDGothic" panose="020B0400000000000000" pitchFamily="49" charset="-128"/>
              </a:rPr>
              <a:t>視覚分析、効果量、ベイズ統計</a:t>
            </a:r>
            <a:endParaRPr lang="ja-JP" altLang="en-US" sz="4800" dirty="0">
              <a:latin typeface="BIZ UDGothic" panose="020B0400000000000000" pitchFamily="49" charset="-128"/>
              <a:ea typeface="BIZ UDGothic" panose="020B0400000000000000" pitchFamily="49" charset="-128"/>
            </a:endParaRPr>
          </a:p>
        </p:txBody>
      </p:sp>
      <p:sp>
        <p:nvSpPr>
          <p:cNvPr id="3" name="サブタイトル 2"/>
          <p:cNvSpPr>
            <a:spLocks noGrp="1"/>
          </p:cNvSpPr>
          <p:nvPr>
            <p:ph type="subTitle" idx="1"/>
          </p:nvPr>
        </p:nvSpPr>
        <p:spPr>
          <a:xfrm>
            <a:off x="457200" y="3319884"/>
            <a:ext cx="8313488" cy="1752600"/>
          </a:xfrm>
        </p:spPr>
        <p:txBody>
          <a:bodyPr/>
          <a:lstStyle/>
          <a:p>
            <a:r>
              <a:rPr lang="ja-JP" altLang="en-US" sz="2400" dirty="0">
                <a:latin typeface="BIZ UDGothic" panose="020B0400000000000000" pitchFamily="49" charset="-128"/>
                <a:ea typeface="BIZ UDGothic" panose="020B0400000000000000" pitchFamily="49" charset="-128"/>
              </a:rPr>
              <a:t>福島県立医科大学医学部</a:t>
            </a:r>
            <a:endParaRPr lang="en-US" altLang="ja-JP" sz="2400" dirty="0">
              <a:latin typeface="BIZ UDGothic" panose="020B0400000000000000" pitchFamily="49" charset="-128"/>
              <a:ea typeface="BIZ UDGothic" panose="020B0400000000000000" pitchFamily="49" charset="-128"/>
            </a:endParaRPr>
          </a:p>
          <a:p>
            <a:r>
              <a:rPr lang="ja-JP" altLang="en-US" sz="2400" dirty="0">
                <a:latin typeface="BIZ UDGothic" panose="020B0400000000000000" pitchFamily="49" charset="-128"/>
                <a:ea typeface="BIZ UDGothic" panose="020B0400000000000000" pitchFamily="49" charset="-128"/>
              </a:rPr>
              <a:t>健康</a:t>
            </a:r>
            <a:r>
              <a:rPr lang="ja-JP" altLang="en-US" sz="2400">
                <a:latin typeface="BIZ UDGothic" panose="020B0400000000000000" pitchFamily="49" charset="-128"/>
                <a:ea typeface="BIZ UDGothic" panose="020B0400000000000000" pitchFamily="49" charset="-128"/>
              </a:rPr>
              <a:t>リスクコミュニケーション学講座</a:t>
            </a:r>
            <a:endParaRPr lang="en-US" altLang="ja-JP" sz="2400" dirty="0">
              <a:latin typeface="BIZ UDGothic" panose="020B0400000000000000" pitchFamily="49" charset="-128"/>
              <a:ea typeface="BIZ UDGothic" panose="020B0400000000000000" pitchFamily="49" charset="-128"/>
            </a:endParaRPr>
          </a:p>
          <a:p>
            <a:endParaRPr lang="en-US" altLang="ja-JP" sz="2400" dirty="0">
              <a:latin typeface="BIZ UDGothic" panose="020B0400000000000000" pitchFamily="49" charset="-128"/>
              <a:ea typeface="BIZ UDGothic" panose="020B0400000000000000" pitchFamily="49" charset="-128"/>
            </a:endParaRPr>
          </a:p>
          <a:p>
            <a:endParaRPr lang="en-US" altLang="ja-JP" sz="1400" dirty="0">
              <a:latin typeface="BIZ UDGothic" panose="020B0400000000000000" pitchFamily="49" charset="-128"/>
              <a:ea typeface="BIZ UDGothic" panose="020B0400000000000000" pitchFamily="49" charset="-128"/>
            </a:endParaRPr>
          </a:p>
          <a:p>
            <a:r>
              <a:rPr lang="ja-JP" altLang="en-US" sz="2400">
                <a:latin typeface="BIZ UDGothic" panose="020B0400000000000000" pitchFamily="49" charset="-128"/>
                <a:ea typeface="BIZ UDGothic" panose="020B0400000000000000" pitchFamily="49" charset="-128"/>
              </a:rPr>
              <a:t>臨床心理士</a:t>
            </a:r>
            <a:r>
              <a:rPr lang="en-US" altLang="ja-JP" sz="2400" dirty="0">
                <a:latin typeface="BIZ UDGothic" panose="020B0400000000000000" pitchFamily="49" charset="-128"/>
                <a:ea typeface="BIZ UDGothic" panose="020B0400000000000000" pitchFamily="49" charset="-128"/>
              </a:rPr>
              <a:t>/</a:t>
            </a:r>
            <a:r>
              <a:rPr lang="ja-JP" altLang="en-US" sz="2400">
                <a:latin typeface="BIZ UDGothic" panose="020B0400000000000000" pitchFamily="49" charset="-128"/>
                <a:ea typeface="BIZ UDGothic" panose="020B0400000000000000" pitchFamily="49" charset="-128"/>
              </a:rPr>
              <a:t>公認心理師</a:t>
            </a:r>
            <a:endParaRPr lang="en-US" altLang="ja-JP" sz="2400" dirty="0">
              <a:latin typeface="BIZ UDGothic" panose="020B0400000000000000" pitchFamily="49" charset="-128"/>
              <a:ea typeface="BIZ UDGothic" panose="020B0400000000000000" pitchFamily="49" charset="-128"/>
            </a:endParaRPr>
          </a:p>
          <a:p>
            <a:r>
              <a:rPr lang="ja-JP" altLang="en-US" sz="2800">
                <a:latin typeface="BIZ UDGothic" panose="020B0400000000000000" pitchFamily="49" charset="-128"/>
                <a:ea typeface="BIZ UDGothic" panose="020B0400000000000000" pitchFamily="49" charset="-128"/>
              </a:rPr>
              <a:t>　竹林</a:t>
            </a:r>
            <a:r>
              <a:rPr lang="ja-JP" altLang="en-US" sz="2800" dirty="0">
                <a:latin typeface="BIZ UDGothic" panose="020B0400000000000000" pitchFamily="49" charset="-128"/>
                <a:ea typeface="BIZ UDGothic" panose="020B0400000000000000" pitchFamily="49" charset="-128"/>
              </a:rPr>
              <a:t>由武</a:t>
            </a:r>
            <a:endParaRPr lang="en-US" altLang="ja-JP" sz="2800" dirty="0">
              <a:latin typeface="BIZ UDGothic" panose="020B0400000000000000" pitchFamily="49" charset="-128"/>
              <a:ea typeface="BIZ UDGothic" panose="020B0400000000000000" pitchFamily="49" charset="-128"/>
            </a:endParaRPr>
          </a:p>
          <a:p>
            <a:endParaRPr lang="en-US" altLang="ja-JP" dirty="0"/>
          </a:p>
        </p:txBody>
      </p:sp>
    </p:spTree>
    <p:extLst>
      <p:ext uri="{BB962C8B-B14F-4D97-AF65-F5344CB8AC3E}">
        <p14:creationId xmlns:p14="http://schemas.microsoft.com/office/powerpoint/2010/main" val="2772108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094314-5D08-6B40-8107-66533C793B61}"/>
              </a:ext>
            </a:extLst>
          </p:cNvPr>
          <p:cNvSpPr>
            <a:spLocks noGrp="1"/>
          </p:cNvSpPr>
          <p:nvPr>
            <p:ph type="title"/>
          </p:nvPr>
        </p:nvSpPr>
        <p:spPr/>
        <p:txBody>
          <a:bodyPr>
            <a:normAutofit fontScale="90000"/>
          </a:bodyPr>
          <a:lstStyle/>
          <a:p>
            <a:r>
              <a:rPr kumimoji="1" lang="en-US" altLang="ja-JP" dirty="0"/>
              <a:t>1</a:t>
            </a:r>
            <a:r>
              <a:rPr kumimoji="1" lang="ja-JP" altLang="en-US" dirty="0"/>
              <a:t>事例実験研究のエビデンス活用</a:t>
            </a:r>
          </a:p>
        </p:txBody>
      </p:sp>
      <p:sp>
        <p:nvSpPr>
          <p:cNvPr id="3" name="スライド番号プレースホルダー 2">
            <a:extLst>
              <a:ext uri="{FF2B5EF4-FFF2-40B4-BE49-F238E27FC236}">
                <a16:creationId xmlns:a16="http://schemas.microsoft.com/office/drawing/2014/main" id="{1FB0D78B-B27A-7943-8036-07D55E4F2DFF}"/>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10</a:t>
            </a:fld>
            <a:endParaRPr lang="ja-JP" altLang="en-US">
              <a:latin typeface="Calibri"/>
              <a:ea typeface="ＭＳ Ｐゴシック" panose="020B0600070205080204" pitchFamily="34" charset="-128"/>
            </a:endParaRPr>
          </a:p>
        </p:txBody>
      </p:sp>
      <p:sp>
        <p:nvSpPr>
          <p:cNvPr id="4" name="正方形/長方形 3">
            <a:extLst>
              <a:ext uri="{FF2B5EF4-FFF2-40B4-BE49-F238E27FC236}">
                <a16:creationId xmlns:a16="http://schemas.microsoft.com/office/drawing/2014/main" id="{B907725F-BE18-5A49-BDBB-2603428C7EED}"/>
              </a:ext>
            </a:extLst>
          </p:cNvPr>
          <p:cNvSpPr/>
          <p:nvPr/>
        </p:nvSpPr>
        <p:spPr>
          <a:xfrm>
            <a:off x="81425" y="908720"/>
            <a:ext cx="9073008" cy="4616648"/>
          </a:xfrm>
          <a:prstGeom prst="rect">
            <a:avLst/>
          </a:prstGeom>
        </p:spPr>
        <p:txBody>
          <a:bodyPr wrap="square">
            <a:spAutoFit/>
          </a:bodyPr>
          <a:lstStyle/>
          <a:p>
            <a:pPr defTabSz="457200"/>
            <a:r>
              <a:rPr lang="ja-JP" altLang="en-US" sz="2800" b="1" dirty="0">
                <a:solidFill>
                  <a:prstClr val="black"/>
                </a:solidFill>
                <a:latin typeface="Arial Unicode MS" panose="020B0604020202020204" pitchFamily="34" charset="-128"/>
                <a:ea typeface="BIZ UDGothic" panose="020B0400000000000000" pitchFamily="49" charset="-128"/>
              </a:rPr>
              <a:t>国または学会レベルで、主要なタスクフォースが、</a:t>
            </a:r>
            <a:r>
              <a:rPr lang="en-US" altLang="ja-JP" sz="2800" b="1" dirty="0">
                <a:solidFill>
                  <a:prstClr val="black"/>
                </a:solidFill>
                <a:latin typeface="Arial Unicode MS" panose="020B0604020202020204" pitchFamily="34" charset="-128"/>
                <a:ea typeface="BIZ UDGothic" panose="020B0400000000000000" pitchFamily="49" charset="-128"/>
              </a:rPr>
              <a:t>RCT</a:t>
            </a:r>
            <a:r>
              <a:rPr lang="ja-JP" altLang="en-US" sz="2800" b="1" dirty="0">
                <a:solidFill>
                  <a:prstClr val="black"/>
                </a:solidFill>
                <a:latin typeface="Arial Unicode MS" panose="020B0604020202020204" pitchFamily="34" charset="-128"/>
                <a:ea typeface="BIZ UDGothic" panose="020B0400000000000000" pitchFamily="49" charset="-128"/>
              </a:rPr>
              <a:t>と共に、エビデンスベースドな介入・治療の効果評価に</a:t>
            </a:r>
            <a:r>
              <a:rPr lang="en-US" altLang="ja-JP" sz="2800" b="1" dirty="0">
                <a:solidFill>
                  <a:prstClr val="black"/>
                </a:solidFill>
                <a:latin typeface="Arial Unicode MS" panose="020B0604020202020204" pitchFamily="34" charset="-128"/>
                <a:ea typeface="BIZ UDGothic" panose="020B0400000000000000" pitchFamily="49" charset="-128"/>
              </a:rPr>
              <a:t>1</a:t>
            </a:r>
            <a:r>
              <a:rPr lang="ja-JP" altLang="en-US" sz="2800" b="1" dirty="0">
                <a:solidFill>
                  <a:prstClr val="black"/>
                </a:solidFill>
                <a:latin typeface="Arial Unicode MS" panose="020B0604020202020204" pitchFamily="34" charset="-128"/>
                <a:ea typeface="BIZ UDGothic" panose="020B0400000000000000" pitchFamily="49" charset="-128"/>
              </a:rPr>
              <a:t>事例実験デザインの活用を推奨</a:t>
            </a:r>
            <a:endParaRPr lang="en-US" altLang="ja-JP" sz="2800" b="1" dirty="0">
              <a:solidFill>
                <a:prstClr val="black"/>
              </a:solidFill>
              <a:latin typeface="Arial Unicode MS" panose="020B0604020202020204" pitchFamily="34" charset="-128"/>
              <a:ea typeface="BIZ UDGothic" panose="020B0400000000000000" pitchFamily="49" charset="-128"/>
            </a:endParaRPr>
          </a:p>
          <a:p>
            <a:pPr marL="971550" lvl="1" indent="-514350" defTabSz="457200">
              <a:buFont typeface="Arial" panose="020B0604020202020204" pitchFamily="34" charset="0"/>
              <a:buChar char="•"/>
            </a:pPr>
            <a:endParaRPr lang="en-US" altLang="ja-JP" sz="2800" dirty="0">
              <a:solidFill>
                <a:prstClr val="black"/>
              </a:solidFill>
              <a:latin typeface="Arial Unicode MS" panose="020B0604020202020204" pitchFamily="34" charset="-128"/>
              <a:ea typeface="BIZ UDGothic" panose="020B0400000000000000" pitchFamily="49" charset="-128"/>
            </a:endParaRPr>
          </a:p>
          <a:p>
            <a:pPr marL="971550" lvl="1" indent="-514350" defTabSz="457200">
              <a:buFont typeface="Arial" panose="020B0604020202020204" pitchFamily="34" charset="0"/>
              <a:buChar char="•"/>
            </a:pPr>
            <a:r>
              <a:rPr lang="ja-JP" altLang="en-US" sz="2600" dirty="0">
                <a:solidFill>
                  <a:prstClr val="black"/>
                </a:solidFill>
                <a:latin typeface="Arial Unicode MS" panose="020B0604020202020204" pitchFamily="34" charset="-128"/>
                <a:ea typeface="BIZ UDGothic" panose="020B0400000000000000" pitchFamily="49" charset="-128"/>
              </a:rPr>
              <a:t>米国心理学会の臨床、児童臨床部会、学校心理学部会のエビデンスに基づいた介入のタスクフォース</a:t>
            </a:r>
            <a:br>
              <a:rPr lang="en-US" altLang="ja-JP" sz="2600" dirty="0">
                <a:solidFill>
                  <a:prstClr val="black"/>
                </a:solidFill>
                <a:latin typeface="Arial Unicode MS" panose="020B0604020202020204" pitchFamily="34" charset="-128"/>
                <a:ea typeface="BIZ UDGothic" panose="020B0400000000000000" pitchFamily="49" charset="-128"/>
              </a:rPr>
            </a:br>
            <a:endParaRPr lang="en-US" altLang="ja-JP" sz="2600" dirty="0">
              <a:solidFill>
                <a:prstClr val="black"/>
              </a:solidFill>
              <a:latin typeface="Arial Unicode MS" panose="020B0604020202020204" pitchFamily="34" charset="-128"/>
              <a:ea typeface="BIZ UDGothic" panose="020B0400000000000000" pitchFamily="49" charset="-128"/>
            </a:endParaRPr>
          </a:p>
          <a:p>
            <a:pPr marL="971550" lvl="1" indent="-514350" defTabSz="457200">
              <a:buFont typeface="Arial" panose="020B0604020202020204" pitchFamily="34" charset="0"/>
              <a:buChar char="•"/>
            </a:pPr>
            <a:r>
              <a:rPr lang="ja-JP" altLang="en-US" sz="2600" dirty="0">
                <a:solidFill>
                  <a:prstClr val="black"/>
                </a:solidFill>
                <a:latin typeface="Arial Unicode MS" panose="020B0604020202020204" pitchFamily="34" charset="-128"/>
                <a:ea typeface="BIZ UDGothic" panose="020B0400000000000000" pitchFamily="49" charset="-128"/>
              </a:rPr>
              <a:t>米国国立教育研究所読解委員会</a:t>
            </a:r>
            <a:r>
              <a:rPr lang="en-US" altLang="ja-JP" sz="2000" dirty="0">
                <a:solidFill>
                  <a:prstClr val="black"/>
                </a:solidFill>
                <a:latin typeface="Arial Unicode MS" panose="020B0604020202020204" pitchFamily="34" charset="-128"/>
                <a:ea typeface="BIZ UDGothic" panose="020B0400000000000000" pitchFamily="49" charset="-128"/>
              </a:rPr>
              <a:t> (National reading panel)</a:t>
            </a:r>
            <a:br>
              <a:rPr lang="en-US" altLang="ja-JP" sz="2000" dirty="0">
                <a:solidFill>
                  <a:prstClr val="black"/>
                </a:solidFill>
                <a:latin typeface="Arial Unicode MS" panose="020B0604020202020204" pitchFamily="34" charset="-128"/>
                <a:ea typeface="BIZ UDGothic" panose="020B0400000000000000" pitchFamily="49" charset="-128"/>
              </a:rPr>
            </a:br>
            <a:endParaRPr lang="en-US" altLang="ja-JP" sz="2600" dirty="0">
              <a:solidFill>
                <a:prstClr val="black"/>
              </a:solidFill>
              <a:latin typeface="Arial Unicode MS" panose="020B0604020202020204" pitchFamily="34" charset="-128"/>
              <a:ea typeface="BIZ UDGothic" panose="020B0400000000000000" pitchFamily="49" charset="-128"/>
            </a:endParaRPr>
          </a:p>
          <a:p>
            <a:pPr marL="971550" lvl="1" indent="-514350" defTabSz="457200">
              <a:buFont typeface="Arial" panose="020B0604020202020204" pitchFamily="34" charset="0"/>
              <a:buChar char="•"/>
            </a:pPr>
            <a:r>
              <a:rPr lang="ja-JP" altLang="en-US" sz="2600" dirty="0">
                <a:solidFill>
                  <a:prstClr val="black"/>
                </a:solidFill>
                <a:latin typeface="Arial Unicode MS" panose="020B0604020202020204" pitchFamily="34" charset="-128"/>
                <a:ea typeface="BIZ UDGothic" panose="020B0400000000000000" pitchFamily="49" charset="-128"/>
              </a:rPr>
              <a:t>国立教育評価・地域支援センターの</a:t>
            </a:r>
            <a:r>
              <a:rPr lang="en-US" altLang="ja-JP" sz="2600" dirty="0">
                <a:solidFill>
                  <a:prstClr val="black"/>
                </a:solidFill>
                <a:latin typeface="Arial Unicode MS" panose="020B0604020202020204" pitchFamily="34" charset="-128"/>
                <a:ea typeface="BIZ UDGothic" panose="020B0400000000000000" pitchFamily="49" charset="-128"/>
              </a:rPr>
              <a:t>What Works Clearinghouse</a:t>
            </a:r>
            <a:r>
              <a:rPr lang="ja-JP" altLang="en-US" sz="2600" dirty="0">
                <a:solidFill>
                  <a:prstClr val="black"/>
                </a:solidFill>
                <a:latin typeface="Arial Unicode MS" panose="020B0604020202020204" pitchFamily="34" charset="-128"/>
                <a:ea typeface="BIZ UDGothic" panose="020B0400000000000000" pitchFamily="49" charset="-128"/>
              </a:rPr>
              <a:t>による推奨</a:t>
            </a:r>
            <a:endParaRPr lang="en-US" altLang="ja-JP" sz="2600" dirty="0">
              <a:solidFill>
                <a:prstClr val="black"/>
              </a:solidFill>
              <a:latin typeface="Arial Unicode MS" panose="020B0604020202020204" pitchFamily="34" charset="-128"/>
              <a:ea typeface="BIZ UDGothic" panose="020B0400000000000000" pitchFamily="49" charset="-128"/>
            </a:endParaRPr>
          </a:p>
        </p:txBody>
      </p:sp>
      <p:sp>
        <p:nvSpPr>
          <p:cNvPr id="5" name="正方形/長方形 4">
            <a:extLst>
              <a:ext uri="{FF2B5EF4-FFF2-40B4-BE49-F238E27FC236}">
                <a16:creationId xmlns:a16="http://schemas.microsoft.com/office/drawing/2014/main" id="{80C8387C-3A1A-FA49-9CBD-34DE592CE8E2}"/>
              </a:ext>
            </a:extLst>
          </p:cNvPr>
          <p:cNvSpPr/>
          <p:nvPr/>
        </p:nvSpPr>
        <p:spPr>
          <a:xfrm>
            <a:off x="107504" y="6270375"/>
            <a:ext cx="8943980" cy="523220"/>
          </a:xfrm>
          <a:prstGeom prst="rect">
            <a:avLst/>
          </a:prstGeom>
        </p:spPr>
        <p:txBody>
          <a:bodyPr wrap="square">
            <a:spAutoFit/>
          </a:bodyPr>
          <a:lstStyle/>
          <a:p>
            <a:pPr defTabSz="457200"/>
            <a:r>
              <a:rPr lang="en" altLang="ja-JP" sz="1400" dirty="0" err="1">
                <a:solidFill>
                  <a:srgbClr val="222222"/>
                </a:solidFill>
                <a:latin typeface="Arial" panose="020B0604020202020204" pitchFamily="34" charset="0"/>
                <a:ea typeface="ＭＳ Ｐゴシック" panose="020B0600070205080204" pitchFamily="34" charset="-128"/>
              </a:rPr>
              <a:t>Kratochwill</a:t>
            </a:r>
            <a:r>
              <a:rPr lang="en" altLang="ja-JP" sz="1400" dirty="0">
                <a:solidFill>
                  <a:srgbClr val="222222"/>
                </a:solidFill>
                <a:latin typeface="Arial" panose="020B0604020202020204" pitchFamily="34" charset="0"/>
                <a:ea typeface="ＭＳ Ｐゴシック" panose="020B0600070205080204" pitchFamily="34" charset="-128"/>
              </a:rPr>
              <a:t>, T. R., &amp; Levin, J. R. (2014). </a:t>
            </a:r>
            <a:r>
              <a:rPr lang="en" altLang="ja-JP" sz="1400" i="1" dirty="0">
                <a:solidFill>
                  <a:srgbClr val="222222"/>
                </a:solidFill>
                <a:latin typeface="Arial" panose="020B0604020202020204" pitchFamily="34" charset="0"/>
                <a:ea typeface="ＭＳ Ｐゴシック" panose="020B0600070205080204" pitchFamily="34" charset="-128"/>
              </a:rPr>
              <a:t>Single-case intervention research: Methodological and statistical advances</a:t>
            </a:r>
            <a:r>
              <a:rPr lang="en" altLang="ja-JP" sz="1400" dirty="0">
                <a:solidFill>
                  <a:srgbClr val="222222"/>
                </a:solidFill>
                <a:latin typeface="Arial" panose="020B0604020202020204" pitchFamily="34" charset="0"/>
                <a:ea typeface="ＭＳ Ｐゴシック" panose="020B0600070205080204" pitchFamily="34" charset="-128"/>
              </a:rPr>
              <a:t>. American Psychological Association.</a:t>
            </a:r>
            <a:endParaRPr lang="ja-JP" altLang="en-US" sz="1400"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35118202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F68E5-1FAD-BB40-B10B-A1106FA7AAEF}"/>
              </a:ext>
            </a:extLst>
          </p:cNvPr>
          <p:cNvSpPr>
            <a:spLocks noGrp="1"/>
          </p:cNvSpPr>
          <p:nvPr>
            <p:ph type="title"/>
          </p:nvPr>
        </p:nvSpPr>
        <p:spPr/>
        <p:txBody>
          <a:bodyPr/>
          <a:lstStyle/>
          <a:p>
            <a:r>
              <a:rPr kumimoji="1" lang="en-US" altLang="ja-JP" dirty="0"/>
              <a:t>SCED</a:t>
            </a:r>
            <a:r>
              <a:rPr kumimoji="1" lang="ja-JP" altLang="en-US"/>
              <a:t>のベイジアンモデル</a:t>
            </a:r>
          </a:p>
        </p:txBody>
      </p:sp>
      <p:sp>
        <p:nvSpPr>
          <p:cNvPr id="3" name="テキスト プレースホルダー 2">
            <a:extLst>
              <a:ext uri="{FF2B5EF4-FFF2-40B4-BE49-F238E27FC236}">
                <a16:creationId xmlns:a16="http://schemas.microsoft.com/office/drawing/2014/main" id="{ABAD3A9E-1210-B54A-A230-4BBF0178F14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079AD0F-6DF1-8441-BBA9-92FB7ACFC359}"/>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100</a:t>
            </a:fld>
            <a:endParaRPr lang="ja-JP" altLang="en-US">
              <a:latin typeface="Calibri"/>
              <a:ea typeface="ＭＳ Ｐゴシック" panose="020B0600070205080204" pitchFamily="34" charset="-128"/>
            </a:endParaRPr>
          </a:p>
        </p:txBody>
      </p:sp>
    </p:spTree>
    <p:extLst>
      <p:ext uri="{BB962C8B-B14F-4D97-AF65-F5344CB8AC3E}">
        <p14:creationId xmlns:p14="http://schemas.microsoft.com/office/powerpoint/2010/main" val="2448290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単一事例実験と古典的な統計解析</a:t>
            </a:r>
            <a:endParaRPr kumimoji="1" lang="ja-JP" altLang="en-US" dirty="0"/>
          </a:p>
        </p:txBody>
      </p:sp>
      <p:sp>
        <p:nvSpPr>
          <p:cNvPr id="3" name="コンテンツ プレースホルダー 2"/>
          <p:cNvSpPr>
            <a:spLocks noGrp="1"/>
          </p:cNvSpPr>
          <p:nvPr>
            <p:ph idx="1"/>
          </p:nvPr>
        </p:nvSpPr>
        <p:spPr>
          <a:xfrm>
            <a:off x="4338174" y="764704"/>
            <a:ext cx="4805826" cy="595784"/>
          </a:xfrm>
        </p:spPr>
        <p:txBody>
          <a:bodyPr/>
          <a:lstStyle/>
          <a:p>
            <a:pPr marL="457200" lvl="1" indent="0">
              <a:buNone/>
            </a:pPr>
            <a:r>
              <a:rPr lang="ja-JP" altLang="en-US" sz="3200" b="1" dirty="0"/>
              <a:t>単一事例実験のデータ</a:t>
            </a:r>
            <a:endParaRPr lang="en-US" altLang="ja-JP" sz="3200" b="1" dirty="0"/>
          </a:p>
          <a:p>
            <a:pPr lvl="1">
              <a:lnSpc>
                <a:spcPct val="120000"/>
              </a:lnSpc>
            </a:pPr>
            <a:r>
              <a:rPr lang="ja-JP" altLang="en-US" dirty="0"/>
              <a:t>少数例</a:t>
            </a:r>
            <a:r>
              <a:rPr lang="en-US" altLang="ja-JP" dirty="0"/>
              <a:t> </a:t>
            </a:r>
            <a:r>
              <a:rPr lang="en-US" altLang="ja-JP" sz="2400" dirty="0"/>
              <a:t>(1〜10</a:t>
            </a:r>
            <a:r>
              <a:rPr lang="ja-JP" altLang="en-US" sz="2400" dirty="0"/>
              <a:t>前後</a:t>
            </a:r>
            <a:r>
              <a:rPr lang="en-US" altLang="ja-JP" sz="2400" dirty="0"/>
              <a:t>)</a:t>
            </a:r>
          </a:p>
          <a:p>
            <a:pPr lvl="1">
              <a:lnSpc>
                <a:spcPct val="120000"/>
              </a:lnSpc>
            </a:pPr>
            <a:r>
              <a:rPr lang="ja-JP" altLang="en-US" dirty="0"/>
              <a:t>少数のデータポイント</a:t>
            </a:r>
            <a:r>
              <a:rPr lang="en-US" altLang="ja-JP" dirty="0"/>
              <a:t> </a:t>
            </a:r>
            <a:br>
              <a:rPr lang="en-US" altLang="ja-JP" dirty="0"/>
            </a:br>
            <a:r>
              <a:rPr lang="en-US" altLang="ja-JP" sz="2400" dirty="0"/>
              <a:t>(</a:t>
            </a:r>
            <a:r>
              <a:rPr lang="ja-JP" altLang="en-US" sz="2400" dirty="0"/>
              <a:t>平均</a:t>
            </a:r>
            <a:r>
              <a:rPr lang="en-US" altLang="ja-JP" sz="2400" dirty="0"/>
              <a:t>5</a:t>
            </a:r>
            <a:r>
              <a:rPr lang="ja-JP" altLang="en-US" sz="2400" dirty="0"/>
              <a:t>回以下</a:t>
            </a:r>
            <a:r>
              <a:rPr lang="en-US" altLang="ja-JP" sz="2400" dirty="0"/>
              <a:t>/</a:t>
            </a:r>
            <a:r>
              <a:rPr lang="ja-JP" altLang="en-US" sz="2400" dirty="0"/>
              <a:t>フェーズ</a:t>
            </a:r>
            <a:r>
              <a:rPr lang="en-US" altLang="ja-JP" sz="2400" dirty="0"/>
              <a:t>)</a:t>
            </a:r>
          </a:p>
          <a:p>
            <a:pPr lvl="1">
              <a:lnSpc>
                <a:spcPct val="120000"/>
              </a:lnSpc>
            </a:pPr>
            <a:r>
              <a:rPr lang="ja-JP" altLang="en-US" dirty="0"/>
              <a:t>系列依存性がみられる</a:t>
            </a:r>
            <a:endParaRPr lang="en-US" altLang="ja-JP"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101</a:t>
            </a:fld>
            <a:endParaRPr lang="ja-JP" altLang="en-US">
              <a:latin typeface="Calibri"/>
              <a:ea typeface="ＭＳ Ｐゴシック" panose="020B0600070205080204" pitchFamily="34" charset="-128"/>
            </a:endParaRPr>
          </a:p>
        </p:txBody>
      </p:sp>
      <p:pic>
        <p:nvPicPr>
          <p:cNvPr id="6" name="図 5">
            <a:extLst>
              <a:ext uri="{FF2B5EF4-FFF2-40B4-BE49-F238E27FC236}">
                <a16:creationId xmlns:a16="http://schemas.microsoft.com/office/drawing/2014/main" id="{2150E296-7A64-4C4B-9878-B89784A52B5D}"/>
              </a:ext>
            </a:extLst>
          </p:cNvPr>
          <p:cNvPicPr>
            <a:picLocks noChangeAspect="1"/>
          </p:cNvPicPr>
          <p:nvPr/>
        </p:nvPicPr>
        <p:blipFill>
          <a:blip r:embed="rId2"/>
          <a:stretch>
            <a:fillRect/>
          </a:stretch>
        </p:blipFill>
        <p:spPr>
          <a:xfrm flipH="1">
            <a:off x="4505518" y="3588540"/>
            <a:ext cx="4661810" cy="2720780"/>
          </a:xfrm>
          <a:prstGeom prst="rect">
            <a:avLst/>
          </a:prstGeom>
        </p:spPr>
      </p:pic>
      <p:sp>
        <p:nvSpPr>
          <p:cNvPr id="7" name="コンテンツ プレースホルダー 2">
            <a:extLst>
              <a:ext uri="{FF2B5EF4-FFF2-40B4-BE49-F238E27FC236}">
                <a16:creationId xmlns:a16="http://schemas.microsoft.com/office/drawing/2014/main" id="{C4FE8478-9769-3948-9120-4F494B172180}"/>
              </a:ext>
            </a:extLst>
          </p:cNvPr>
          <p:cNvSpPr txBox="1">
            <a:spLocks/>
          </p:cNvSpPr>
          <p:nvPr/>
        </p:nvSpPr>
        <p:spPr>
          <a:xfrm>
            <a:off x="-324544" y="720417"/>
            <a:ext cx="5256584" cy="59578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kumimoji="1" sz="3200" b="0" i="0" kern="1200">
                <a:solidFill>
                  <a:schemeClr val="tx1"/>
                </a:solidFill>
                <a:latin typeface="ヒラギノ角ゴ Pro W3"/>
                <a:ea typeface="ヒラギノ角ゴ Pro W3"/>
                <a:cs typeface="ヒラギノ角ゴ Pro W3"/>
              </a:defRPr>
            </a:lvl1pPr>
            <a:lvl2pPr marL="742950" indent="-285750" algn="l" defTabSz="457200" rtl="0" eaLnBrk="1" latinLnBrk="0" hangingPunct="1">
              <a:spcBef>
                <a:spcPct val="20000"/>
              </a:spcBef>
              <a:buFont typeface="Arial"/>
              <a:buChar char="–"/>
              <a:defRPr kumimoji="1" sz="2800" b="0" i="0" kern="1200">
                <a:solidFill>
                  <a:schemeClr val="tx1"/>
                </a:solidFill>
                <a:latin typeface="ヒラギノ角ゴ Pro W3"/>
                <a:ea typeface="ヒラギノ角ゴ Pro W3"/>
                <a:cs typeface="ヒラギノ角ゴ Pro W3"/>
              </a:defRPr>
            </a:lvl2pPr>
            <a:lvl3pPr marL="1143000" indent="-228600" algn="l" defTabSz="457200" rtl="0" eaLnBrk="1" latinLnBrk="0" hangingPunct="1">
              <a:spcBef>
                <a:spcPct val="20000"/>
              </a:spcBef>
              <a:buFont typeface="Arial"/>
              <a:buChar char="•"/>
              <a:defRPr kumimoji="1" sz="2400" b="0" i="0" kern="1200">
                <a:solidFill>
                  <a:schemeClr val="tx1"/>
                </a:solidFill>
                <a:latin typeface="ヒラギノ角ゴ Pro W3"/>
                <a:ea typeface="ヒラギノ角ゴ Pro W3"/>
                <a:cs typeface="ヒラギノ角ゴ Pro W3"/>
              </a:defRPr>
            </a:lvl3pPr>
            <a:lvl4pPr marL="1600200" indent="-228600" algn="l" defTabSz="457200" rtl="0" eaLnBrk="1" latinLnBrk="0" hangingPunct="1">
              <a:spcBef>
                <a:spcPct val="20000"/>
              </a:spcBef>
              <a:buFont typeface="Arial"/>
              <a:buChar char="–"/>
              <a:defRPr kumimoji="1" sz="2000" b="0" i="0" kern="1200">
                <a:solidFill>
                  <a:schemeClr val="tx1"/>
                </a:solidFill>
                <a:latin typeface="ヒラギノ角ゴ Pro W3"/>
                <a:ea typeface="ヒラギノ角ゴ Pro W3"/>
                <a:cs typeface="ヒラギノ角ゴ Pro W3"/>
              </a:defRPr>
            </a:lvl4pPr>
            <a:lvl5pPr marL="2057400" indent="-228600" algn="l" defTabSz="457200" rtl="0" eaLnBrk="1" latinLnBrk="0" hangingPunct="1">
              <a:spcBef>
                <a:spcPct val="20000"/>
              </a:spcBef>
              <a:buFont typeface="Arial"/>
              <a:buChar char="»"/>
              <a:defRPr kumimoji="1" sz="2000" b="0" i="0" kern="1200">
                <a:solidFill>
                  <a:schemeClr val="tx1"/>
                </a:solidFill>
                <a:latin typeface="ヒラギノ角ゴ Pro W3"/>
                <a:ea typeface="ヒラギノ角ゴ Pro W3"/>
                <a:cs typeface="ヒラギノ角ゴ Pro W3"/>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857250" lvl="2" indent="0">
              <a:buNone/>
            </a:pPr>
            <a:r>
              <a:rPr lang="en-US" altLang="ja-JP" sz="3200" b="1" dirty="0">
                <a:solidFill>
                  <a:prstClr val="black"/>
                </a:solidFill>
              </a:rPr>
              <a:t>(</a:t>
            </a:r>
            <a:r>
              <a:rPr lang="ja-JP" altLang="en-US" sz="3200" b="1" dirty="0">
                <a:solidFill>
                  <a:prstClr val="black"/>
                </a:solidFill>
              </a:rPr>
              <a:t>古典的な</a:t>
            </a:r>
            <a:r>
              <a:rPr lang="en-US" altLang="ja-JP" sz="3200" b="1" dirty="0">
                <a:solidFill>
                  <a:prstClr val="black"/>
                </a:solidFill>
              </a:rPr>
              <a:t>)</a:t>
            </a:r>
            <a:r>
              <a:rPr lang="ja-JP" altLang="en-US" sz="3200" b="1" dirty="0">
                <a:solidFill>
                  <a:prstClr val="black"/>
                </a:solidFill>
              </a:rPr>
              <a:t>統計解析</a:t>
            </a:r>
            <a:endParaRPr lang="en-US" altLang="ja-JP" sz="3200" b="1" dirty="0">
              <a:solidFill>
                <a:prstClr val="black"/>
              </a:solidFill>
            </a:endParaRPr>
          </a:p>
          <a:p>
            <a:pPr marL="457200" lvl="1" indent="0">
              <a:lnSpc>
                <a:spcPct val="120000"/>
              </a:lnSpc>
              <a:buNone/>
            </a:pPr>
            <a:r>
              <a:rPr lang="en-US" altLang="ja-JP" sz="3200" dirty="0">
                <a:solidFill>
                  <a:prstClr val="black"/>
                </a:solidFill>
              </a:rPr>
              <a:t>- </a:t>
            </a:r>
            <a:r>
              <a:rPr lang="ja-JP" altLang="en-US" dirty="0">
                <a:solidFill>
                  <a:prstClr val="black"/>
                </a:solidFill>
              </a:rPr>
              <a:t>大標本理論に基づく</a:t>
            </a:r>
            <a:endParaRPr lang="en-US" altLang="ja-JP" dirty="0">
              <a:solidFill>
                <a:prstClr val="black"/>
              </a:solidFill>
            </a:endParaRPr>
          </a:p>
          <a:p>
            <a:pPr lvl="1">
              <a:lnSpc>
                <a:spcPct val="120000"/>
              </a:lnSpc>
              <a:buFontTx/>
              <a:buChar char="-"/>
            </a:pPr>
            <a:r>
              <a:rPr lang="ja-JP" altLang="en-US" dirty="0">
                <a:solidFill>
                  <a:prstClr val="black"/>
                </a:solidFill>
              </a:rPr>
              <a:t>妥当な推定結果を得るために多くのデータ数が必要</a:t>
            </a:r>
            <a:endParaRPr lang="en-US" altLang="ja-JP" dirty="0">
              <a:solidFill>
                <a:prstClr val="black"/>
              </a:solidFill>
            </a:endParaRPr>
          </a:p>
          <a:p>
            <a:pPr lvl="1">
              <a:lnSpc>
                <a:spcPct val="120000"/>
              </a:lnSpc>
              <a:buFontTx/>
              <a:buChar char="-"/>
            </a:pPr>
            <a:r>
              <a:rPr lang="ja-JP" altLang="en-US" dirty="0">
                <a:solidFill>
                  <a:prstClr val="black"/>
                </a:solidFill>
              </a:rPr>
              <a:t>データの独立性を仮定</a:t>
            </a:r>
            <a:endParaRPr lang="en-US" altLang="ja-JP" dirty="0">
              <a:solidFill>
                <a:prstClr val="black"/>
              </a:solidFill>
            </a:endParaRPr>
          </a:p>
          <a:p>
            <a:pPr lvl="1">
              <a:lnSpc>
                <a:spcPct val="120000"/>
              </a:lnSpc>
              <a:buFontTx/>
              <a:buChar char="-"/>
            </a:pPr>
            <a:r>
              <a:rPr lang="ja-JP" altLang="en-US" dirty="0">
                <a:solidFill>
                  <a:prstClr val="black"/>
                </a:solidFill>
              </a:rPr>
              <a:t>自己相関の推定には少なくとも</a:t>
            </a:r>
            <a:r>
              <a:rPr lang="en-US" altLang="ja-JP" dirty="0">
                <a:solidFill>
                  <a:prstClr val="black"/>
                </a:solidFill>
              </a:rPr>
              <a:t>50</a:t>
            </a:r>
            <a:r>
              <a:rPr lang="ja-JP" altLang="en-US" dirty="0">
                <a:solidFill>
                  <a:prstClr val="black"/>
                </a:solidFill>
              </a:rPr>
              <a:t>時点は必要</a:t>
            </a:r>
            <a:endParaRPr lang="en-US" altLang="ja-JP" dirty="0">
              <a:solidFill>
                <a:prstClr val="black"/>
              </a:solidFill>
            </a:endParaRPr>
          </a:p>
        </p:txBody>
      </p:sp>
    </p:spTree>
    <p:extLst>
      <p:ext uri="{BB962C8B-B14F-4D97-AF65-F5344CB8AC3E}">
        <p14:creationId xmlns:p14="http://schemas.microsoft.com/office/powerpoint/2010/main" val="31720042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単一事例実験とベイズ推定</a:t>
            </a:r>
            <a:endParaRPr kumimoji="1" lang="ja-JP" altLang="en-US" dirty="0"/>
          </a:p>
        </p:txBody>
      </p:sp>
      <p:sp>
        <p:nvSpPr>
          <p:cNvPr id="3" name="コンテンツ プレースホルダー 2"/>
          <p:cNvSpPr>
            <a:spLocks noGrp="1"/>
          </p:cNvSpPr>
          <p:nvPr>
            <p:ph idx="1"/>
          </p:nvPr>
        </p:nvSpPr>
        <p:spPr>
          <a:xfrm>
            <a:off x="4353930" y="690928"/>
            <a:ext cx="5330638" cy="595784"/>
          </a:xfrm>
        </p:spPr>
        <p:txBody>
          <a:bodyPr/>
          <a:lstStyle/>
          <a:p>
            <a:pPr marL="457200" lvl="1" indent="0">
              <a:buNone/>
            </a:pPr>
            <a:r>
              <a:rPr lang="ja-JP" altLang="en-US" sz="3200" b="1" dirty="0"/>
              <a:t>単一事例実験のデータ</a:t>
            </a:r>
            <a:endParaRPr lang="en-US" altLang="ja-JP" sz="3200" b="1" dirty="0"/>
          </a:p>
          <a:p>
            <a:pPr lvl="1">
              <a:lnSpc>
                <a:spcPct val="120000"/>
              </a:lnSpc>
            </a:pPr>
            <a:r>
              <a:rPr lang="ja-JP" altLang="en-US" dirty="0"/>
              <a:t>少数例</a:t>
            </a:r>
            <a:r>
              <a:rPr lang="en-US" altLang="ja-JP" dirty="0"/>
              <a:t> (1〜10</a:t>
            </a:r>
            <a:r>
              <a:rPr lang="ja-JP" altLang="en-US" dirty="0"/>
              <a:t>前後</a:t>
            </a:r>
            <a:r>
              <a:rPr lang="en-US" altLang="ja-JP" dirty="0"/>
              <a:t>)</a:t>
            </a:r>
          </a:p>
          <a:p>
            <a:pPr lvl="1">
              <a:lnSpc>
                <a:spcPct val="120000"/>
              </a:lnSpc>
            </a:pPr>
            <a:r>
              <a:rPr lang="ja-JP" altLang="en-US" dirty="0"/>
              <a:t>少数のデータポイント</a:t>
            </a:r>
            <a:r>
              <a:rPr lang="en-US" altLang="ja-JP" dirty="0"/>
              <a:t> </a:t>
            </a:r>
            <a:br>
              <a:rPr lang="en-US" altLang="ja-JP" dirty="0"/>
            </a:br>
            <a:r>
              <a:rPr lang="en-US" altLang="ja-JP" dirty="0"/>
              <a:t>(</a:t>
            </a:r>
            <a:r>
              <a:rPr lang="ja-JP" altLang="en-US" dirty="0"/>
              <a:t>平均</a:t>
            </a:r>
            <a:r>
              <a:rPr lang="en-US" altLang="ja-JP" dirty="0"/>
              <a:t>5</a:t>
            </a:r>
            <a:r>
              <a:rPr lang="ja-JP" altLang="en-US" dirty="0"/>
              <a:t>回以下</a:t>
            </a:r>
            <a:r>
              <a:rPr lang="en-US" altLang="ja-JP" dirty="0"/>
              <a:t>/</a:t>
            </a:r>
            <a:r>
              <a:rPr lang="ja-JP" altLang="en-US" dirty="0"/>
              <a:t>フェーズ</a:t>
            </a:r>
            <a:r>
              <a:rPr lang="en-US" altLang="ja-JP" dirty="0"/>
              <a:t>)</a:t>
            </a:r>
          </a:p>
          <a:p>
            <a:pPr lvl="1">
              <a:lnSpc>
                <a:spcPct val="120000"/>
              </a:lnSpc>
            </a:pPr>
            <a:r>
              <a:rPr lang="ja-JP" altLang="en-US" dirty="0"/>
              <a:t>系列依存性がみられる</a:t>
            </a:r>
            <a:endParaRPr lang="en-US" altLang="ja-JP"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102</a:t>
            </a:fld>
            <a:endParaRPr lang="ja-JP" altLang="en-US">
              <a:latin typeface="Calibri"/>
              <a:ea typeface="ＭＳ Ｐゴシック" panose="020B0600070205080204" pitchFamily="34" charset="-128"/>
            </a:endParaRPr>
          </a:p>
        </p:txBody>
      </p:sp>
      <p:sp>
        <p:nvSpPr>
          <p:cNvPr id="7" name="コンテンツ プレースホルダー 2">
            <a:extLst>
              <a:ext uri="{FF2B5EF4-FFF2-40B4-BE49-F238E27FC236}">
                <a16:creationId xmlns:a16="http://schemas.microsoft.com/office/drawing/2014/main" id="{C4FE8478-9769-3948-9120-4F494B172180}"/>
              </a:ext>
            </a:extLst>
          </p:cNvPr>
          <p:cNvSpPr txBox="1">
            <a:spLocks/>
          </p:cNvSpPr>
          <p:nvPr/>
        </p:nvSpPr>
        <p:spPr>
          <a:xfrm>
            <a:off x="-324544" y="720417"/>
            <a:ext cx="4968552" cy="59578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kumimoji="1" sz="3200" b="0" i="0" kern="1200">
                <a:solidFill>
                  <a:schemeClr val="tx1"/>
                </a:solidFill>
                <a:latin typeface="ヒラギノ角ゴ Pro W3"/>
                <a:ea typeface="ヒラギノ角ゴ Pro W3"/>
                <a:cs typeface="ヒラギノ角ゴ Pro W3"/>
              </a:defRPr>
            </a:lvl1pPr>
            <a:lvl2pPr marL="742950" indent="-285750" algn="l" defTabSz="457200" rtl="0" eaLnBrk="1" latinLnBrk="0" hangingPunct="1">
              <a:spcBef>
                <a:spcPct val="20000"/>
              </a:spcBef>
              <a:buFont typeface="Arial"/>
              <a:buChar char="–"/>
              <a:defRPr kumimoji="1" sz="2800" b="0" i="0" kern="1200">
                <a:solidFill>
                  <a:schemeClr val="tx1"/>
                </a:solidFill>
                <a:latin typeface="ヒラギノ角ゴ Pro W3"/>
                <a:ea typeface="ヒラギノ角ゴ Pro W3"/>
                <a:cs typeface="ヒラギノ角ゴ Pro W3"/>
              </a:defRPr>
            </a:lvl2pPr>
            <a:lvl3pPr marL="1143000" indent="-228600" algn="l" defTabSz="457200" rtl="0" eaLnBrk="1" latinLnBrk="0" hangingPunct="1">
              <a:spcBef>
                <a:spcPct val="20000"/>
              </a:spcBef>
              <a:buFont typeface="Arial"/>
              <a:buChar char="•"/>
              <a:defRPr kumimoji="1" sz="2400" b="0" i="0" kern="1200">
                <a:solidFill>
                  <a:schemeClr val="tx1"/>
                </a:solidFill>
                <a:latin typeface="ヒラギノ角ゴ Pro W3"/>
                <a:ea typeface="ヒラギノ角ゴ Pro W3"/>
                <a:cs typeface="ヒラギノ角ゴ Pro W3"/>
              </a:defRPr>
            </a:lvl3pPr>
            <a:lvl4pPr marL="1600200" indent="-228600" algn="l" defTabSz="457200" rtl="0" eaLnBrk="1" latinLnBrk="0" hangingPunct="1">
              <a:spcBef>
                <a:spcPct val="20000"/>
              </a:spcBef>
              <a:buFont typeface="Arial"/>
              <a:buChar char="–"/>
              <a:defRPr kumimoji="1" sz="2000" b="0" i="0" kern="1200">
                <a:solidFill>
                  <a:schemeClr val="tx1"/>
                </a:solidFill>
                <a:latin typeface="ヒラギノ角ゴ Pro W3"/>
                <a:ea typeface="ヒラギノ角ゴ Pro W3"/>
                <a:cs typeface="ヒラギノ角ゴ Pro W3"/>
              </a:defRPr>
            </a:lvl4pPr>
            <a:lvl5pPr marL="2057400" indent="-228600" algn="l" defTabSz="457200" rtl="0" eaLnBrk="1" latinLnBrk="0" hangingPunct="1">
              <a:spcBef>
                <a:spcPct val="20000"/>
              </a:spcBef>
              <a:buFont typeface="Arial"/>
              <a:buChar char="»"/>
              <a:defRPr kumimoji="1" sz="2000" b="0" i="0" kern="1200">
                <a:solidFill>
                  <a:schemeClr val="tx1"/>
                </a:solidFill>
                <a:latin typeface="ヒラギノ角ゴ Pro W3"/>
                <a:ea typeface="ヒラギノ角ゴ Pro W3"/>
                <a:cs typeface="ヒラギノ角ゴ Pro W3"/>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457200" lvl="1" indent="0">
              <a:buNone/>
            </a:pPr>
            <a:r>
              <a:rPr lang="ja-JP" altLang="en-US" sz="3200" b="1" dirty="0">
                <a:solidFill>
                  <a:prstClr val="black"/>
                </a:solidFill>
              </a:rPr>
              <a:t>ベイズ推定</a:t>
            </a:r>
            <a:endParaRPr lang="en-US" altLang="ja-JP" sz="3200" b="1" dirty="0">
              <a:solidFill>
                <a:prstClr val="black"/>
              </a:solidFill>
            </a:endParaRPr>
          </a:p>
          <a:p>
            <a:pPr lvl="1">
              <a:lnSpc>
                <a:spcPct val="120000"/>
              </a:lnSpc>
            </a:pPr>
            <a:r>
              <a:rPr lang="ja-JP" altLang="en-US" dirty="0">
                <a:solidFill>
                  <a:prstClr val="black"/>
                </a:solidFill>
              </a:rPr>
              <a:t>大標本理論に基づかない</a:t>
            </a:r>
            <a:endParaRPr lang="en-US" altLang="ja-JP" dirty="0">
              <a:solidFill>
                <a:prstClr val="black"/>
              </a:solidFill>
            </a:endParaRPr>
          </a:p>
          <a:p>
            <a:pPr lvl="1">
              <a:lnSpc>
                <a:spcPct val="120000"/>
              </a:lnSpc>
            </a:pPr>
            <a:r>
              <a:rPr lang="ja-JP" altLang="en-US" dirty="0">
                <a:solidFill>
                  <a:prstClr val="black"/>
                </a:solidFill>
              </a:rPr>
              <a:t>小さなデータでも、事前分布の設定等で、妥当な推定が可能</a:t>
            </a:r>
            <a:endParaRPr lang="en-US" altLang="ja-JP" dirty="0">
              <a:solidFill>
                <a:prstClr val="black"/>
              </a:solidFill>
            </a:endParaRPr>
          </a:p>
          <a:p>
            <a:pPr lvl="1">
              <a:lnSpc>
                <a:spcPct val="120000"/>
              </a:lnSpc>
            </a:pPr>
            <a:r>
              <a:rPr lang="ja-JP" altLang="en-US" dirty="0">
                <a:solidFill>
                  <a:prstClr val="black"/>
                </a:solidFill>
              </a:rPr>
              <a:t>時点数の少ないデータでも自己相関を妥当に推定可能</a:t>
            </a:r>
            <a:endParaRPr lang="en-US" altLang="ja-JP" sz="3200" dirty="0">
              <a:solidFill>
                <a:prstClr val="black"/>
              </a:solidFill>
            </a:endParaRPr>
          </a:p>
        </p:txBody>
      </p:sp>
      <p:pic>
        <p:nvPicPr>
          <p:cNvPr id="8" name="図 7">
            <a:extLst>
              <a:ext uri="{FF2B5EF4-FFF2-40B4-BE49-F238E27FC236}">
                <a16:creationId xmlns:a16="http://schemas.microsoft.com/office/drawing/2014/main" id="{4FE248E0-3109-094B-9046-C410BA4A82C2}"/>
              </a:ext>
            </a:extLst>
          </p:cNvPr>
          <p:cNvPicPr>
            <a:picLocks noChangeAspect="1"/>
          </p:cNvPicPr>
          <p:nvPr/>
        </p:nvPicPr>
        <p:blipFill>
          <a:blip r:embed="rId2"/>
          <a:stretch>
            <a:fillRect/>
          </a:stretch>
        </p:blipFill>
        <p:spPr>
          <a:xfrm>
            <a:off x="5220072" y="3440794"/>
            <a:ext cx="3509360" cy="2991730"/>
          </a:xfrm>
          <a:prstGeom prst="rect">
            <a:avLst/>
          </a:prstGeom>
        </p:spPr>
      </p:pic>
      <p:sp>
        <p:nvSpPr>
          <p:cNvPr id="9" name="正方形/長方形 8"/>
          <p:cNvSpPr/>
          <p:nvPr/>
        </p:nvSpPr>
        <p:spPr>
          <a:xfrm>
            <a:off x="105264" y="6167047"/>
            <a:ext cx="8984530" cy="646331"/>
          </a:xfrm>
          <a:prstGeom prst="rect">
            <a:avLst/>
          </a:prstGeom>
        </p:spPr>
        <p:txBody>
          <a:bodyPr wrap="square">
            <a:spAutoFit/>
          </a:bodyPr>
          <a:lstStyle/>
          <a:p>
            <a:pPr defTabSz="457200"/>
            <a:r>
              <a:rPr lang="en-US" altLang="ja-JP" dirty="0" err="1">
                <a:solidFill>
                  <a:prstClr val="black"/>
                </a:solidFill>
                <a:latin typeface="Calibri"/>
                <a:ea typeface="ＭＳ Ｐゴシック" panose="020B0600070205080204" pitchFamily="34" charset="-128"/>
              </a:rPr>
              <a:t>Shadish</a:t>
            </a:r>
            <a:r>
              <a:rPr lang="en-US" altLang="ja-JP" dirty="0">
                <a:solidFill>
                  <a:prstClr val="black"/>
                </a:solidFill>
                <a:latin typeface="Calibri"/>
                <a:ea typeface="ＭＳ Ｐゴシック" panose="020B0600070205080204" pitchFamily="34" charset="-128"/>
              </a:rPr>
              <a:t>, W. R., </a:t>
            </a:r>
            <a:r>
              <a:rPr lang="en-US" altLang="ja-JP" dirty="0" err="1">
                <a:solidFill>
                  <a:prstClr val="black"/>
                </a:solidFill>
                <a:latin typeface="Calibri"/>
                <a:ea typeface="ＭＳ Ｐゴシック" panose="020B0600070205080204" pitchFamily="34" charset="-128"/>
              </a:rPr>
              <a:t>Rindskopf</a:t>
            </a:r>
            <a:r>
              <a:rPr lang="en-US" altLang="ja-JP" dirty="0">
                <a:solidFill>
                  <a:prstClr val="black"/>
                </a:solidFill>
                <a:latin typeface="Calibri"/>
                <a:ea typeface="ＭＳ Ｐゴシック" panose="020B0600070205080204" pitchFamily="34" charset="-128"/>
              </a:rPr>
              <a:t>, D. M., Hedges, L. V., &amp; Sullivan, K. J. (2013). Bayesian estimates of autocorrelations in single-case designs. Behavior research methods, 45(3), 813-821.</a:t>
            </a:r>
            <a:endParaRPr lang="ja-JP" altLang="en-US"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16007982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A74E53-885B-7146-86D4-06CA63555F29}"/>
              </a:ext>
            </a:extLst>
          </p:cNvPr>
          <p:cNvSpPr>
            <a:spLocks noGrp="1"/>
          </p:cNvSpPr>
          <p:nvPr>
            <p:ph type="title"/>
          </p:nvPr>
        </p:nvSpPr>
        <p:spPr/>
        <p:txBody>
          <a:bodyPr>
            <a:normAutofit fontScale="90000"/>
          </a:bodyPr>
          <a:lstStyle/>
          <a:p>
            <a:r>
              <a:rPr kumimoji="1" lang="ja-JP" altLang="en-US"/>
              <a:t>ベイズ推定の基礎</a:t>
            </a:r>
          </a:p>
        </p:txBody>
      </p:sp>
      <p:sp>
        <p:nvSpPr>
          <p:cNvPr id="4" name="スライド番号プレースホルダー 3">
            <a:extLst>
              <a:ext uri="{FF2B5EF4-FFF2-40B4-BE49-F238E27FC236}">
                <a16:creationId xmlns:a16="http://schemas.microsoft.com/office/drawing/2014/main" id="{693A8C92-FAAC-9740-837B-481978E928DA}"/>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103</a:t>
            </a:fld>
            <a:endParaRPr lang="ja-JP" altLang="en-US">
              <a:latin typeface="Calibri"/>
              <a:ea typeface="ＭＳ Ｐゴシック" panose="020B0600070205080204" pitchFamily="34" charset="-128"/>
            </a:endParaRPr>
          </a:p>
        </p:txBody>
      </p:sp>
      <p:sp>
        <p:nvSpPr>
          <p:cNvPr id="5" name="テキスト ボックス 4"/>
          <p:cNvSpPr txBox="1"/>
          <p:nvPr/>
        </p:nvSpPr>
        <p:spPr>
          <a:xfrm>
            <a:off x="323530" y="805057"/>
            <a:ext cx="8818567" cy="5432257"/>
          </a:xfrm>
          <a:prstGeom prst="rect">
            <a:avLst/>
          </a:prstGeom>
          <a:noFill/>
        </p:spPr>
        <p:txBody>
          <a:bodyPr wrap="none" rtlCol="0">
            <a:spAutoFit/>
          </a:bodyPr>
          <a:lstStyle/>
          <a:p>
            <a:pPr defTabSz="457200"/>
            <a:r>
              <a:rPr lang="en-US" altLang="ja-JP" sz="4000" dirty="0">
                <a:solidFill>
                  <a:srgbClr val="C0504D"/>
                </a:solidFill>
                <a:latin typeface="ヒラギノ角ゴ Pro W3"/>
                <a:ea typeface="ヒラギノ角ゴ Pro W3"/>
                <a:cs typeface="ヒラギノ角ゴ Pro W3"/>
              </a:rPr>
              <a:t>P (</a:t>
            </a:r>
            <a:r>
              <a:rPr lang="en-US" altLang="ja-JP" sz="4000" dirty="0" err="1">
                <a:solidFill>
                  <a:srgbClr val="C0504D"/>
                </a:solidFill>
                <a:latin typeface="ヒラギノ角ゴ Pro W3"/>
                <a:ea typeface="ヒラギノ角ゴ Pro W3"/>
                <a:cs typeface="ヒラギノ角ゴ Pro W3"/>
              </a:rPr>
              <a:t>θ|D</a:t>
            </a:r>
            <a:r>
              <a:rPr lang="en-US" altLang="ja-JP" sz="4000" dirty="0">
                <a:solidFill>
                  <a:srgbClr val="C0504D"/>
                </a:solidFill>
                <a:latin typeface="ヒラギノ角ゴ Pro W3"/>
                <a:ea typeface="ヒラギノ角ゴ Pro W3"/>
                <a:cs typeface="ヒラギノ角ゴ Pro W3"/>
              </a:rPr>
              <a:t>) </a:t>
            </a:r>
            <a:r>
              <a:rPr lang="en-US" altLang="ja-JP" sz="4000" dirty="0">
                <a:solidFill>
                  <a:prstClr val="black"/>
                </a:solidFill>
                <a:latin typeface="ヒラギノ角ゴ Pro W3"/>
                <a:ea typeface="ヒラギノ角ゴ Pro W3"/>
                <a:cs typeface="ヒラギノ角ゴ Pro W3"/>
              </a:rPr>
              <a:t>∝ </a:t>
            </a:r>
            <a:r>
              <a:rPr lang="en-US" altLang="ja-JP" sz="4000" dirty="0">
                <a:solidFill>
                  <a:srgbClr val="9BBB59"/>
                </a:solidFill>
                <a:latin typeface="ヒラギノ角ゴ Pro W3"/>
                <a:ea typeface="ヒラギノ角ゴ Pro W3"/>
                <a:cs typeface="ヒラギノ角ゴ Pro W3"/>
              </a:rPr>
              <a:t>P (</a:t>
            </a:r>
            <a:r>
              <a:rPr lang="en-US" altLang="ja-JP" sz="4000" dirty="0" err="1">
                <a:solidFill>
                  <a:srgbClr val="9BBB59"/>
                </a:solidFill>
                <a:latin typeface="ヒラギノ角ゴ Pro W3"/>
                <a:ea typeface="ヒラギノ角ゴ Pro W3"/>
                <a:cs typeface="ヒラギノ角ゴ Pro W3"/>
              </a:rPr>
              <a:t>D|θ</a:t>
            </a:r>
            <a:r>
              <a:rPr lang="en-US" altLang="ja-JP" sz="4000" dirty="0">
                <a:solidFill>
                  <a:srgbClr val="9BBB59"/>
                </a:solidFill>
                <a:latin typeface="ヒラギノ角ゴ Pro W3"/>
                <a:ea typeface="ヒラギノ角ゴ Pro W3"/>
                <a:cs typeface="ヒラギノ角ゴ Pro W3"/>
              </a:rPr>
              <a:t>)</a:t>
            </a:r>
            <a:r>
              <a:rPr lang="en-US" altLang="ja-JP" sz="4000" dirty="0">
                <a:solidFill>
                  <a:prstClr val="black"/>
                </a:solidFill>
                <a:latin typeface="ヒラギノ角ゴ Pro W3"/>
                <a:ea typeface="ヒラギノ角ゴ Pro W3"/>
                <a:cs typeface="ヒラギノ角ゴ Pro W3"/>
              </a:rPr>
              <a:t> *  </a:t>
            </a:r>
            <a:r>
              <a:rPr lang="en-US" altLang="ja-JP" sz="4000" dirty="0">
                <a:solidFill>
                  <a:srgbClr val="4BACC6"/>
                </a:solidFill>
                <a:latin typeface="ヒラギノ角ゴ Pro W3"/>
                <a:ea typeface="ヒラギノ角ゴ Pro W3"/>
                <a:cs typeface="ヒラギノ角ゴ Pro W3"/>
              </a:rPr>
              <a:t>P (</a:t>
            </a:r>
            <a:r>
              <a:rPr lang="en-US" altLang="ja-JP" sz="4000" dirty="0" err="1">
                <a:solidFill>
                  <a:srgbClr val="4BACC6"/>
                </a:solidFill>
                <a:latin typeface="ヒラギノ角ゴ Pro W3"/>
                <a:ea typeface="ヒラギノ角ゴ Pro W3"/>
                <a:cs typeface="ヒラギノ角ゴ Pro W3"/>
              </a:rPr>
              <a:t>θ</a:t>
            </a:r>
            <a:r>
              <a:rPr lang="en-US" altLang="ja-JP" sz="4000" dirty="0">
                <a:solidFill>
                  <a:srgbClr val="4BACC6"/>
                </a:solidFill>
                <a:latin typeface="ヒラギノ角ゴ Pro W3"/>
                <a:ea typeface="ヒラギノ角ゴ Pro W3"/>
                <a:cs typeface="ヒラギノ角ゴ Pro W3"/>
              </a:rPr>
              <a:t>)</a:t>
            </a:r>
          </a:p>
          <a:p>
            <a:pPr defTabSz="457200"/>
            <a:r>
              <a:rPr lang="en-US" altLang="ja-JP" sz="3600" dirty="0">
                <a:solidFill>
                  <a:prstClr val="black"/>
                </a:solidFill>
                <a:latin typeface="ヒラギノ角ゴ Pro W3"/>
                <a:ea typeface="ヒラギノ角ゴ Pro W3"/>
                <a:cs typeface="ヒラギノ角ゴ Pro W3"/>
              </a:rPr>
              <a:t> </a:t>
            </a:r>
            <a:r>
              <a:rPr lang="en-US" altLang="ja-JP" sz="2800" dirty="0" err="1">
                <a:solidFill>
                  <a:srgbClr val="404040"/>
                </a:solidFill>
                <a:latin typeface="ヒラギノ角ゴ Pro W3"/>
                <a:ea typeface="ヒラギノ角ゴ Pro W3"/>
                <a:cs typeface="ヒラギノ角ゴ Pro W3"/>
              </a:rPr>
              <a:t>θ</a:t>
            </a:r>
            <a:r>
              <a:rPr lang="en-US" altLang="ja-JP" sz="2800" dirty="0">
                <a:solidFill>
                  <a:srgbClr val="404040"/>
                </a:solidFill>
                <a:latin typeface="ヒラギノ角ゴ Pro W3"/>
                <a:ea typeface="ヒラギノ角ゴ Pro W3"/>
                <a:cs typeface="ヒラギノ角ゴ Pro W3"/>
              </a:rPr>
              <a:t> = </a:t>
            </a:r>
            <a:r>
              <a:rPr lang="ja-JP" altLang="en-US" sz="2800" dirty="0">
                <a:solidFill>
                  <a:srgbClr val="404040"/>
                </a:solidFill>
                <a:latin typeface="ヒラギノ角ゴ Pro W3"/>
                <a:ea typeface="ヒラギノ角ゴ Pro W3"/>
                <a:cs typeface="ヒラギノ角ゴ Pro W3"/>
              </a:rPr>
              <a:t>関心のあるパラメータ</a:t>
            </a:r>
            <a:r>
              <a:rPr lang="en-US" altLang="ja-JP" sz="2800" dirty="0">
                <a:solidFill>
                  <a:srgbClr val="404040"/>
                </a:solidFill>
                <a:latin typeface="ヒラギノ角ゴ Pro W3"/>
                <a:ea typeface="ヒラギノ角ゴ Pro W3"/>
                <a:cs typeface="ヒラギノ角ゴ Pro W3"/>
              </a:rPr>
              <a:t>,  D = </a:t>
            </a:r>
            <a:r>
              <a:rPr lang="ja-JP" altLang="en-US" sz="2800" dirty="0">
                <a:solidFill>
                  <a:srgbClr val="404040"/>
                </a:solidFill>
                <a:latin typeface="ヒラギノ角ゴ Pro W3"/>
                <a:ea typeface="ヒラギノ角ゴ Pro W3"/>
                <a:cs typeface="ヒラギノ角ゴ Pro W3"/>
              </a:rPr>
              <a:t>データ</a:t>
            </a:r>
            <a:endParaRPr lang="en-US" altLang="ja-JP" sz="2800" dirty="0">
              <a:solidFill>
                <a:srgbClr val="404040"/>
              </a:solidFill>
              <a:latin typeface="ヒラギノ角ゴ Pro W3"/>
              <a:ea typeface="ヒラギノ角ゴ Pro W3"/>
              <a:cs typeface="ヒラギノ角ゴ Pro W3"/>
            </a:endParaRPr>
          </a:p>
          <a:p>
            <a:pPr defTabSz="457200"/>
            <a:endParaRPr lang="en-US" altLang="ja-JP" sz="1400" dirty="0">
              <a:solidFill>
                <a:srgbClr val="404040"/>
              </a:solidFill>
              <a:latin typeface="ヒラギノ角ゴ Pro W3"/>
              <a:ea typeface="ヒラギノ角ゴ Pro W3"/>
              <a:cs typeface="ヒラギノ角ゴ Pro W3"/>
            </a:endParaRPr>
          </a:p>
          <a:p>
            <a:pPr defTabSz="457200"/>
            <a:r>
              <a:rPr lang="en-US" altLang="ja-JP" sz="2800" dirty="0">
                <a:solidFill>
                  <a:srgbClr val="C0504D"/>
                </a:solidFill>
                <a:latin typeface="ヒラギノ角ゴ Pro W3"/>
                <a:ea typeface="ヒラギノ角ゴ Pro W3"/>
                <a:cs typeface="ヒラギノ角ゴ Pro W3"/>
              </a:rPr>
              <a:t>P (</a:t>
            </a:r>
            <a:r>
              <a:rPr lang="en-US" altLang="ja-JP" sz="2800" dirty="0" err="1">
                <a:solidFill>
                  <a:srgbClr val="C0504D"/>
                </a:solidFill>
                <a:latin typeface="ヒラギノ角ゴ Pro W3"/>
                <a:ea typeface="ヒラギノ角ゴ Pro W3"/>
                <a:cs typeface="ヒラギノ角ゴ Pro W3"/>
              </a:rPr>
              <a:t>θ|D</a:t>
            </a:r>
            <a:r>
              <a:rPr lang="en-US" altLang="ja-JP" sz="2800" dirty="0">
                <a:solidFill>
                  <a:srgbClr val="C0504D"/>
                </a:solidFill>
                <a:latin typeface="ヒラギノ角ゴ Pro W3"/>
                <a:ea typeface="ヒラギノ角ゴ Pro W3"/>
                <a:cs typeface="ヒラギノ角ゴ Pro W3"/>
              </a:rPr>
              <a:t>) : </a:t>
            </a:r>
            <a:r>
              <a:rPr lang="ja-JP" altLang="en-US" sz="2800" dirty="0">
                <a:solidFill>
                  <a:srgbClr val="C0504D"/>
                </a:solidFill>
                <a:latin typeface="ヒラギノ角ゴ Pro W3"/>
                <a:ea typeface="ヒラギノ角ゴ Pro W3"/>
                <a:cs typeface="ヒラギノ角ゴ Pro W3"/>
              </a:rPr>
              <a:t>事後確率</a:t>
            </a:r>
            <a:r>
              <a:rPr lang="en-US" altLang="ja-JP" sz="2800" dirty="0">
                <a:solidFill>
                  <a:srgbClr val="C0504D"/>
                </a:solidFill>
                <a:latin typeface="ヒラギノ角ゴ Pro W3"/>
                <a:ea typeface="ヒラギノ角ゴ Pro W3"/>
                <a:cs typeface="ヒラギノ角ゴ Pro W3"/>
              </a:rPr>
              <a:t> (</a:t>
            </a:r>
            <a:r>
              <a:rPr lang="ja-JP" altLang="en-US" sz="2800" dirty="0">
                <a:solidFill>
                  <a:srgbClr val="C0504D"/>
                </a:solidFill>
                <a:latin typeface="ヒラギノ角ゴ Pro W3"/>
                <a:ea typeface="ヒラギノ角ゴ Pro W3"/>
                <a:cs typeface="ヒラギノ角ゴ Pro W3"/>
              </a:rPr>
              <a:t>事後分布</a:t>
            </a:r>
            <a:r>
              <a:rPr lang="en-US" altLang="ja-JP" sz="2800" dirty="0">
                <a:solidFill>
                  <a:srgbClr val="C0504D"/>
                </a:solidFill>
                <a:latin typeface="ヒラギノ角ゴ Pro W3"/>
                <a:ea typeface="ヒラギノ角ゴ Pro W3"/>
                <a:cs typeface="ヒラギノ角ゴ Pro W3"/>
              </a:rPr>
              <a:t>) </a:t>
            </a:r>
          </a:p>
          <a:p>
            <a:pPr defTabSz="457200"/>
            <a:r>
              <a:rPr lang="en-US" altLang="ja-JP" sz="2800" dirty="0">
                <a:solidFill>
                  <a:prstClr val="black"/>
                </a:solidFill>
                <a:latin typeface="ヒラギノ角ゴ Pro W3"/>
                <a:ea typeface="ヒラギノ角ゴ Pro W3"/>
                <a:cs typeface="ヒラギノ角ゴ Pro W3"/>
              </a:rPr>
              <a:t>	</a:t>
            </a:r>
            <a:r>
              <a:rPr lang="ja-JP" altLang="en-US" sz="2800" dirty="0">
                <a:solidFill>
                  <a:prstClr val="black">
                    <a:lumMod val="65000"/>
                    <a:lumOff val="35000"/>
                  </a:prstClr>
                </a:solidFill>
                <a:latin typeface="ヒラギノ角ゴ Pro W3"/>
                <a:ea typeface="ヒラギノ角ゴ Pro W3"/>
                <a:cs typeface="ヒラギノ角ゴ Pro W3"/>
              </a:rPr>
              <a:t>データが得られた下でのパラメータの確率</a:t>
            </a:r>
            <a:br>
              <a:rPr lang="en-US" altLang="ja-JP" sz="2800" dirty="0">
                <a:solidFill>
                  <a:prstClr val="black"/>
                </a:solidFill>
                <a:latin typeface="ヒラギノ角ゴ Pro W3"/>
                <a:ea typeface="ヒラギノ角ゴ Pro W3"/>
                <a:cs typeface="ヒラギノ角ゴ Pro W3"/>
              </a:rPr>
            </a:br>
            <a:endParaRPr lang="en-US" altLang="ja-JP" sz="1200" dirty="0">
              <a:solidFill>
                <a:prstClr val="black"/>
              </a:solidFill>
              <a:latin typeface="ヒラギノ角ゴ Pro W3"/>
              <a:ea typeface="ヒラギノ角ゴ Pro W3"/>
              <a:cs typeface="ヒラギノ角ゴ Pro W3"/>
            </a:endParaRPr>
          </a:p>
          <a:p>
            <a:pPr defTabSz="457200"/>
            <a:r>
              <a:rPr lang="en-US" altLang="ja-JP" sz="2800" dirty="0">
                <a:solidFill>
                  <a:srgbClr val="9BBB59"/>
                </a:solidFill>
                <a:latin typeface="ヒラギノ角ゴ Pro W3"/>
                <a:ea typeface="ヒラギノ角ゴ Pro W3"/>
                <a:cs typeface="ヒラギノ角ゴ Pro W3"/>
              </a:rPr>
              <a:t>P (</a:t>
            </a:r>
            <a:r>
              <a:rPr lang="en-US" altLang="ja-JP" sz="2800" dirty="0" err="1">
                <a:solidFill>
                  <a:srgbClr val="9BBB59"/>
                </a:solidFill>
                <a:latin typeface="ヒラギノ角ゴ Pro W3"/>
                <a:ea typeface="ヒラギノ角ゴ Pro W3"/>
                <a:cs typeface="ヒラギノ角ゴ Pro W3"/>
              </a:rPr>
              <a:t>D|θ</a:t>
            </a:r>
            <a:r>
              <a:rPr lang="en-US" altLang="ja-JP" sz="2800" dirty="0">
                <a:solidFill>
                  <a:srgbClr val="9BBB59"/>
                </a:solidFill>
                <a:latin typeface="ヒラギノ角ゴ Pro W3"/>
                <a:ea typeface="ヒラギノ角ゴ Pro W3"/>
                <a:cs typeface="ヒラギノ角ゴ Pro W3"/>
              </a:rPr>
              <a:t>) : </a:t>
            </a:r>
            <a:r>
              <a:rPr lang="ja-JP" altLang="en-US" sz="2800" dirty="0">
                <a:solidFill>
                  <a:srgbClr val="9BBB59"/>
                </a:solidFill>
                <a:latin typeface="ヒラギノ角ゴ Pro W3"/>
                <a:ea typeface="ヒラギノ角ゴ Pro W3"/>
                <a:cs typeface="ヒラギノ角ゴ Pro W3"/>
              </a:rPr>
              <a:t>尤度</a:t>
            </a:r>
            <a:r>
              <a:rPr lang="en-US" altLang="ja-JP" sz="2800" dirty="0">
                <a:solidFill>
                  <a:srgbClr val="9BBB59"/>
                </a:solidFill>
                <a:latin typeface="ヒラギノ角ゴ Pro W3"/>
                <a:ea typeface="ヒラギノ角ゴ Pro W3"/>
                <a:cs typeface="ヒラギノ角ゴ Pro W3"/>
              </a:rPr>
              <a:t> </a:t>
            </a:r>
          </a:p>
          <a:p>
            <a:pPr defTabSz="457200"/>
            <a:r>
              <a:rPr lang="en-US" altLang="ja-JP" sz="2800" dirty="0">
                <a:solidFill>
                  <a:prstClr val="black"/>
                </a:solidFill>
                <a:latin typeface="ヒラギノ角ゴ Pro W3"/>
                <a:ea typeface="ヒラギノ角ゴ Pro W3"/>
                <a:cs typeface="ヒラギノ角ゴ Pro W3"/>
              </a:rPr>
              <a:t>	</a:t>
            </a:r>
            <a:r>
              <a:rPr lang="ja-JP" altLang="en-US" sz="2800" dirty="0">
                <a:solidFill>
                  <a:srgbClr val="595959"/>
                </a:solidFill>
                <a:latin typeface="ヒラギノ角ゴ Pro W3"/>
                <a:ea typeface="ヒラギノ角ゴ Pro W3"/>
                <a:cs typeface="ヒラギノ角ゴ Pro W3"/>
              </a:rPr>
              <a:t>あるパラメータの下でデータが得られる確率</a:t>
            </a:r>
            <a:endParaRPr lang="en-US" altLang="ja-JP" sz="2800" dirty="0">
              <a:solidFill>
                <a:srgbClr val="595959"/>
              </a:solidFill>
              <a:latin typeface="ヒラギノ角ゴ Pro W3"/>
              <a:ea typeface="ヒラギノ角ゴ Pro W3"/>
              <a:cs typeface="ヒラギノ角ゴ Pro W3"/>
            </a:endParaRPr>
          </a:p>
          <a:p>
            <a:pPr defTabSz="457200"/>
            <a:endParaRPr lang="en-US" altLang="ja-JP" sz="1200" dirty="0">
              <a:solidFill>
                <a:prstClr val="black"/>
              </a:solidFill>
              <a:latin typeface="ヒラギノ角ゴ Pro W3"/>
              <a:ea typeface="ヒラギノ角ゴ Pro W3"/>
              <a:cs typeface="ヒラギノ角ゴ Pro W3"/>
            </a:endParaRPr>
          </a:p>
          <a:p>
            <a:pPr defTabSz="457200"/>
            <a:r>
              <a:rPr lang="en-US" altLang="ja-JP" sz="2800" dirty="0">
                <a:solidFill>
                  <a:srgbClr val="4BACC6"/>
                </a:solidFill>
                <a:latin typeface="ヒラギノ角ゴ Pro W3"/>
                <a:ea typeface="ヒラギノ角ゴ Pro W3"/>
                <a:cs typeface="ヒラギノ角ゴ Pro W3"/>
              </a:rPr>
              <a:t>P (</a:t>
            </a:r>
            <a:r>
              <a:rPr lang="en-US" altLang="ja-JP" sz="2800" dirty="0" err="1">
                <a:solidFill>
                  <a:srgbClr val="4BACC6"/>
                </a:solidFill>
                <a:latin typeface="ヒラギノ角ゴ Pro W3"/>
                <a:ea typeface="ヒラギノ角ゴ Pro W3"/>
                <a:cs typeface="ヒラギノ角ゴ Pro W3"/>
              </a:rPr>
              <a:t>θ</a:t>
            </a:r>
            <a:r>
              <a:rPr lang="en-US" altLang="ja-JP" sz="2800" dirty="0">
                <a:solidFill>
                  <a:srgbClr val="4BACC6"/>
                </a:solidFill>
                <a:latin typeface="ヒラギノ角ゴ Pro W3"/>
                <a:ea typeface="ヒラギノ角ゴ Pro W3"/>
                <a:cs typeface="ヒラギノ角ゴ Pro W3"/>
              </a:rPr>
              <a:t>): </a:t>
            </a:r>
            <a:r>
              <a:rPr lang="ja-JP" altLang="en-US" sz="2800" dirty="0">
                <a:solidFill>
                  <a:srgbClr val="4BACC6"/>
                </a:solidFill>
                <a:latin typeface="ヒラギノ角ゴ Pro W3"/>
                <a:ea typeface="ヒラギノ角ゴ Pro W3"/>
                <a:cs typeface="ヒラギノ角ゴ Pro W3"/>
              </a:rPr>
              <a:t>事前確率（事前分布）</a:t>
            </a:r>
            <a:endParaRPr lang="en-US" altLang="ja-JP" sz="2800" dirty="0">
              <a:solidFill>
                <a:srgbClr val="4BACC6"/>
              </a:solidFill>
              <a:latin typeface="ヒラギノ角ゴ Pro W3"/>
              <a:ea typeface="ヒラギノ角ゴ Pro W3"/>
              <a:cs typeface="ヒラギノ角ゴ Pro W3"/>
            </a:endParaRPr>
          </a:p>
          <a:p>
            <a:pPr defTabSz="457200"/>
            <a:r>
              <a:rPr lang="en-US" altLang="ja-JP" sz="2800" dirty="0">
                <a:solidFill>
                  <a:prstClr val="black"/>
                </a:solidFill>
                <a:latin typeface="ヒラギノ角ゴ Pro W3"/>
                <a:ea typeface="ヒラギノ角ゴ Pro W3"/>
                <a:cs typeface="ヒラギノ角ゴ Pro W3"/>
              </a:rPr>
              <a:t>	</a:t>
            </a:r>
            <a:r>
              <a:rPr lang="ja-JP" altLang="en-US" sz="2800" dirty="0">
                <a:solidFill>
                  <a:srgbClr val="595959"/>
                </a:solidFill>
                <a:latin typeface="ヒラギノ角ゴ Pro W3"/>
                <a:ea typeface="ヒラギノ角ゴ Pro W3"/>
                <a:cs typeface="ヒラギノ角ゴ Pro W3"/>
              </a:rPr>
              <a:t>データが得られる以前のパラメータの確率</a:t>
            </a:r>
            <a:br>
              <a:rPr lang="en-US" altLang="ja-JP" sz="2800" dirty="0">
                <a:solidFill>
                  <a:prstClr val="black"/>
                </a:solidFill>
                <a:latin typeface="ヒラギノ角ゴ Pro W3"/>
                <a:ea typeface="ヒラギノ角ゴ Pro W3"/>
                <a:cs typeface="ヒラギノ角ゴ Pro W3"/>
              </a:rPr>
            </a:br>
            <a:endParaRPr lang="en-US" altLang="ja-JP" sz="700" dirty="0">
              <a:solidFill>
                <a:prstClr val="black"/>
              </a:solidFill>
              <a:latin typeface="ヒラギノ角ゴ Pro W3"/>
              <a:ea typeface="ヒラギノ角ゴ Pro W3"/>
              <a:cs typeface="ヒラギノ角ゴ Pro W3"/>
            </a:endParaRPr>
          </a:p>
          <a:p>
            <a:pPr defTabSz="457200"/>
            <a:r>
              <a:rPr lang="ja-JP" altLang="en-US" sz="2800" dirty="0">
                <a:solidFill>
                  <a:prstClr val="black"/>
                </a:solidFill>
                <a:latin typeface="ヒラギノ角ゴ Pro W3"/>
                <a:ea typeface="ヒラギノ角ゴ Pro W3"/>
                <a:cs typeface="ヒラギノ角ゴ Pro W3"/>
              </a:rPr>
              <a:t>関心のあるパラメータの確率</a:t>
            </a:r>
            <a:r>
              <a:rPr lang="en-US" altLang="ja-JP" sz="2800" dirty="0">
                <a:solidFill>
                  <a:prstClr val="black"/>
                </a:solidFill>
                <a:latin typeface="ヒラギノ角ゴ Pro W3"/>
                <a:ea typeface="ヒラギノ角ゴ Pro W3"/>
                <a:cs typeface="ヒラギノ角ゴ Pro W3"/>
              </a:rPr>
              <a:t> (</a:t>
            </a:r>
            <a:r>
              <a:rPr lang="ja-JP" altLang="en-US" sz="2800" dirty="0">
                <a:solidFill>
                  <a:prstClr val="black"/>
                </a:solidFill>
                <a:latin typeface="ヒラギノ角ゴ Pro W3"/>
                <a:ea typeface="ヒラギノ角ゴ Pro W3"/>
                <a:cs typeface="ヒラギノ角ゴ Pro W3"/>
              </a:rPr>
              <a:t>分布</a:t>
            </a:r>
            <a:r>
              <a:rPr lang="en-US" altLang="ja-JP" sz="2800" dirty="0">
                <a:solidFill>
                  <a:prstClr val="black"/>
                </a:solidFill>
                <a:latin typeface="ヒラギノ角ゴ Pro W3"/>
                <a:ea typeface="ヒラギノ角ゴ Pro W3"/>
                <a:cs typeface="ヒラギノ角ゴ Pro W3"/>
              </a:rPr>
              <a:t>)</a:t>
            </a:r>
            <a:r>
              <a:rPr lang="ja-JP" altLang="en-US" sz="2800" dirty="0">
                <a:solidFill>
                  <a:prstClr val="black"/>
                </a:solidFill>
                <a:latin typeface="ヒラギノ角ゴ Pro W3"/>
                <a:ea typeface="ヒラギノ角ゴ Pro W3"/>
                <a:cs typeface="ヒラギノ角ゴ Pro W3"/>
              </a:rPr>
              <a:t>を尤度と事前情報</a:t>
            </a:r>
            <a:endParaRPr lang="en-US" altLang="ja-JP" sz="2800" dirty="0">
              <a:solidFill>
                <a:prstClr val="black"/>
              </a:solidFill>
              <a:latin typeface="ヒラギノ角ゴ Pro W3"/>
              <a:ea typeface="ヒラギノ角ゴ Pro W3"/>
              <a:cs typeface="ヒラギノ角ゴ Pro W3"/>
            </a:endParaRPr>
          </a:p>
          <a:p>
            <a:pPr defTabSz="457200"/>
            <a:r>
              <a:rPr lang="ja-JP" altLang="en-US" sz="2800" dirty="0">
                <a:solidFill>
                  <a:prstClr val="black"/>
                </a:solidFill>
                <a:latin typeface="ヒラギノ角ゴ Pro W3"/>
                <a:ea typeface="ヒラギノ角ゴ Pro W3"/>
                <a:cs typeface="ヒラギノ角ゴ Pro W3"/>
              </a:rPr>
              <a:t>を利用して推定する</a:t>
            </a:r>
            <a:endParaRPr lang="en-US" altLang="ja-JP" sz="2800" dirty="0">
              <a:solidFill>
                <a:prstClr val="black"/>
              </a:solidFill>
              <a:latin typeface="ヒラギノ角ゴ Pro W3"/>
              <a:ea typeface="ヒラギノ角ゴ Pro W3"/>
              <a:cs typeface="ヒラギノ角ゴ Pro W3"/>
            </a:endParaRPr>
          </a:p>
        </p:txBody>
      </p:sp>
      <p:sp>
        <p:nvSpPr>
          <p:cNvPr id="6" name="正方形/長方形 5"/>
          <p:cNvSpPr/>
          <p:nvPr/>
        </p:nvSpPr>
        <p:spPr>
          <a:xfrm>
            <a:off x="10343" y="6196980"/>
            <a:ext cx="9059574" cy="646331"/>
          </a:xfrm>
          <a:prstGeom prst="rect">
            <a:avLst/>
          </a:prstGeom>
        </p:spPr>
        <p:txBody>
          <a:bodyPr wrap="square">
            <a:spAutoFit/>
          </a:bodyPr>
          <a:lstStyle/>
          <a:p>
            <a:pPr defTabSz="457200"/>
            <a:r>
              <a:rPr lang="en-US" altLang="ja-JP" dirty="0" err="1">
                <a:solidFill>
                  <a:prstClr val="black"/>
                </a:solidFill>
                <a:latin typeface="Calibri"/>
                <a:ea typeface="ＭＳ Ｐゴシック" panose="020B0600070205080204" pitchFamily="34" charset="-128"/>
              </a:rPr>
              <a:t>Swaminathan</a:t>
            </a:r>
            <a:r>
              <a:rPr lang="en-US" altLang="ja-JP" dirty="0">
                <a:solidFill>
                  <a:prstClr val="black"/>
                </a:solidFill>
                <a:latin typeface="Calibri"/>
                <a:ea typeface="ＭＳ Ｐゴシック" panose="020B0600070205080204" pitchFamily="34" charset="-128"/>
              </a:rPr>
              <a:t>, H., Rogers, H. J., &amp; Horner, R. H. (2014). An effect size measure and Bayesian analysis of single-case designs. Journal of School Psychology, 52(2), 213-230.</a:t>
            </a:r>
            <a:endParaRPr lang="ja-JP" altLang="en-US"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16561451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A74E53-885B-7146-86D4-06CA63555F29}"/>
              </a:ext>
            </a:extLst>
          </p:cNvPr>
          <p:cNvSpPr>
            <a:spLocks noGrp="1"/>
          </p:cNvSpPr>
          <p:nvPr>
            <p:ph type="title"/>
          </p:nvPr>
        </p:nvSpPr>
        <p:spPr/>
        <p:txBody>
          <a:bodyPr>
            <a:normAutofit fontScale="90000"/>
          </a:bodyPr>
          <a:lstStyle/>
          <a:p>
            <a:r>
              <a:rPr kumimoji="1" lang="ja-JP" altLang="en-US" dirty="0"/>
              <a:t>ベイズ推定の</a:t>
            </a:r>
            <a:r>
              <a:rPr lang="ja-JP" altLang="en-US" dirty="0"/>
              <a:t>基本ステップ</a:t>
            </a:r>
            <a:endParaRPr kumimoji="1" lang="ja-JP" altLang="en-US" dirty="0"/>
          </a:p>
        </p:txBody>
      </p:sp>
      <p:sp>
        <p:nvSpPr>
          <p:cNvPr id="3" name="コンテンツ プレースホルダー 2">
            <a:extLst>
              <a:ext uri="{FF2B5EF4-FFF2-40B4-BE49-F238E27FC236}">
                <a16:creationId xmlns:a16="http://schemas.microsoft.com/office/drawing/2014/main" id="{980B5B81-3EC9-1244-8590-C13F0C3ED821}"/>
              </a:ext>
            </a:extLst>
          </p:cNvPr>
          <p:cNvSpPr>
            <a:spLocks noGrp="1"/>
          </p:cNvSpPr>
          <p:nvPr>
            <p:ph idx="1"/>
          </p:nvPr>
        </p:nvSpPr>
        <p:spPr>
          <a:xfrm>
            <a:off x="-36512" y="889002"/>
            <a:ext cx="9280120" cy="5237163"/>
          </a:xfrm>
        </p:spPr>
        <p:txBody>
          <a:bodyPr/>
          <a:lstStyle/>
          <a:p>
            <a:pPr marL="457200" indent="-457200">
              <a:buFont typeface="+mj-lt"/>
              <a:buAutoNum type="arabicPeriod"/>
            </a:pPr>
            <a:r>
              <a:rPr lang="ja-JP" altLang="en-US" dirty="0"/>
              <a:t>データの生成モデルを想像し、データについて分布を指定する</a:t>
            </a:r>
            <a:endParaRPr lang="en-US" altLang="ja-JP" dirty="0"/>
          </a:p>
          <a:p>
            <a:pPr marL="457200" indent="-457200">
              <a:buFont typeface="+mj-lt"/>
              <a:buAutoNum type="arabicPeriod"/>
            </a:pPr>
            <a:endParaRPr lang="en-US" altLang="ja-JP" dirty="0"/>
          </a:p>
          <a:p>
            <a:pPr marL="457200" indent="-457200">
              <a:buFont typeface="+mj-lt"/>
              <a:buAutoNum type="arabicPeriod"/>
            </a:pPr>
            <a:r>
              <a:rPr lang="ja-JP" altLang="en-US" dirty="0"/>
              <a:t>パラメータについての事前知識を指定する</a:t>
            </a:r>
            <a:endParaRPr lang="en-US" altLang="ja-JP" dirty="0"/>
          </a:p>
          <a:p>
            <a:pPr marL="457200" indent="-457200">
              <a:buFont typeface="+mj-lt"/>
              <a:buAutoNum type="arabicPeriod"/>
            </a:pPr>
            <a:endParaRPr lang="en-US" altLang="ja-JP" dirty="0"/>
          </a:p>
          <a:p>
            <a:pPr marL="0" indent="0">
              <a:buNone/>
            </a:pPr>
            <a:r>
              <a:rPr lang="en-US" altLang="ja-JP" dirty="0"/>
              <a:t>3. </a:t>
            </a:r>
            <a:r>
              <a:rPr lang="ja-JP" altLang="en-US" dirty="0"/>
              <a:t>事前分布と尤度の積から事後分布を求める</a:t>
            </a:r>
            <a:endParaRPr lang="en-US" altLang="ja-JP" dirty="0"/>
          </a:p>
          <a:p>
            <a:pPr marL="0" indent="0">
              <a:buNone/>
            </a:pPr>
            <a:endParaRPr lang="en-US" altLang="ja-JP" dirty="0"/>
          </a:p>
          <a:p>
            <a:pPr marL="0" indent="0">
              <a:buNone/>
            </a:pPr>
            <a:r>
              <a:rPr lang="en-US" altLang="ja-JP" dirty="0"/>
              <a:t>4. </a:t>
            </a:r>
            <a:r>
              <a:rPr lang="ja-JP" altLang="en-US" dirty="0"/>
              <a:t>パラメータの事後分布から要約統計量を求める</a:t>
            </a:r>
            <a:endParaRPr lang="en-US" altLang="ja-JP" dirty="0"/>
          </a:p>
        </p:txBody>
      </p:sp>
      <p:sp>
        <p:nvSpPr>
          <p:cNvPr id="4" name="スライド番号プレースホルダー 3">
            <a:extLst>
              <a:ext uri="{FF2B5EF4-FFF2-40B4-BE49-F238E27FC236}">
                <a16:creationId xmlns:a16="http://schemas.microsoft.com/office/drawing/2014/main" id="{693A8C92-FAAC-9740-837B-481978E928DA}"/>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104</a:t>
            </a:fld>
            <a:endParaRPr lang="ja-JP" altLang="en-US">
              <a:latin typeface="Calibri"/>
              <a:ea typeface="ＭＳ Ｐゴシック" panose="020B0600070205080204" pitchFamily="34" charset="-128"/>
            </a:endParaRPr>
          </a:p>
        </p:txBody>
      </p:sp>
      <p:sp>
        <p:nvSpPr>
          <p:cNvPr id="5" name="正方形/長方形 4"/>
          <p:cNvSpPr/>
          <p:nvPr/>
        </p:nvSpPr>
        <p:spPr>
          <a:xfrm>
            <a:off x="10343" y="6196980"/>
            <a:ext cx="9059574" cy="646331"/>
          </a:xfrm>
          <a:prstGeom prst="rect">
            <a:avLst/>
          </a:prstGeom>
        </p:spPr>
        <p:txBody>
          <a:bodyPr wrap="square">
            <a:spAutoFit/>
          </a:bodyPr>
          <a:lstStyle/>
          <a:p>
            <a:pPr defTabSz="457200"/>
            <a:r>
              <a:rPr lang="en-US" altLang="ja-JP" dirty="0" err="1">
                <a:solidFill>
                  <a:prstClr val="black"/>
                </a:solidFill>
                <a:latin typeface="Calibri"/>
                <a:ea typeface="ＭＳ Ｐゴシック" panose="020B0600070205080204" pitchFamily="34" charset="-128"/>
              </a:rPr>
              <a:t>Swaminathan</a:t>
            </a:r>
            <a:r>
              <a:rPr lang="en-US" altLang="ja-JP" dirty="0">
                <a:solidFill>
                  <a:prstClr val="black"/>
                </a:solidFill>
                <a:latin typeface="Calibri"/>
                <a:ea typeface="ＭＳ Ｐゴシック" panose="020B0600070205080204" pitchFamily="34" charset="-128"/>
              </a:rPr>
              <a:t>, H., Rogers, H. J., &amp; Horner, R. H. (2014). An effect size measure and Bayesian analysis of single-case designs. Journal of School Psychology, 52(2), 213-230.</a:t>
            </a:r>
            <a:endParaRPr lang="ja-JP" altLang="en-US"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13482612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ja-JP" altLang="en-US"/>
              <a:t>ベイジアン</a:t>
            </a:r>
            <a:r>
              <a:rPr kumimoji="1" lang="en-US" altLang="ja-JP" dirty="0"/>
              <a:t>SCED</a:t>
            </a:r>
            <a:r>
              <a:rPr kumimoji="1" lang="ja-JP" altLang="en-US"/>
              <a:t>解析モデル</a:t>
            </a:r>
          </a:p>
        </p:txBody>
      </p:sp>
      <p:sp>
        <p:nvSpPr>
          <p:cNvPr id="3" name="コンテンツ プレースホルダー 2">
            <a:extLst>
              <a:ext uri="{FF2B5EF4-FFF2-40B4-BE49-F238E27FC236}">
                <a16:creationId xmlns:a16="http://schemas.microsoft.com/office/drawing/2014/main" id="{3C04F3D3-50F7-6F05-61FD-A38D9067F63C}"/>
              </a:ext>
            </a:extLst>
          </p:cNvPr>
          <p:cNvSpPr>
            <a:spLocks noGrp="1"/>
          </p:cNvSpPr>
          <p:nvPr>
            <p:ph idx="1"/>
          </p:nvPr>
        </p:nvSpPr>
        <p:spPr>
          <a:xfrm>
            <a:off x="190500" y="1022053"/>
            <a:ext cx="8953500" cy="5237163"/>
          </a:xfrm>
        </p:spPr>
        <p:txBody>
          <a:bodyPr/>
          <a:lstStyle/>
          <a:p>
            <a:r>
              <a:rPr lang="ja-JP" altLang="en-US"/>
              <a:t>マルチレベル</a:t>
            </a:r>
            <a:r>
              <a:rPr lang="en-US" altLang="ja-JP" dirty="0"/>
              <a:t>(</a:t>
            </a:r>
            <a:r>
              <a:rPr lang="ja-JP" altLang="en-US"/>
              <a:t>折線</a:t>
            </a:r>
            <a:r>
              <a:rPr lang="en-US" altLang="ja-JP" dirty="0"/>
              <a:t>)</a:t>
            </a:r>
            <a:r>
              <a:rPr lang="ja-JP" altLang="en-US"/>
              <a:t>回帰モデルのベイズ推定</a:t>
            </a:r>
            <a:endParaRPr lang="en-US" altLang="ja-JP" dirty="0"/>
          </a:p>
          <a:p>
            <a:pPr lvl="1"/>
            <a:r>
              <a:rPr lang="en-US" altLang="ja-JP" sz="2000" dirty="0">
                <a:solidFill>
                  <a:prstClr val="black"/>
                </a:solidFill>
                <a:latin typeface="Calibri"/>
                <a:ea typeface="ＭＳ Ｐゴシック" panose="020B0600070205080204" pitchFamily="34" charset="-128"/>
              </a:rPr>
              <a:t>Swaminathan, H., Rogers, H. J., &amp; Horner, R. H. (2014). An effect size measure and Bayesian analysis of single-case designs. Journal of School Psychology, 52(2), 213-230.</a:t>
            </a:r>
            <a:endParaRPr lang="en-US" altLang="ja-JP" dirty="0"/>
          </a:p>
          <a:p>
            <a:r>
              <a:rPr lang="en-US" altLang="ja-JP" dirty="0"/>
              <a:t>BITS model </a:t>
            </a:r>
            <a:r>
              <a:rPr lang="ja-JP" altLang="en-US"/>
              <a:t>自己相関を考慮にいれた</a:t>
            </a:r>
            <a:r>
              <a:rPr lang="en-US" altLang="ja-JP" dirty="0"/>
              <a:t>AB</a:t>
            </a:r>
            <a:r>
              <a:rPr lang="ja-JP" altLang="en-US"/>
              <a:t>デザインの</a:t>
            </a:r>
            <a:r>
              <a:rPr lang="en-US" altLang="ja-JP" dirty="0"/>
              <a:t>t</a:t>
            </a:r>
            <a:r>
              <a:rPr lang="ja-JP" altLang="en-US"/>
              <a:t>検定</a:t>
            </a:r>
            <a:endParaRPr lang="en-US" altLang="ja-JP" dirty="0"/>
          </a:p>
          <a:p>
            <a:r>
              <a:rPr lang="en-US" altLang="ja-JP" dirty="0"/>
              <a:t>BUCP model </a:t>
            </a:r>
            <a:r>
              <a:rPr lang="ja-JP" altLang="en-US"/>
              <a:t>変化点検出モデル</a:t>
            </a: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105</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pic>
        <p:nvPicPr>
          <p:cNvPr id="9" name="図 8">
            <a:extLst>
              <a:ext uri="{FF2B5EF4-FFF2-40B4-BE49-F238E27FC236}">
                <a16:creationId xmlns:a16="http://schemas.microsoft.com/office/drawing/2014/main" id="{DE6193D7-3532-F619-D7C1-B38487E5B14D}"/>
              </a:ext>
            </a:extLst>
          </p:cNvPr>
          <p:cNvPicPr>
            <a:picLocks noChangeAspect="1"/>
          </p:cNvPicPr>
          <p:nvPr/>
        </p:nvPicPr>
        <p:blipFill>
          <a:blip r:embed="rId2"/>
          <a:stretch>
            <a:fillRect/>
          </a:stretch>
        </p:blipFill>
        <p:spPr>
          <a:xfrm>
            <a:off x="981307" y="4128684"/>
            <a:ext cx="6813860" cy="1956267"/>
          </a:xfrm>
          <a:prstGeom prst="rect">
            <a:avLst/>
          </a:prstGeom>
        </p:spPr>
      </p:pic>
    </p:spTree>
    <p:extLst>
      <p:ext uri="{BB962C8B-B14F-4D97-AF65-F5344CB8AC3E}">
        <p14:creationId xmlns:p14="http://schemas.microsoft.com/office/powerpoint/2010/main" val="2091789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コンテンツ プレースホルダー 2"/>
          <p:cNvSpPr>
            <a:spLocks noGrp="1"/>
          </p:cNvSpPr>
          <p:nvPr>
            <p:ph idx="1"/>
          </p:nvPr>
        </p:nvSpPr>
        <p:spPr>
          <a:xfrm>
            <a:off x="44411" y="764706"/>
            <a:ext cx="9099591" cy="5237163"/>
          </a:xfrm>
        </p:spPr>
        <p:txBody>
          <a:bodyPr/>
          <a:lstStyle/>
          <a:p>
            <a:pPr marL="0" indent="0">
              <a:buNone/>
              <a:tabLst>
                <a:tab pos="0" algn="l"/>
              </a:tabLst>
            </a:pPr>
            <a:r>
              <a:rPr lang="en-US" altLang="ja-JP" sz="2000" dirty="0" err="1"/>
              <a:t>Y</a:t>
            </a:r>
            <a:r>
              <a:rPr lang="en-US" altLang="ja-JP" sz="2000" baseline="-25000" dirty="0" err="1"/>
              <a:t>ij</a:t>
            </a:r>
            <a:r>
              <a:rPr lang="en-US" altLang="ja-JP" sz="2400" dirty="0"/>
              <a:t> </a:t>
            </a:r>
            <a:r>
              <a:rPr lang="en-US" altLang="ja-JP" sz="2000" dirty="0"/>
              <a:t>(T)</a:t>
            </a:r>
            <a:r>
              <a:rPr lang="en-US" altLang="ja-JP" sz="2800" dirty="0"/>
              <a:t>= </a:t>
            </a:r>
            <a:r>
              <a:rPr lang="en-US" altLang="ja-JP" sz="2800" b="1" dirty="0">
                <a:solidFill>
                  <a:schemeClr val="accent2"/>
                </a:solidFill>
              </a:rPr>
              <a:t>β</a:t>
            </a:r>
            <a:r>
              <a:rPr lang="en-US" altLang="ja-JP" sz="2800" b="1" baseline="-25000" dirty="0">
                <a:solidFill>
                  <a:schemeClr val="accent2"/>
                </a:solidFill>
              </a:rPr>
              <a:t>0i</a:t>
            </a:r>
            <a:r>
              <a:rPr lang="en-US" altLang="ja-JP" sz="2800" dirty="0">
                <a:solidFill>
                  <a:schemeClr val="accent2"/>
                </a:solidFill>
              </a:rPr>
              <a:t> </a:t>
            </a:r>
            <a:r>
              <a:rPr lang="en-US" altLang="ja-JP" sz="1800" dirty="0"/>
              <a:t>+</a:t>
            </a:r>
            <a:r>
              <a:rPr lang="en-US" altLang="ja-JP" sz="2400" dirty="0">
                <a:solidFill>
                  <a:schemeClr val="accent2"/>
                </a:solidFill>
              </a:rPr>
              <a:t> </a:t>
            </a:r>
            <a:r>
              <a:rPr lang="en-US" altLang="ja-JP" sz="2800" b="1" dirty="0">
                <a:solidFill>
                  <a:schemeClr val="accent5"/>
                </a:solidFill>
              </a:rPr>
              <a:t>β</a:t>
            </a:r>
            <a:r>
              <a:rPr lang="en-US" altLang="ja-JP" sz="2800" b="1" baseline="-25000" dirty="0">
                <a:solidFill>
                  <a:schemeClr val="accent5"/>
                </a:solidFill>
              </a:rPr>
              <a:t>1i</a:t>
            </a:r>
            <a:r>
              <a:rPr lang="en-US" altLang="ja-JP" sz="2000" dirty="0">
                <a:solidFill>
                  <a:schemeClr val="tx1">
                    <a:lumMod val="65000"/>
                    <a:lumOff val="35000"/>
                  </a:schemeClr>
                </a:solidFill>
              </a:rPr>
              <a:t>*1(j&gt;</a:t>
            </a:r>
            <a:r>
              <a:rPr lang="en-US" altLang="ja-JP" sz="2000" dirty="0" err="1">
                <a:solidFill>
                  <a:schemeClr val="tx1">
                    <a:lumMod val="65000"/>
                    <a:lumOff val="35000"/>
                  </a:schemeClr>
                </a:solidFill>
              </a:rPr>
              <a:t>T</a:t>
            </a:r>
            <a:r>
              <a:rPr lang="en-US" altLang="ja-JP" sz="2000" baseline="-25000" dirty="0" err="1">
                <a:solidFill>
                  <a:schemeClr val="tx1">
                    <a:lumMod val="65000"/>
                    <a:lumOff val="35000"/>
                  </a:schemeClr>
                </a:solidFill>
              </a:rPr>
              <a:t>i</a:t>
            </a:r>
            <a:r>
              <a:rPr lang="en-US" altLang="ja-JP" sz="2000" dirty="0">
                <a:solidFill>
                  <a:schemeClr val="tx1">
                    <a:lumMod val="65000"/>
                    <a:lumOff val="35000"/>
                  </a:schemeClr>
                </a:solidFill>
              </a:rPr>
              <a:t>)</a:t>
            </a:r>
            <a:r>
              <a:rPr lang="en-US" altLang="ja-JP" sz="1800" dirty="0"/>
              <a:t>+</a:t>
            </a:r>
            <a:r>
              <a:rPr lang="en-US" altLang="ja-JP" sz="2400" dirty="0"/>
              <a:t> </a:t>
            </a:r>
            <a:r>
              <a:rPr lang="en-US" altLang="ja-JP" sz="2800" b="1" dirty="0">
                <a:solidFill>
                  <a:schemeClr val="accent2"/>
                </a:solidFill>
              </a:rPr>
              <a:t>β</a:t>
            </a:r>
            <a:r>
              <a:rPr lang="en-US" altLang="ja-JP" sz="2800" b="1" baseline="-25000" dirty="0">
                <a:solidFill>
                  <a:schemeClr val="accent2"/>
                </a:solidFill>
              </a:rPr>
              <a:t>2i</a:t>
            </a:r>
            <a:r>
              <a:rPr lang="en-US" altLang="ja-JP" sz="2400" baseline="-25000" dirty="0">
                <a:solidFill>
                  <a:schemeClr val="accent2"/>
                </a:solidFill>
              </a:rPr>
              <a:t> </a:t>
            </a:r>
            <a:r>
              <a:rPr lang="en-US" altLang="ja-JP" sz="2000" dirty="0">
                <a:solidFill>
                  <a:schemeClr val="tx1">
                    <a:lumMod val="65000"/>
                    <a:lumOff val="35000"/>
                  </a:schemeClr>
                </a:solidFill>
              </a:rPr>
              <a:t>*(j - C)</a:t>
            </a:r>
            <a:r>
              <a:rPr lang="en-US" altLang="ja-JP" sz="2400" dirty="0">
                <a:solidFill>
                  <a:schemeClr val="tx1">
                    <a:lumMod val="65000"/>
                    <a:lumOff val="35000"/>
                  </a:schemeClr>
                </a:solidFill>
              </a:rPr>
              <a:t> </a:t>
            </a:r>
            <a:r>
              <a:rPr lang="en-US" altLang="ja-JP" sz="1800" dirty="0"/>
              <a:t>+</a:t>
            </a:r>
            <a:r>
              <a:rPr lang="en-US" altLang="ja-JP" sz="2800" b="1" dirty="0">
                <a:solidFill>
                  <a:schemeClr val="accent5"/>
                </a:solidFill>
              </a:rPr>
              <a:t>β</a:t>
            </a:r>
            <a:r>
              <a:rPr lang="en-US" altLang="ja-JP" sz="2800" b="1" baseline="-25000" dirty="0">
                <a:solidFill>
                  <a:schemeClr val="accent5"/>
                </a:solidFill>
              </a:rPr>
              <a:t>3i</a:t>
            </a:r>
            <a:r>
              <a:rPr lang="en-US" altLang="ja-JP" sz="2000" dirty="0"/>
              <a:t>*</a:t>
            </a:r>
            <a:r>
              <a:rPr lang="en-US" altLang="ja-JP" sz="2000" dirty="0">
                <a:solidFill>
                  <a:schemeClr val="tx1">
                    <a:lumMod val="65000"/>
                    <a:lumOff val="35000"/>
                  </a:schemeClr>
                </a:solidFill>
              </a:rPr>
              <a:t>(j-</a:t>
            </a:r>
            <a:r>
              <a:rPr lang="en-US" altLang="ja-JP" sz="2000" dirty="0" err="1">
                <a:solidFill>
                  <a:schemeClr val="tx1">
                    <a:lumMod val="65000"/>
                    <a:lumOff val="35000"/>
                  </a:schemeClr>
                </a:solidFill>
              </a:rPr>
              <a:t>T</a:t>
            </a:r>
            <a:r>
              <a:rPr lang="en-US" altLang="ja-JP" sz="2000" baseline="-25000" dirty="0" err="1">
                <a:solidFill>
                  <a:schemeClr val="tx1">
                    <a:lumMod val="65000"/>
                    <a:lumOff val="35000"/>
                  </a:schemeClr>
                </a:solidFill>
              </a:rPr>
              <a:t>i</a:t>
            </a:r>
            <a:r>
              <a:rPr lang="en-US" altLang="ja-JP" sz="2000" dirty="0">
                <a:solidFill>
                  <a:schemeClr val="tx1">
                    <a:lumMod val="65000"/>
                    <a:lumOff val="35000"/>
                  </a:schemeClr>
                </a:solidFill>
              </a:rPr>
              <a:t>)*1(j&gt;</a:t>
            </a:r>
            <a:r>
              <a:rPr lang="en-US" altLang="ja-JP" sz="2000" dirty="0" err="1">
                <a:solidFill>
                  <a:schemeClr val="tx1">
                    <a:lumMod val="65000"/>
                    <a:lumOff val="35000"/>
                  </a:schemeClr>
                </a:solidFill>
              </a:rPr>
              <a:t>T</a:t>
            </a:r>
            <a:r>
              <a:rPr lang="en-US" altLang="ja-JP" sz="2000" baseline="-25000" dirty="0" err="1">
                <a:solidFill>
                  <a:schemeClr val="tx1">
                    <a:lumMod val="65000"/>
                    <a:lumOff val="35000"/>
                  </a:schemeClr>
                </a:solidFill>
              </a:rPr>
              <a:t>i</a:t>
            </a:r>
            <a:r>
              <a:rPr lang="en-US" altLang="ja-JP" sz="2000" dirty="0">
                <a:solidFill>
                  <a:schemeClr val="tx1">
                    <a:lumMod val="65000"/>
                    <a:lumOff val="35000"/>
                  </a:schemeClr>
                </a:solidFill>
              </a:rPr>
              <a:t>) </a:t>
            </a:r>
            <a:r>
              <a:rPr lang="en-US" altLang="ja-JP" sz="2000" dirty="0"/>
              <a:t>+</a:t>
            </a:r>
            <a:r>
              <a:rPr lang="en-US" altLang="ja-JP" sz="2000" dirty="0" err="1"/>
              <a:t>ε</a:t>
            </a:r>
            <a:r>
              <a:rPr lang="en-US" altLang="ja-JP" sz="2000" baseline="-25000" dirty="0" err="1"/>
              <a:t>ij</a:t>
            </a: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p:txBody>
      </p:sp>
      <p:sp>
        <p:nvSpPr>
          <p:cNvPr id="2" name="タイトル 1"/>
          <p:cNvSpPr>
            <a:spLocks noGrp="1"/>
          </p:cNvSpPr>
          <p:nvPr>
            <p:ph type="title"/>
          </p:nvPr>
        </p:nvSpPr>
        <p:spPr>
          <a:xfrm>
            <a:off x="0" y="-7374"/>
            <a:ext cx="9144000" cy="720195"/>
          </a:xfrm>
        </p:spPr>
        <p:txBody>
          <a:bodyPr>
            <a:normAutofit fontScale="90000"/>
          </a:bodyPr>
          <a:lstStyle/>
          <a:p>
            <a:r>
              <a:rPr lang="ja-JP" altLang="en-US"/>
              <a:t>マルチレベル折線</a:t>
            </a:r>
            <a:r>
              <a:rPr lang="ja-JP" altLang="en-US" dirty="0"/>
              <a:t>回帰モデル</a:t>
            </a:r>
            <a:endParaRPr kumimoji="1" lang="ja-JP" altLang="en-US"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106</a:t>
            </a:fld>
            <a:endParaRPr lang="ja-JP" altLang="en-US">
              <a:latin typeface="Calibri"/>
              <a:ea typeface="ＭＳ Ｐゴシック" panose="020B0600070205080204" pitchFamily="34" charset="-128"/>
            </a:endParaRPr>
          </a:p>
        </p:txBody>
      </p:sp>
      <p:pic>
        <p:nvPicPr>
          <p:cNvPr id="6" name="図 5">
            <a:extLst>
              <a:ext uri="{FF2B5EF4-FFF2-40B4-BE49-F238E27FC236}">
                <a16:creationId xmlns:a16="http://schemas.microsoft.com/office/drawing/2014/main" id="{CC802444-98EB-454F-A950-3015DCA583E1}"/>
              </a:ext>
            </a:extLst>
          </p:cNvPr>
          <p:cNvPicPr>
            <a:picLocks noChangeAspect="1"/>
          </p:cNvPicPr>
          <p:nvPr/>
        </p:nvPicPr>
        <p:blipFill>
          <a:blip r:embed="rId2"/>
          <a:stretch>
            <a:fillRect/>
          </a:stretch>
        </p:blipFill>
        <p:spPr>
          <a:xfrm>
            <a:off x="323530" y="1556792"/>
            <a:ext cx="2680431" cy="2037804"/>
          </a:xfrm>
          <a:prstGeom prst="rect">
            <a:avLst/>
          </a:prstGeom>
        </p:spPr>
      </p:pic>
      <p:pic>
        <p:nvPicPr>
          <p:cNvPr id="7" name="図 6">
            <a:extLst>
              <a:ext uri="{FF2B5EF4-FFF2-40B4-BE49-F238E27FC236}">
                <a16:creationId xmlns:a16="http://schemas.microsoft.com/office/drawing/2014/main" id="{14AA74D7-79B9-6B4B-8491-B8CEB15C8C76}"/>
              </a:ext>
            </a:extLst>
          </p:cNvPr>
          <p:cNvPicPr>
            <a:picLocks noChangeAspect="1"/>
          </p:cNvPicPr>
          <p:nvPr/>
        </p:nvPicPr>
        <p:blipFill>
          <a:blip r:embed="rId2"/>
          <a:stretch>
            <a:fillRect/>
          </a:stretch>
        </p:blipFill>
        <p:spPr>
          <a:xfrm>
            <a:off x="2987826" y="1556792"/>
            <a:ext cx="2680431" cy="2037804"/>
          </a:xfrm>
          <a:prstGeom prst="rect">
            <a:avLst/>
          </a:prstGeom>
        </p:spPr>
      </p:pic>
      <p:pic>
        <p:nvPicPr>
          <p:cNvPr id="8" name="図 7">
            <a:extLst>
              <a:ext uri="{FF2B5EF4-FFF2-40B4-BE49-F238E27FC236}">
                <a16:creationId xmlns:a16="http://schemas.microsoft.com/office/drawing/2014/main" id="{8FC7B3E9-A938-0A4F-BE6A-A963D40E80C8}"/>
              </a:ext>
            </a:extLst>
          </p:cNvPr>
          <p:cNvPicPr>
            <a:picLocks noChangeAspect="1"/>
          </p:cNvPicPr>
          <p:nvPr/>
        </p:nvPicPr>
        <p:blipFill>
          <a:blip r:embed="rId2"/>
          <a:stretch>
            <a:fillRect/>
          </a:stretch>
        </p:blipFill>
        <p:spPr>
          <a:xfrm>
            <a:off x="5724130" y="1628800"/>
            <a:ext cx="2680431" cy="2037804"/>
          </a:xfrm>
          <a:prstGeom prst="rect">
            <a:avLst/>
          </a:prstGeom>
        </p:spPr>
      </p:pic>
      <p:sp>
        <p:nvSpPr>
          <p:cNvPr id="5" name="テキスト ボックス 4">
            <a:extLst>
              <a:ext uri="{FF2B5EF4-FFF2-40B4-BE49-F238E27FC236}">
                <a16:creationId xmlns:a16="http://schemas.microsoft.com/office/drawing/2014/main" id="{B230A4C5-5112-2E43-8648-4C08F5EDD755}"/>
              </a:ext>
            </a:extLst>
          </p:cNvPr>
          <p:cNvSpPr txBox="1"/>
          <p:nvPr/>
        </p:nvSpPr>
        <p:spPr>
          <a:xfrm>
            <a:off x="107504" y="3645026"/>
            <a:ext cx="8640960" cy="2616101"/>
          </a:xfrm>
          <a:prstGeom prst="rect">
            <a:avLst/>
          </a:prstGeom>
          <a:noFill/>
        </p:spPr>
        <p:txBody>
          <a:bodyPr wrap="square" rtlCol="0">
            <a:spAutoFit/>
          </a:bodyPr>
          <a:lstStyle/>
          <a:p>
            <a:pPr marL="285750" indent="-285750" defTabSz="457200">
              <a:buFont typeface="Arial" panose="020B0604020202020204" pitchFamily="34" charset="0"/>
              <a:buChar char="•"/>
            </a:pPr>
            <a:r>
              <a:rPr lang="ja-JP" altLang="en-US" sz="2400">
                <a:solidFill>
                  <a:prstClr val="black"/>
                </a:solidFill>
                <a:latin typeface="Calibri"/>
                <a:ea typeface="ＭＳ Ｐゴシック" panose="020B0600070205080204" pitchFamily="34" charset="-128"/>
              </a:rPr>
              <a:t>個々人について回帰モデルを当てはめるイメージで、任意のパラメータが特定の分布から生成されることを仮定する（例えば、ここでは平均と分散を仮定する正規分布から）</a:t>
            </a:r>
            <a:br>
              <a:rPr lang="en-US" altLang="ja-JP" sz="2400" dirty="0">
                <a:solidFill>
                  <a:prstClr val="black"/>
                </a:solidFill>
                <a:latin typeface="Calibri"/>
                <a:ea typeface="ＭＳ Ｐゴシック" panose="020B0600070205080204" pitchFamily="34" charset="-128"/>
              </a:rPr>
            </a:br>
            <a:endParaRPr lang="en-US" altLang="ja-JP" sz="1000" dirty="0">
              <a:solidFill>
                <a:prstClr val="black"/>
              </a:solidFill>
              <a:latin typeface="Calibri"/>
              <a:ea typeface="ＭＳ Ｐゴシック" panose="020B0600070205080204" pitchFamily="34" charset="-128"/>
            </a:endParaRPr>
          </a:p>
          <a:p>
            <a:pPr marL="285750" indent="-285750" defTabSz="457200">
              <a:buFont typeface="Arial" panose="020B0604020202020204" pitchFamily="34" charset="0"/>
              <a:buChar char="•"/>
            </a:pPr>
            <a:r>
              <a:rPr lang="en-US" altLang="ja-JP" sz="2400" dirty="0">
                <a:solidFill>
                  <a:prstClr val="black"/>
                </a:solidFill>
                <a:latin typeface="Calibri"/>
                <a:ea typeface="ＭＳ Ｐゴシック" panose="020B0600070205080204" pitchFamily="34" charset="-128"/>
              </a:rPr>
              <a:t>4</a:t>
            </a:r>
            <a:r>
              <a:rPr lang="ja-JP" altLang="en-US" sz="2400">
                <a:solidFill>
                  <a:prstClr val="black"/>
                </a:solidFill>
                <a:latin typeface="Calibri"/>
                <a:ea typeface="ＭＳ Ｐゴシック" panose="020B0600070205080204" pitchFamily="34" charset="-128"/>
              </a:rPr>
              <a:t>つのパラメータのどこにばらつきを仮定するかを、データに応じて柔軟に設定可能</a:t>
            </a:r>
            <a:endParaRPr lang="en-US" altLang="ja-JP" sz="2400" dirty="0">
              <a:solidFill>
                <a:prstClr val="black"/>
              </a:solidFill>
              <a:latin typeface="Calibri"/>
              <a:ea typeface="ＭＳ Ｐゴシック" panose="020B0600070205080204" pitchFamily="34" charset="-128"/>
            </a:endParaRPr>
          </a:p>
          <a:p>
            <a:pPr marL="285750" indent="-285750" defTabSz="457200">
              <a:buFont typeface="Arial" panose="020B0604020202020204" pitchFamily="34" charset="0"/>
              <a:buChar char="•"/>
            </a:pPr>
            <a:endParaRPr lang="en-US" altLang="ja-JP" sz="1000" dirty="0">
              <a:solidFill>
                <a:prstClr val="black"/>
              </a:solidFill>
              <a:latin typeface="Calibri"/>
              <a:ea typeface="ＭＳ Ｐゴシック" panose="020B0600070205080204" pitchFamily="34" charset="-128"/>
            </a:endParaRPr>
          </a:p>
          <a:p>
            <a:pPr marL="285750" indent="-285750" defTabSz="457200">
              <a:buFont typeface="Arial" panose="020B0604020202020204" pitchFamily="34" charset="0"/>
              <a:buChar char="•"/>
            </a:pPr>
            <a:r>
              <a:rPr lang="ja-JP" altLang="en-US" sz="2400">
                <a:solidFill>
                  <a:prstClr val="black"/>
                </a:solidFill>
                <a:latin typeface="Calibri"/>
                <a:ea typeface="ＭＳ Ｐゴシック" panose="020B0600070205080204" pitchFamily="34" charset="-128"/>
              </a:rPr>
              <a:t>誤差</a:t>
            </a:r>
            <a:r>
              <a:rPr lang="en-US" altLang="ja-JP" sz="2400" dirty="0">
                <a:solidFill>
                  <a:prstClr val="black"/>
                </a:solidFill>
                <a:latin typeface="Calibri"/>
                <a:ea typeface="ＭＳ Ｐゴシック" panose="020B0600070205080204" pitchFamily="34" charset="-128"/>
              </a:rPr>
              <a:t>(</a:t>
            </a:r>
            <a:r>
              <a:rPr lang="en-US" altLang="ja-JP" sz="2400" dirty="0" err="1">
                <a:solidFill>
                  <a:prstClr val="black"/>
                </a:solidFill>
                <a:latin typeface="Calibri"/>
                <a:ea typeface="ＭＳ Ｐゴシック" panose="020B0600070205080204" pitchFamily="34" charset="-128"/>
              </a:rPr>
              <a:t>ε</a:t>
            </a:r>
            <a:r>
              <a:rPr lang="en-US" altLang="ja-JP" sz="2400" baseline="-25000" dirty="0" err="1">
                <a:solidFill>
                  <a:prstClr val="black"/>
                </a:solidFill>
                <a:latin typeface="Calibri"/>
                <a:ea typeface="ＭＳ Ｐゴシック" panose="020B0600070205080204" pitchFamily="34" charset="-128"/>
              </a:rPr>
              <a:t>ij</a:t>
            </a:r>
            <a:r>
              <a:rPr lang="en-US" altLang="ja-JP" sz="2400" dirty="0">
                <a:solidFill>
                  <a:prstClr val="black"/>
                </a:solidFill>
                <a:latin typeface="Calibri"/>
                <a:ea typeface="ＭＳ Ｐゴシック" panose="020B0600070205080204" pitchFamily="34" charset="-128"/>
              </a:rPr>
              <a:t>)</a:t>
            </a:r>
            <a:r>
              <a:rPr lang="ja-JP" altLang="en-US" sz="2400">
                <a:solidFill>
                  <a:prstClr val="black"/>
                </a:solidFill>
                <a:latin typeface="Calibri"/>
                <a:ea typeface="ＭＳ Ｐゴシック" panose="020B0600070205080204" pitchFamily="34" charset="-128"/>
              </a:rPr>
              <a:t>には自己相関構造を仮定する</a:t>
            </a:r>
          </a:p>
        </p:txBody>
      </p:sp>
      <p:sp>
        <p:nvSpPr>
          <p:cNvPr id="10" name="正方形/長方形 9">
            <a:extLst>
              <a:ext uri="{FF2B5EF4-FFF2-40B4-BE49-F238E27FC236}">
                <a16:creationId xmlns:a16="http://schemas.microsoft.com/office/drawing/2014/main" id="{D7408BCA-1091-2F45-AD99-10660C58FE54}"/>
              </a:ext>
            </a:extLst>
          </p:cNvPr>
          <p:cNvSpPr/>
          <p:nvPr/>
        </p:nvSpPr>
        <p:spPr>
          <a:xfrm>
            <a:off x="1331640" y="1772816"/>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01</a:t>
            </a:r>
          </a:p>
        </p:txBody>
      </p:sp>
      <p:sp>
        <p:nvSpPr>
          <p:cNvPr id="11" name="正方形/長方形 10">
            <a:extLst>
              <a:ext uri="{FF2B5EF4-FFF2-40B4-BE49-F238E27FC236}">
                <a16:creationId xmlns:a16="http://schemas.microsoft.com/office/drawing/2014/main" id="{EF05821E-6B9B-8242-9497-8F8E976FEE12}"/>
              </a:ext>
            </a:extLst>
          </p:cNvPr>
          <p:cNvSpPr/>
          <p:nvPr/>
        </p:nvSpPr>
        <p:spPr>
          <a:xfrm>
            <a:off x="1331640" y="2204864"/>
            <a:ext cx="576064"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11</a:t>
            </a:r>
          </a:p>
        </p:txBody>
      </p:sp>
      <p:sp>
        <p:nvSpPr>
          <p:cNvPr id="12" name="正方形/長方形 11">
            <a:extLst>
              <a:ext uri="{FF2B5EF4-FFF2-40B4-BE49-F238E27FC236}">
                <a16:creationId xmlns:a16="http://schemas.microsoft.com/office/drawing/2014/main" id="{827164AB-8CED-6542-97E8-3732F20CB396}"/>
              </a:ext>
            </a:extLst>
          </p:cNvPr>
          <p:cNvSpPr/>
          <p:nvPr/>
        </p:nvSpPr>
        <p:spPr>
          <a:xfrm>
            <a:off x="755576" y="1340768"/>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21</a:t>
            </a:r>
          </a:p>
        </p:txBody>
      </p:sp>
      <p:sp>
        <p:nvSpPr>
          <p:cNvPr id="13" name="正方形/長方形 12">
            <a:extLst>
              <a:ext uri="{FF2B5EF4-FFF2-40B4-BE49-F238E27FC236}">
                <a16:creationId xmlns:a16="http://schemas.microsoft.com/office/drawing/2014/main" id="{3C0D10DF-D0D8-934A-B851-959EE7D7D60E}"/>
              </a:ext>
            </a:extLst>
          </p:cNvPr>
          <p:cNvSpPr/>
          <p:nvPr/>
        </p:nvSpPr>
        <p:spPr>
          <a:xfrm>
            <a:off x="1835696" y="2636912"/>
            <a:ext cx="570588"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31</a:t>
            </a:r>
          </a:p>
        </p:txBody>
      </p:sp>
      <p:sp>
        <p:nvSpPr>
          <p:cNvPr id="14" name="正方形/長方形 13">
            <a:extLst>
              <a:ext uri="{FF2B5EF4-FFF2-40B4-BE49-F238E27FC236}">
                <a16:creationId xmlns:a16="http://schemas.microsoft.com/office/drawing/2014/main" id="{84323D6D-8FCA-8348-A1D1-787B027C014C}"/>
              </a:ext>
            </a:extLst>
          </p:cNvPr>
          <p:cNvSpPr/>
          <p:nvPr/>
        </p:nvSpPr>
        <p:spPr>
          <a:xfrm>
            <a:off x="4062484" y="1797530"/>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02</a:t>
            </a:r>
          </a:p>
        </p:txBody>
      </p:sp>
      <p:sp>
        <p:nvSpPr>
          <p:cNvPr id="15" name="正方形/長方形 14">
            <a:extLst>
              <a:ext uri="{FF2B5EF4-FFF2-40B4-BE49-F238E27FC236}">
                <a16:creationId xmlns:a16="http://schemas.microsoft.com/office/drawing/2014/main" id="{AFB307A5-BBB5-C04B-A416-D219F1D26FEF}"/>
              </a:ext>
            </a:extLst>
          </p:cNvPr>
          <p:cNvSpPr/>
          <p:nvPr/>
        </p:nvSpPr>
        <p:spPr>
          <a:xfrm>
            <a:off x="4062484" y="2229578"/>
            <a:ext cx="576064"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12</a:t>
            </a:r>
          </a:p>
        </p:txBody>
      </p:sp>
      <p:sp>
        <p:nvSpPr>
          <p:cNvPr id="16" name="正方形/長方形 15">
            <a:extLst>
              <a:ext uri="{FF2B5EF4-FFF2-40B4-BE49-F238E27FC236}">
                <a16:creationId xmlns:a16="http://schemas.microsoft.com/office/drawing/2014/main" id="{7A152E9B-C53A-D448-B97F-13267C1FCD50}"/>
              </a:ext>
            </a:extLst>
          </p:cNvPr>
          <p:cNvSpPr/>
          <p:nvPr/>
        </p:nvSpPr>
        <p:spPr>
          <a:xfrm>
            <a:off x="3486420" y="1365482"/>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22</a:t>
            </a:r>
          </a:p>
        </p:txBody>
      </p:sp>
      <p:sp>
        <p:nvSpPr>
          <p:cNvPr id="17" name="正方形/長方形 16">
            <a:extLst>
              <a:ext uri="{FF2B5EF4-FFF2-40B4-BE49-F238E27FC236}">
                <a16:creationId xmlns:a16="http://schemas.microsoft.com/office/drawing/2014/main" id="{1316E412-9BDB-5B40-A0A0-F9C40049229B}"/>
              </a:ext>
            </a:extLst>
          </p:cNvPr>
          <p:cNvSpPr/>
          <p:nvPr/>
        </p:nvSpPr>
        <p:spPr>
          <a:xfrm>
            <a:off x="4566540" y="2661626"/>
            <a:ext cx="570588"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32</a:t>
            </a:r>
          </a:p>
        </p:txBody>
      </p:sp>
      <p:sp>
        <p:nvSpPr>
          <p:cNvPr id="22" name="正方形/長方形 21">
            <a:extLst>
              <a:ext uri="{FF2B5EF4-FFF2-40B4-BE49-F238E27FC236}">
                <a16:creationId xmlns:a16="http://schemas.microsoft.com/office/drawing/2014/main" id="{B7E18176-876D-634C-AD0E-6E78F085FC31}"/>
              </a:ext>
            </a:extLst>
          </p:cNvPr>
          <p:cNvSpPr/>
          <p:nvPr/>
        </p:nvSpPr>
        <p:spPr>
          <a:xfrm>
            <a:off x="6732240" y="1916832"/>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03</a:t>
            </a:r>
          </a:p>
        </p:txBody>
      </p:sp>
      <p:sp>
        <p:nvSpPr>
          <p:cNvPr id="23" name="正方形/長方形 22">
            <a:extLst>
              <a:ext uri="{FF2B5EF4-FFF2-40B4-BE49-F238E27FC236}">
                <a16:creationId xmlns:a16="http://schemas.microsoft.com/office/drawing/2014/main" id="{56D25321-D663-0D4B-8581-18ABB7126571}"/>
              </a:ext>
            </a:extLst>
          </p:cNvPr>
          <p:cNvSpPr/>
          <p:nvPr/>
        </p:nvSpPr>
        <p:spPr>
          <a:xfrm>
            <a:off x="6732240" y="2348880"/>
            <a:ext cx="576064"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13</a:t>
            </a:r>
          </a:p>
        </p:txBody>
      </p:sp>
      <p:sp>
        <p:nvSpPr>
          <p:cNvPr id="24" name="正方形/長方形 23">
            <a:extLst>
              <a:ext uri="{FF2B5EF4-FFF2-40B4-BE49-F238E27FC236}">
                <a16:creationId xmlns:a16="http://schemas.microsoft.com/office/drawing/2014/main" id="{25BC62AC-A32D-034E-A52E-056ABAFDD1A6}"/>
              </a:ext>
            </a:extLst>
          </p:cNvPr>
          <p:cNvSpPr/>
          <p:nvPr/>
        </p:nvSpPr>
        <p:spPr>
          <a:xfrm>
            <a:off x="6156176" y="1484784"/>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23</a:t>
            </a:r>
          </a:p>
        </p:txBody>
      </p:sp>
      <p:sp>
        <p:nvSpPr>
          <p:cNvPr id="25" name="正方形/長方形 24">
            <a:extLst>
              <a:ext uri="{FF2B5EF4-FFF2-40B4-BE49-F238E27FC236}">
                <a16:creationId xmlns:a16="http://schemas.microsoft.com/office/drawing/2014/main" id="{4190E44D-509F-B847-841A-B6CA3A4D5023}"/>
              </a:ext>
            </a:extLst>
          </p:cNvPr>
          <p:cNvSpPr/>
          <p:nvPr/>
        </p:nvSpPr>
        <p:spPr>
          <a:xfrm>
            <a:off x="7236296" y="2780928"/>
            <a:ext cx="570588"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33</a:t>
            </a:r>
          </a:p>
        </p:txBody>
      </p:sp>
      <p:sp>
        <p:nvSpPr>
          <p:cNvPr id="9" name="テキスト ボックス 8">
            <a:extLst>
              <a:ext uri="{FF2B5EF4-FFF2-40B4-BE49-F238E27FC236}">
                <a16:creationId xmlns:a16="http://schemas.microsoft.com/office/drawing/2014/main" id="{6E4BCBA2-8ED7-9246-AF5A-AAB939F41B72}"/>
              </a:ext>
            </a:extLst>
          </p:cNvPr>
          <p:cNvSpPr txBox="1"/>
          <p:nvPr/>
        </p:nvSpPr>
        <p:spPr>
          <a:xfrm>
            <a:off x="1907704" y="1556792"/>
            <a:ext cx="715260" cy="369332"/>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A</a:t>
            </a:r>
            <a:r>
              <a:rPr lang="ja-JP" altLang="en-US">
                <a:solidFill>
                  <a:prstClr val="black"/>
                </a:solidFill>
                <a:latin typeface="Calibri"/>
                <a:ea typeface="ＭＳ Ｐゴシック" panose="020B0600070205080204" pitchFamily="34" charset="-128"/>
              </a:rPr>
              <a:t>さん</a:t>
            </a:r>
          </a:p>
        </p:txBody>
      </p:sp>
      <p:sp>
        <p:nvSpPr>
          <p:cNvPr id="27" name="テキスト ボックス 26">
            <a:extLst>
              <a:ext uri="{FF2B5EF4-FFF2-40B4-BE49-F238E27FC236}">
                <a16:creationId xmlns:a16="http://schemas.microsoft.com/office/drawing/2014/main" id="{FF4F3CE8-6A43-E64D-BD11-35DA2DD8CA66}"/>
              </a:ext>
            </a:extLst>
          </p:cNvPr>
          <p:cNvSpPr txBox="1"/>
          <p:nvPr/>
        </p:nvSpPr>
        <p:spPr>
          <a:xfrm>
            <a:off x="4644008" y="1484784"/>
            <a:ext cx="715260" cy="369332"/>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B</a:t>
            </a:r>
            <a:r>
              <a:rPr lang="ja-JP" altLang="en-US">
                <a:solidFill>
                  <a:prstClr val="black"/>
                </a:solidFill>
                <a:latin typeface="Calibri"/>
                <a:ea typeface="ＭＳ Ｐゴシック" panose="020B0600070205080204" pitchFamily="34" charset="-128"/>
              </a:rPr>
              <a:t>さん</a:t>
            </a:r>
          </a:p>
        </p:txBody>
      </p:sp>
      <p:sp>
        <p:nvSpPr>
          <p:cNvPr id="28" name="テキスト ボックス 27">
            <a:extLst>
              <a:ext uri="{FF2B5EF4-FFF2-40B4-BE49-F238E27FC236}">
                <a16:creationId xmlns:a16="http://schemas.microsoft.com/office/drawing/2014/main" id="{4D090DD1-D6FC-AE44-BA32-38685AD452D2}"/>
              </a:ext>
            </a:extLst>
          </p:cNvPr>
          <p:cNvSpPr txBox="1"/>
          <p:nvPr/>
        </p:nvSpPr>
        <p:spPr>
          <a:xfrm>
            <a:off x="7380312" y="1484784"/>
            <a:ext cx="715260" cy="369332"/>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C</a:t>
            </a:r>
            <a:r>
              <a:rPr lang="ja-JP" altLang="en-US">
                <a:solidFill>
                  <a:prstClr val="black"/>
                </a:solidFill>
                <a:latin typeface="Calibri"/>
                <a:ea typeface="ＭＳ Ｐゴシック" panose="020B0600070205080204" pitchFamily="34" charset="-128"/>
              </a:rPr>
              <a:t>さん</a:t>
            </a:r>
          </a:p>
        </p:txBody>
      </p:sp>
      <p:sp>
        <p:nvSpPr>
          <p:cNvPr id="26" name="正方形/長方形 25"/>
          <p:cNvSpPr/>
          <p:nvPr/>
        </p:nvSpPr>
        <p:spPr>
          <a:xfrm>
            <a:off x="10343" y="6196980"/>
            <a:ext cx="9059574" cy="646331"/>
          </a:xfrm>
          <a:prstGeom prst="rect">
            <a:avLst/>
          </a:prstGeom>
        </p:spPr>
        <p:txBody>
          <a:bodyPr wrap="square">
            <a:spAutoFit/>
          </a:bodyPr>
          <a:lstStyle/>
          <a:p>
            <a:pPr defTabSz="457200"/>
            <a:r>
              <a:rPr lang="en-US" altLang="ja-JP" dirty="0" err="1">
                <a:solidFill>
                  <a:prstClr val="black"/>
                </a:solidFill>
                <a:latin typeface="Calibri"/>
                <a:ea typeface="ＭＳ Ｐゴシック" panose="020B0600070205080204" pitchFamily="34" charset="-128"/>
              </a:rPr>
              <a:t>Swaminathan</a:t>
            </a:r>
            <a:r>
              <a:rPr lang="en-US" altLang="ja-JP" dirty="0">
                <a:solidFill>
                  <a:prstClr val="black"/>
                </a:solidFill>
                <a:latin typeface="Calibri"/>
                <a:ea typeface="ＭＳ Ｐゴシック" panose="020B0600070205080204" pitchFamily="34" charset="-128"/>
              </a:rPr>
              <a:t>, H., Rogers, H. J., &amp; Horner, R. H. (2014). An effect size measure and Bayesian analysis of single-case designs. Journal of School Psychology, 52(2), 213-230.</a:t>
            </a:r>
            <a:endParaRPr lang="ja-JP" altLang="en-US"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19922660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A74E53-885B-7146-86D4-06CA63555F29}"/>
              </a:ext>
            </a:extLst>
          </p:cNvPr>
          <p:cNvSpPr>
            <a:spLocks noGrp="1"/>
          </p:cNvSpPr>
          <p:nvPr>
            <p:ph type="title"/>
          </p:nvPr>
        </p:nvSpPr>
        <p:spPr/>
        <p:txBody>
          <a:bodyPr>
            <a:normAutofit/>
          </a:bodyPr>
          <a:lstStyle/>
          <a:p>
            <a:r>
              <a:rPr lang="ja-JP" altLang="en-US" sz="3600"/>
              <a:t>折線</a:t>
            </a:r>
            <a:r>
              <a:rPr lang="ja-JP" altLang="en-US" sz="3600" dirty="0"/>
              <a:t>回帰モデルの階層ベイズモデル</a:t>
            </a:r>
            <a:endParaRPr lang="en-US" altLang="ja-JP" sz="3600" dirty="0"/>
          </a:p>
        </p:txBody>
      </p:sp>
      <p:sp>
        <p:nvSpPr>
          <p:cNvPr id="3" name="コンテンツ プレースホルダー 2">
            <a:extLst>
              <a:ext uri="{FF2B5EF4-FFF2-40B4-BE49-F238E27FC236}">
                <a16:creationId xmlns:a16="http://schemas.microsoft.com/office/drawing/2014/main" id="{980B5B81-3EC9-1244-8590-C13F0C3ED821}"/>
              </a:ext>
            </a:extLst>
          </p:cNvPr>
          <p:cNvSpPr>
            <a:spLocks noGrp="1"/>
          </p:cNvSpPr>
          <p:nvPr>
            <p:ph idx="1"/>
          </p:nvPr>
        </p:nvSpPr>
        <p:spPr/>
        <p:txBody>
          <a:bodyPr/>
          <a:lstStyle/>
          <a:p>
            <a:pPr marL="457200" lvl="1" indent="0">
              <a:buNone/>
            </a:pPr>
            <a:endParaRPr kumimoji="1" lang="en-US" altLang="ja-JP" dirty="0"/>
          </a:p>
          <a:p>
            <a:pPr marL="457200" lvl="1" indent="0">
              <a:buNone/>
            </a:pPr>
            <a:endParaRPr lang="en-US" altLang="ja-JP" dirty="0"/>
          </a:p>
          <a:p>
            <a:pPr lvl="1"/>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693A8C92-FAAC-9740-837B-481978E928DA}"/>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107</a:t>
            </a:fld>
            <a:endParaRPr lang="ja-JP" altLang="en-US">
              <a:latin typeface="Calibri"/>
              <a:ea typeface="ＭＳ Ｐゴシック" panose="020B0600070205080204" pitchFamily="34" charset="-128"/>
            </a:endParaRPr>
          </a:p>
        </p:txBody>
      </p:sp>
      <p:sp>
        <p:nvSpPr>
          <p:cNvPr id="5" name="コンテンツ プレースホルダー 2"/>
          <p:cNvSpPr txBox="1">
            <a:spLocks/>
          </p:cNvSpPr>
          <p:nvPr/>
        </p:nvSpPr>
        <p:spPr>
          <a:xfrm>
            <a:off x="44411" y="889002"/>
            <a:ext cx="9208111" cy="5237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kumimoji="1" sz="3200" b="0" i="0" kern="1200">
                <a:solidFill>
                  <a:schemeClr val="tx1"/>
                </a:solidFill>
                <a:latin typeface="ヒラギノ角ゴ Pro W3"/>
                <a:ea typeface="ヒラギノ角ゴ Pro W3"/>
                <a:cs typeface="ヒラギノ角ゴ Pro W3"/>
              </a:defRPr>
            </a:lvl1pPr>
            <a:lvl2pPr marL="742950" indent="-285750" algn="l" defTabSz="457200" rtl="0" eaLnBrk="1" latinLnBrk="0" hangingPunct="1">
              <a:spcBef>
                <a:spcPct val="20000"/>
              </a:spcBef>
              <a:buFont typeface="Arial"/>
              <a:buChar char="–"/>
              <a:defRPr kumimoji="1" sz="2800" b="0" i="0" kern="1200">
                <a:solidFill>
                  <a:schemeClr val="tx1"/>
                </a:solidFill>
                <a:latin typeface="ヒラギノ角ゴ Pro W3"/>
                <a:ea typeface="ヒラギノ角ゴ Pro W3"/>
                <a:cs typeface="ヒラギノ角ゴ Pro W3"/>
              </a:defRPr>
            </a:lvl2pPr>
            <a:lvl3pPr marL="1143000" indent="-228600" algn="l" defTabSz="457200" rtl="0" eaLnBrk="1" latinLnBrk="0" hangingPunct="1">
              <a:spcBef>
                <a:spcPct val="20000"/>
              </a:spcBef>
              <a:buFont typeface="Arial"/>
              <a:buChar char="•"/>
              <a:defRPr kumimoji="1" sz="2400" b="0" i="0" kern="1200">
                <a:solidFill>
                  <a:schemeClr val="tx1"/>
                </a:solidFill>
                <a:latin typeface="ヒラギノ角ゴ Pro W3"/>
                <a:ea typeface="ヒラギノ角ゴ Pro W3"/>
                <a:cs typeface="ヒラギノ角ゴ Pro W3"/>
              </a:defRPr>
            </a:lvl3pPr>
            <a:lvl4pPr marL="1600200" indent="-228600" algn="l" defTabSz="457200" rtl="0" eaLnBrk="1" latinLnBrk="0" hangingPunct="1">
              <a:spcBef>
                <a:spcPct val="20000"/>
              </a:spcBef>
              <a:buFont typeface="Arial"/>
              <a:buChar char="–"/>
              <a:defRPr kumimoji="1" sz="2000" b="0" i="0" kern="1200">
                <a:solidFill>
                  <a:schemeClr val="tx1"/>
                </a:solidFill>
                <a:latin typeface="ヒラギノ角ゴ Pro W3"/>
                <a:ea typeface="ヒラギノ角ゴ Pro W3"/>
                <a:cs typeface="ヒラギノ角ゴ Pro W3"/>
              </a:defRPr>
            </a:lvl4pPr>
            <a:lvl5pPr marL="2057400" indent="-228600" algn="l" defTabSz="457200" rtl="0" eaLnBrk="1" latinLnBrk="0" hangingPunct="1">
              <a:spcBef>
                <a:spcPct val="20000"/>
              </a:spcBef>
              <a:buFont typeface="Arial"/>
              <a:buChar char="»"/>
              <a:defRPr kumimoji="1" sz="2000" b="0" i="0" kern="1200">
                <a:solidFill>
                  <a:schemeClr val="tx1"/>
                </a:solidFill>
                <a:latin typeface="ヒラギノ角ゴ Pro W3"/>
                <a:ea typeface="ヒラギノ角ゴ Pro W3"/>
                <a:cs typeface="ヒラギノ角ゴ Pro W3"/>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tabLst>
                <a:tab pos="0" algn="l"/>
              </a:tabLst>
            </a:pPr>
            <a:r>
              <a:rPr lang="en-US" altLang="ja-JP" sz="2800" dirty="0">
                <a:solidFill>
                  <a:prstClr val="black"/>
                </a:solidFill>
              </a:rPr>
              <a:t>	</a:t>
            </a:r>
            <a:r>
              <a:rPr lang="en-US" altLang="ja-JP" sz="2400" dirty="0" err="1">
                <a:solidFill>
                  <a:prstClr val="black"/>
                </a:solidFill>
              </a:rPr>
              <a:t>Y</a:t>
            </a:r>
            <a:r>
              <a:rPr lang="en-US" altLang="ja-JP" sz="2400" baseline="-25000" dirty="0" err="1">
                <a:solidFill>
                  <a:prstClr val="black"/>
                </a:solidFill>
              </a:rPr>
              <a:t>ij</a:t>
            </a:r>
            <a:r>
              <a:rPr lang="en-US" altLang="ja-JP" sz="2800" dirty="0">
                <a:solidFill>
                  <a:prstClr val="black"/>
                </a:solidFill>
              </a:rPr>
              <a:t> = </a:t>
            </a:r>
            <a:r>
              <a:rPr lang="en-US" altLang="ja-JP" b="1" dirty="0">
                <a:solidFill>
                  <a:srgbClr val="C0504D"/>
                </a:solidFill>
              </a:rPr>
              <a:t>β</a:t>
            </a:r>
            <a:r>
              <a:rPr lang="en-US" altLang="ja-JP" b="1" baseline="-25000" dirty="0">
                <a:solidFill>
                  <a:srgbClr val="C0504D"/>
                </a:solidFill>
              </a:rPr>
              <a:t>0i</a:t>
            </a:r>
            <a:r>
              <a:rPr lang="en-US" altLang="ja-JP" dirty="0">
                <a:solidFill>
                  <a:srgbClr val="C0504D"/>
                </a:solidFill>
              </a:rPr>
              <a:t> </a:t>
            </a:r>
            <a:r>
              <a:rPr lang="en-US" altLang="ja-JP" sz="2000" dirty="0">
                <a:solidFill>
                  <a:prstClr val="black"/>
                </a:solidFill>
              </a:rPr>
              <a:t>+</a:t>
            </a:r>
            <a:r>
              <a:rPr lang="en-US" altLang="ja-JP" sz="2800" dirty="0">
                <a:solidFill>
                  <a:srgbClr val="C0504D"/>
                </a:solidFill>
              </a:rPr>
              <a:t> </a:t>
            </a:r>
            <a:r>
              <a:rPr lang="en-US" altLang="ja-JP" b="1" dirty="0">
                <a:solidFill>
                  <a:srgbClr val="4BACC6"/>
                </a:solidFill>
              </a:rPr>
              <a:t>β</a:t>
            </a:r>
            <a:r>
              <a:rPr lang="en-US" altLang="ja-JP" b="1" baseline="-25000" dirty="0">
                <a:solidFill>
                  <a:srgbClr val="4BACC6"/>
                </a:solidFill>
              </a:rPr>
              <a:t>1i</a:t>
            </a:r>
            <a:r>
              <a:rPr lang="en-US" altLang="ja-JP" sz="2400" dirty="0">
                <a:solidFill>
                  <a:prstClr val="black">
                    <a:lumMod val="65000"/>
                    <a:lumOff val="35000"/>
                  </a:prstClr>
                </a:solidFill>
              </a:rPr>
              <a:t>*1(j&gt;T</a:t>
            </a:r>
            <a:r>
              <a:rPr lang="en-US" altLang="ja-JP" sz="2400" baseline="-25000" dirty="0">
                <a:solidFill>
                  <a:prstClr val="black">
                    <a:lumMod val="65000"/>
                    <a:lumOff val="35000"/>
                  </a:prstClr>
                </a:solidFill>
              </a:rPr>
              <a:t>i</a:t>
            </a:r>
            <a:r>
              <a:rPr lang="en-US" altLang="ja-JP" sz="2400" dirty="0">
                <a:solidFill>
                  <a:prstClr val="black">
                    <a:lumMod val="65000"/>
                    <a:lumOff val="35000"/>
                  </a:prstClr>
                </a:solidFill>
              </a:rPr>
              <a:t>)</a:t>
            </a:r>
            <a:r>
              <a:rPr lang="en-US" altLang="ja-JP" sz="2400" dirty="0">
                <a:solidFill>
                  <a:prstClr val="black"/>
                </a:solidFill>
              </a:rPr>
              <a:t>+</a:t>
            </a:r>
            <a:r>
              <a:rPr lang="en-US" altLang="ja-JP" sz="2400" dirty="0" err="1">
                <a:solidFill>
                  <a:prstClr val="black"/>
                </a:solidFill>
              </a:rPr>
              <a:t>ε</a:t>
            </a:r>
            <a:r>
              <a:rPr lang="en-US" altLang="ja-JP" sz="2400" baseline="-25000" dirty="0" err="1">
                <a:solidFill>
                  <a:prstClr val="black"/>
                </a:solidFill>
              </a:rPr>
              <a:t>ij</a:t>
            </a:r>
            <a:endParaRPr lang="en-US" altLang="ja-JP" sz="2000" baseline="-25000" dirty="0">
              <a:solidFill>
                <a:prstClr val="black"/>
              </a:solidFill>
            </a:endParaRPr>
          </a:p>
          <a:p>
            <a:pPr marL="0" indent="0">
              <a:buNone/>
              <a:tabLst>
                <a:tab pos="0" algn="l"/>
              </a:tabLst>
            </a:pPr>
            <a:endParaRPr lang="en-US" altLang="ja-JP" sz="2000" b="1" dirty="0">
              <a:solidFill>
                <a:prstClr val="black"/>
              </a:solidFill>
            </a:endParaRPr>
          </a:p>
          <a:p>
            <a:pPr marL="0" indent="0">
              <a:buNone/>
              <a:tabLst>
                <a:tab pos="0" algn="l"/>
              </a:tabLst>
            </a:pPr>
            <a:r>
              <a:rPr lang="en-US" altLang="ja-JP" sz="2000" b="1" dirty="0">
                <a:solidFill>
                  <a:prstClr val="black"/>
                </a:solidFill>
              </a:rPr>
              <a:t>	</a:t>
            </a:r>
            <a:r>
              <a:rPr lang="en-US" altLang="ja-JP" sz="2400" dirty="0">
                <a:solidFill>
                  <a:srgbClr val="C0504D"/>
                </a:solidFill>
              </a:rPr>
              <a:t>β</a:t>
            </a:r>
            <a:r>
              <a:rPr lang="en-US" altLang="ja-JP" sz="2400" baseline="-25000" dirty="0">
                <a:solidFill>
                  <a:srgbClr val="C0504D"/>
                </a:solidFill>
              </a:rPr>
              <a:t>0i</a:t>
            </a:r>
            <a:r>
              <a:rPr lang="en-US" altLang="ja-JP" sz="2400" dirty="0">
                <a:solidFill>
                  <a:srgbClr val="C0504D"/>
                </a:solidFill>
              </a:rPr>
              <a:t> = γ</a:t>
            </a:r>
            <a:r>
              <a:rPr lang="en-US" altLang="ja-JP" sz="2400" baseline="-25000" dirty="0">
                <a:solidFill>
                  <a:srgbClr val="C0504D"/>
                </a:solidFill>
              </a:rPr>
              <a:t>00</a:t>
            </a:r>
            <a:r>
              <a:rPr lang="en-US" altLang="ja-JP" sz="2400" dirty="0">
                <a:solidFill>
                  <a:srgbClr val="C0504D"/>
                </a:solidFill>
              </a:rPr>
              <a:t> + η</a:t>
            </a:r>
            <a:r>
              <a:rPr lang="en-US" altLang="ja-JP" sz="2400" baseline="-25000" dirty="0">
                <a:solidFill>
                  <a:srgbClr val="C0504D"/>
                </a:solidFill>
              </a:rPr>
              <a:t>0i</a:t>
            </a:r>
            <a:r>
              <a:rPr lang="en-US" altLang="ja-JP" sz="2400" dirty="0">
                <a:solidFill>
                  <a:prstClr val="black">
                    <a:lumMod val="65000"/>
                    <a:lumOff val="35000"/>
                  </a:prstClr>
                </a:solidFill>
              </a:rPr>
              <a:t>, </a:t>
            </a:r>
            <a:r>
              <a:rPr lang="en-US" altLang="ja-JP" sz="2400" dirty="0">
                <a:solidFill>
                  <a:srgbClr val="4BACC6"/>
                </a:solidFill>
              </a:rPr>
              <a:t>β</a:t>
            </a:r>
            <a:r>
              <a:rPr lang="en-US" altLang="ja-JP" sz="2400" baseline="-25000" dirty="0">
                <a:solidFill>
                  <a:srgbClr val="4BACC6"/>
                </a:solidFill>
              </a:rPr>
              <a:t>1i</a:t>
            </a:r>
            <a:r>
              <a:rPr lang="en-US" altLang="ja-JP" sz="2400" dirty="0">
                <a:solidFill>
                  <a:srgbClr val="4BACC6"/>
                </a:solidFill>
              </a:rPr>
              <a:t> = γ</a:t>
            </a:r>
            <a:r>
              <a:rPr lang="en-US" altLang="ja-JP" sz="2400" baseline="-25000" dirty="0">
                <a:solidFill>
                  <a:srgbClr val="4BACC6"/>
                </a:solidFill>
              </a:rPr>
              <a:t>10</a:t>
            </a:r>
            <a:r>
              <a:rPr lang="en-US" altLang="ja-JP" sz="2400" dirty="0">
                <a:solidFill>
                  <a:prstClr val="black">
                    <a:lumMod val="65000"/>
                    <a:lumOff val="35000"/>
                  </a:prstClr>
                </a:solidFill>
              </a:rPr>
              <a:t>,</a:t>
            </a:r>
            <a:r>
              <a:rPr lang="en-US" altLang="ja-JP" sz="2400" baseline="-25000" dirty="0">
                <a:solidFill>
                  <a:prstClr val="black">
                    <a:lumMod val="65000"/>
                    <a:lumOff val="35000"/>
                  </a:prstClr>
                </a:solidFill>
              </a:rPr>
              <a:t> </a:t>
            </a:r>
          </a:p>
        </p:txBody>
      </p:sp>
      <p:cxnSp>
        <p:nvCxnSpPr>
          <p:cNvPr id="12" name="直線コネクタ 11"/>
          <p:cNvCxnSpPr/>
          <p:nvPr/>
        </p:nvCxnSpPr>
        <p:spPr>
          <a:xfrm>
            <a:off x="1331640" y="1484784"/>
            <a:ext cx="273630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2306915" y="1321604"/>
            <a:ext cx="661446" cy="523220"/>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 </a:t>
            </a:r>
            <a:r>
              <a:rPr lang="en-US" altLang="ja-JP" sz="2800" dirty="0" err="1">
                <a:solidFill>
                  <a:prstClr val="black"/>
                </a:solidFill>
                <a:latin typeface="Calibri"/>
                <a:ea typeface="ＭＳ Ｐゴシック" panose="020B0600070205080204" pitchFamily="34" charset="-128"/>
              </a:rPr>
              <a:t>μ</a:t>
            </a:r>
            <a:r>
              <a:rPr lang="en-US" altLang="ja-JP" sz="2800" baseline="-25000" dirty="0" err="1">
                <a:solidFill>
                  <a:prstClr val="black"/>
                </a:solidFill>
                <a:latin typeface="Calibri"/>
                <a:ea typeface="ＭＳ Ｐゴシック" panose="020B0600070205080204" pitchFamily="34" charset="-128"/>
              </a:rPr>
              <a:t>ij</a:t>
            </a:r>
            <a:endParaRPr lang="ja-JP" altLang="en-US" sz="2800" baseline="-25000" dirty="0">
              <a:solidFill>
                <a:prstClr val="black"/>
              </a:solidFill>
              <a:latin typeface="Calibri"/>
              <a:ea typeface="ＭＳ Ｐゴシック" panose="020B0600070205080204" pitchFamily="34" charset="-128"/>
            </a:endParaRPr>
          </a:p>
        </p:txBody>
      </p:sp>
      <p:sp>
        <p:nvSpPr>
          <p:cNvPr id="14" name="テキスト ボックス 13"/>
          <p:cNvSpPr txBox="1"/>
          <p:nvPr/>
        </p:nvSpPr>
        <p:spPr>
          <a:xfrm>
            <a:off x="5047045" y="1452808"/>
            <a:ext cx="3851920" cy="954107"/>
          </a:xfrm>
          <a:prstGeom prst="rect">
            <a:avLst/>
          </a:prstGeom>
          <a:noFill/>
          <a:ln>
            <a:solidFill>
              <a:srgbClr val="000000"/>
            </a:solidFill>
          </a:ln>
        </p:spPr>
        <p:txBody>
          <a:bodyPr wrap="square" rtlCol="0">
            <a:spAutoFit/>
          </a:bodyPr>
          <a:lstStyle/>
          <a:p>
            <a:pPr algn="ctr" defTabSz="457200"/>
            <a:r>
              <a:rPr lang="ja-JP" altLang="en-US" sz="2800" dirty="0">
                <a:solidFill>
                  <a:prstClr val="black"/>
                </a:solidFill>
                <a:latin typeface="Calibri"/>
                <a:ea typeface="ＭＳ Ｐゴシック" panose="020B0600070205080204" pitchFamily="34" charset="-128"/>
              </a:rPr>
              <a:t>データ生成メカニズム</a:t>
            </a:r>
            <a:endParaRPr lang="en-US" altLang="ja-JP" sz="2800" dirty="0">
              <a:solidFill>
                <a:prstClr val="black"/>
              </a:solidFill>
              <a:latin typeface="Calibri"/>
              <a:ea typeface="ＭＳ Ｐゴシック" panose="020B0600070205080204" pitchFamily="34" charset="-128"/>
            </a:endParaRPr>
          </a:p>
          <a:p>
            <a:pPr algn="ctr" defTabSz="457200"/>
            <a:r>
              <a:rPr lang="en-US" altLang="ja-JP" sz="2800" dirty="0" err="1">
                <a:solidFill>
                  <a:prstClr val="black"/>
                </a:solidFill>
                <a:latin typeface="Calibri"/>
                <a:ea typeface="ＭＳ Ｐゴシック" panose="020B0600070205080204" pitchFamily="34" charset="-128"/>
              </a:rPr>
              <a:t>Y</a:t>
            </a:r>
            <a:r>
              <a:rPr lang="en-US" altLang="ja-JP" sz="2800" baseline="-25000" dirty="0" err="1">
                <a:solidFill>
                  <a:prstClr val="black"/>
                </a:solidFill>
                <a:latin typeface="Calibri"/>
                <a:ea typeface="ＭＳ Ｐゴシック" panose="020B0600070205080204" pitchFamily="34" charset="-128"/>
              </a:rPr>
              <a:t>ij</a:t>
            </a:r>
            <a:r>
              <a:rPr lang="en-US" altLang="ja-JP" sz="2800" dirty="0">
                <a:solidFill>
                  <a:prstClr val="black"/>
                </a:solidFill>
                <a:latin typeface="Calibri"/>
                <a:ea typeface="ＭＳ Ｐゴシック" panose="020B0600070205080204" pitchFamily="34" charset="-128"/>
              </a:rPr>
              <a:t>~ Normal (</a:t>
            </a:r>
            <a:r>
              <a:rPr lang="en-US" altLang="ja-JP" sz="2800" dirty="0" err="1">
                <a:solidFill>
                  <a:prstClr val="black"/>
                </a:solidFill>
                <a:latin typeface="Calibri"/>
                <a:ea typeface="ＭＳ Ｐゴシック" panose="020B0600070205080204" pitchFamily="34" charset="-128"/>
              </a:rPr>
              <a:t>μ</a:t>
            </a:r>
            <a:r>
              <a:rPr lang="en-US" altLang="ja-JP" sz="2800" baseline="-25000" dirty="0" err="1">
                <a:solidFill>
                  <a:prstClr val="black"/>
                </a:solidFill>
                <a:latin typeface="Calibri"/>
                <a:ea typeface="ＭＳ Ｐゴシック" panose="020B0600070205080204" pitchFamily="34" charset="-128"/>
              </a:rPr>
              <a:t>ij</a:t>
            </a:r>
            <a:r>
              <a:rPr lang="en-US" altLang="ja-JP" sz="2800" baseline="-25000" dirty="0">
                <a:solidFill>
                  <a:prstClr val="black"/>
                </a:solidFill>
                <a:latin typeface="Calibri"/>
                <a:ea typeface="ＭＳ Ｐゴシック" panose="020B0600070205080204" pitchFamily="34" charset="-128"/>
              </a:rPr>
              <a:t>, </a:t>
            </a:r>
            <a:r>
              <a:rPr lang="en-US" altLang="ja-JP" sz="2800" dirty="0">
                <a:solidFill>
                  <a:prstClr val="black"/>
                </a:solidFill>
                <a:latin typeface="Calibri"/>
                <a:ea typeface="ＭＳ Ｐゴシック" panose="020B0600070205080204" pitchFamily="34" charset="-128"/>
              </a:rPr>
              <a:t>σ</a:t>
            </a:r>
            <a:r>
              <a:rPr lang="en-US" altLang="ja-JP" sz="2800" baseline="-25000" dirty="0">
                <a:solidFill>
                  <a:prstClr val="black"/>
                </a:solidFill>
                <a:latin typeface="Calibri"/>
                <a:ea typeface="ＭＳ Ｐゴシック" panose="020B0600070205080204" pitchFamily="34" charset="-128"/>
              </a:rPr>
              <a:t>e</a:t>
            </a:r>
            <a:r>
              <a:rPr lang="en-US" altLang="ja-JP" sz="2800" baseline="30000" dirty="0">
                <a:solidFill>
                  <a:prstClr val="black"/>
                </a:solidFill>
                <a:latin typeface="Calibri"/>
                <a:ea typeface="ＭＳ Ｐゴシック" panose="020B0600070205080204" pitchFamily="34" charset="-128"/>
              </a:rPr>
              <a:t>2</a:t>
            </a:r>
            <a:r>
              <a:rPr lang="en-US" altLang="ja-JP" sz="2800" dirty="0">
                <a:solidFill>
                  <a:prstClr val="black"/>
                </a:solidFill>
                <a:latin typeface="Calibri"/>
                <a:ea typeface="ＭＳ Ｐゴシック" panose="020B0600070205080204" pitchFamily="34" charset="-128"/>
              </a:rPr>
              <a:t>)</a:t>
            </a:r>
            <a:endParaRPr lang="ja-JP" altLang="en-US" sz="2800" dirty="0">
              <a:solidFill>
                <a:prstClr val="black"/>
              </a:solidFill>
              <a:latin typeface="Calibri"/>
              <a:ea typeface="ＭＳ Ｐゴシック" panose="020B0600070205080204" pitchFamily="34" charset="-128"/>
            </a:endParaRPr>
          </a:p>
        </p:txBody>
      </p:sp>
      <p:sp>
        <p:nvSpPr>
          <p:cNvPr id="15" name="テキスト ボックス 14"/>
          <p:cNvSpPr txBox="1"/>
          <p:nvPr/>
        </p:nvSpPr>
        <p:spPr>
          <a:xfrm>
            <a:off x="611562" y="3095964"/>
            <a:ext cx="3821129" cy="954107"/>
          </a:xfrm>
          <a:prstGeom prst="rect">
            <a:avLst/>
          </a:prstGeom>
          <a:noFill/>
          <a:ln>
            <a:solidFill>
              <a:srgbClr val="000000"/>
            </a:solidFill>
          </a:ln>
        </p:spPr>
        <p:txBody>
          <a:bodyPr wrap="square" rtlCol="0">
            <a:spAutoFit/>
          </a:bodyPr>
          <a:lstStyle/>
          <a:p>
            <a:pPr algn="ctr" defTabSz="457200"/>
            <a:r>
              <a:rPr lang="ja-JP" altLang="en-US" sz="2800" dirty="0">
                <a:solidFill>
                  <a:prstClr val="black"/>
                </a:solidFill>
                <a:latin typeface="Calibri"/>
                <a:ea typeface="ＭＳ Ｐゴシック" panose="020B0600070205080204" pitchFamily="34" charset="-128"/>
              </a:rPr>
              <a:t>回帰パラメータの分布</a:t>
            </a:r>
            <a:endParaRPr lang="en-US" altLang="ja-JP" sz="2800" dirty="0">
              <a:solidFill>
                <a:prstClr val="black"/>
              </a:solidFill>
              <a:latin typeface="Calibri"/>
              <a:ea typeface="ＭＳ Ｐゴシック" panose="020B0600070205080204" pitchFamily="34" charset="-128"/>
            </a:endParaRPr>
          </a:p>
          <a:p>
            <a:pPr algn="ctr" defTabSz="457200"/>
            <a:r>
              <a:rPr lang="en-US" altLang="ja-JP" sz="2800" dirty="0">
                <a:solidFill>
                  <a:prstClr val="black"/>
                </a:solidFill>
                <a:latin typeface="Calibri"/>
                <a:ea typeface="ＭＳ Ｐゴシック" panose="020B0600070205080204" pitchFamily="34" charset="-128"/>
              </a:rPr>
              <a:t>β</a:t>
            </a:r>
            <a:r>
              <a:rPr lang="en-US" altLang="ja-JP" sz="2800" baseline="-25000" dirty="0" err="1">
                <a:solidFill>
                  <a:prstClr val="black"/>
                </a:solidFill>
                <a:latin typeface="Calibri"/>
                <a:ea typeface="ＭＳ Ｐゴシック" panose="020B0600070205080204" pitchFamily="34" charset="-128"/>
              </a:rPr>
              <a:t>ik</a:t>
            </a:r>
            <a:r>
              <a:rPr lang="en-US" altLang="ja-JP" sz="2800" dirty="0">
                <a:solidFill>
                  <a:prstClr val="black"/>
                </a:solidFill>
                <a:latin typeface="Calibri"/>
                <a:ea typeface="ＭＳ Ｐゴシック" panose="020B0600070205080204" pitchFamily="34" charset="-128"/>
              </a:rPr>
              <a:t>〜</a:t>
            </a:r>
            <a:r>
              <a:rPr lang="mr-IN" altLang="ja-JP" sz="2800" dirty="0">
                <a:solidFill>
                  <a:prstClr val="black"/>
                </a:solidFill>
                <a:latin typeface="Calibri"/>
                <a:ea typeface="ＭＳ Ｐゴシック" panose="020B0600070205080204" pitchFamily="34" charset="-128"/>
                <a:cs typeface="Mangal" panose="02040503050203030202" pitchFamily="18" charset="0"/>
              </a:rPr>
              <a:t>N</a:t>
            </a:r>
            <a:r>
              <a:rPr lang="en-US" altLang="ja-JP" sz="2800" dirty="0" err="1">
                <a:solidFill>
                  <a:prstClr val="black"/>
                </a:solidFill>
                <a:latin typeface="Calibri"/>
                <a:ea typeface="ＭＳ Ｐゴシック" panose="020B0600070205080204" pitchFamily="34" charset="-128"/>
              </a:rPr>
              <a:t>ormal</a:t>
            </a:r>
            <a:r>
              <a:rPr lang="mr-IN" altLang="ja-JP" sz="2800" dirty="0">
                <a:solidFill>
                  <a:prstClr val="black"/>
                </a:solidFill>
                <a:latin typeface="Calibri"/>
                <a:ea typeface="ＭＳ Ｐゴシック" panose="020B0600070205080204" pitchFamily="34" charset="-128"/>
                <a:cs typeface="Mangal" panose="02040503050203030202" pitchFamily="18" charset="0"/>
              </a:rPr>
              <a:t>(γ</a:t>
            </a:r>
            <a:r>
              <a:rPr lang="en-US" altLang="ja-JP" sz="2800" baseline="-25000" dirty="0">
                <a:solidFill>
                  <a:prstClr val="black"/>
                </a:solidFill>
                <a:latin typeface="Calibri"/>
                <a:ea typeface="ＭＳ Ｐゴシック" panose="020B0600070205080204" pitchFamily="34" charset="-128"/>
              </a:rPr>
              <a:t>k</a:t>
            </a:r>
            <a:r>
              <a:rPr lang="mr-IN" altLang="ja-JP" sz="2800" dirty="0">
                <a:solidFill>
                  <a:prstClr val="black"/>
                </a:solidFill>
                <a:latin typeface="Calibri"/>
                <a:ea typeface="ＭＳ Ｐゴシック" panose="020B0600070205080204" pitchFamily="34" charset="-128"/>
                <a:cs typeface="Mangal" panose="02040503050203030202" pitchFamily="18" charset="0"/>
              </a:rPr>
              <a:t>,τ</a:t>
            </a:r>
            <a:r>
              <a:rPr lang="en-US" altLang="ja-JP" sz="2800" baseline="-25000" dirty="0">
                <a:solidFill>
                  <a:prstClr val="black"/>
                </a:solidFill>
                <a:latin typeface="Calibri"/>
                <a:ea typeface="ＭＳ Ｐゴシック" panose="020B0600070205080204" pitchFamily="34" charset="-128"/>
              </a:rPr>
              <a:t>k</a:t>
            </a:r>
            <a:r>
              <a:rPr lang="mr-IN" altLang="ja-JP" sz="2800" baseline="30000" dirty="0">
                <a:solidFill>
                  <a:prstClr val="black"/>
                </a:solidFill>
                <a:latin typeface="Calibri"/>
                <a:ea typeface="ＭＳ Ｐゴシック" panose="020B0600070205080204" pitchFamily="34" charset="-128"/>
                <a:cs typeface="Mangal" panose="02040503050203030202" pitchFamily="18" charset="0"/>
              </a:rPr>
              <a:t>2</a:t>
            </a:r>
            <a:r>
              <a:rPr lang="mr-IN" altLang="ja-JP" sz="2800" dirty="0">
                <a:solidFill>
                  <a:prstClr val="black"/>
                </a:solidFill>
                <a:latin typeface="Calibri"/>
                <a:ea typeface="ＭＳ Ｐゴシック" panose="020B0600070205080204" pitchFamily="34" charset="-128"/>
                <a:cs typeface="Mangal" panose="02040503050203030202" pitchFamily="18" charset="0"/>
              </a:rPr>
              <a:t>)</a:t>
            </a:r>
            <a:endParaRPr lang="ja-JP" altLang="en-US" sz="2800" dirty="0">
              <a:solidFill>
                <a:prstClr val="black"/>
              </a:solidFill>
              <a:latin typeface="Calibri"/>
              <a:ea typeface="ＭＳ Ｐゴシック" panose="020B0600070205080204" pitchFamily="34" charset="-128"/>
            </a:endParaRPr>
          </a:p>
        </p:txBody>
      </p:sp>
      <p:sp>
        <p:nvSpPr>
          <p:cNvPr id="16" name="テキスト ボックス 15"/>
          <p:cNvSpPr txBox="1"/>
          <p:nvPr/>
        </p:nvSpPr>
        <p:spPr>
          <a:xfrm>
            <a:off x="4978877" y="3110115"/>
            <a:ext cx="3958973" cy="1815882"/>
          </a:xfrm>
          <a:prstGeom prst="rect">
            <a:avLst/>
          </a:prstGeom>
          <a:noFill/>
          <a:ln>
            <a:solidFill>
              <a:srgbClr val="000000"/>
            </a:solidFill>
          </a:ln>
        </p:spPr>
        <p:txBody>
          <a:bodyPr wrap="square" rtlCol="0">
            <a:spAutoFit/>
          </a:bodyPr>
          <a:lstStyle/>
          <a:p>
            <a:pPr algn="ctr" defTabSz="457200"/>
            <a:r>
              <a:rPr lang="ja-JP" altLang="en-US" sz="2800" dirty="0">
                <a:solidFill>
                  <a:prstClr val="black"/>
                </a:solidFill>
                <a:latin typeface="Calibri"/>
                <a:ea typeface="ＭＳ Ｐゴシック" panose="020B0600070205080204" pitchFamily="34" charset="-128"/>
              </a:rPr>
              <a:t>自己相関の分布</a:t>
            </a:r>
            <a:endParaRPr lang="en-US" altLang="ja-JP" sz="2800" dirty="0">
              <a:solidFill>
                <a:prstClr val="black"/>
              </a:solidFill>
              <a:latin typeface="Calibri"/>
              <a:ea typeface="ＭＳ Ｐゴシック" panose="020B0600070205080204" pitchFamily="34" charset="-128"/>
            </a:endParaRPr>
          </a:p>
          <a:p>
            <a:pPr algn="ctr" defTabSz="457200"/>
            <a:r>
              <a:rPr lang="mr-IN" altLang="ja-JP" sz="2800" dirty="0">
                <a:solidFill>
                  <a:prstClr val="black"/>
                </a:solidFill>
                <a:latin typeface="Calibri"/>
                <a:ea typeface="ＭＳ Ｐゴシック" panose="020B0600070205080204" pitchFamily="34" charset="-128"/>
                <a:cs typeface="Mangal" panose="02040503050203030202" pitchFamily="18" charset="0"/>
              </a:rPr>
              <a:t>ρ ~ U</a:t>
            </a:r>
            <a:r>
              <a:rPr lang="en-US" altLang="ja-JP" sz="2800" dirty="0" err="1">
                <a:solidFill>
                  <a:prstClr val="black"/>
                </a:solidFill>
                <a:latin typeface="Calibri"/>
                <a:ea typeface="ＭＳ Ｐゴシック" panose="020B0600070205080204" pitchFamily="34" charset="-128"/>
              </a:rPr>
              <a:t>niform</a:t>
            </a:r>
            <a:r>
              <a:rPr lang="mr-IN" altLang="ja-JP" sz="2800" dirty="0">
                <a:solidFill>
                  <a:prstClr val="black"/>
                </a:solidFill>
                <a:latin typeface="Calibri"/>
                <a:ea typeface="ＭＳ Ｐゴシック" panose="020B0600070205080204" pitchFamily="34" charset="-128"/>
                <a:cs typeface="Mangal" panose="02040503050203030202" pitchFamily="18" charset="0"/>
              </a:rPr>
              <a:t>[−1, 1]</a:t>
            </a:r>
            <a:endParaRPr lang="en-US" altLang="ja-JP" sz="2800" dirty="0">
              <a:solidFill>
                <a:prstClr val="black"/>
              </a:solidFill>
              <a:latin typeface="Calibri"/>
              <a:ea typeface="ＭＳ Ｐゴシック" panose="020B0600070205080204" pitchFamily="34" charset="-128"/>
            </a:endParaRPr>
          </a:p>
          <a:p>
            <a:pPr algn="ctr" defTabSz="457200"/>
            <a:r>
              <a:rPr lang="ja-JP" altLang="en-US" sz="2800" dirty="0">
                <a:solidFill>
                  <a:prstClr val="black"/>
                </a:solidFill>
                <a:latin typeface="Calibri"/>
                <a:ea typeface="ＭＳ Ｐゴシック" panose="020B0600070205080204" pitchFamily="34" charset="-128"/>
              </a:rPr>
              <a:t>参加者内分散の分布</a:t>
            </a:r>
            <a:endParaRPr lang="en-US" altLang="ja-JP" sz="2800" dirty="0">
              <a:solidFill>
                <a:prstClr val="black"/>
              </a:solidFill>
              <a:latin typeface="Calibri"/>
              <a:ea typeface="ＭＳ Ｐゴシック" panose="020B0600070205080204" pitchFamily="34" charset="-128"/>
            </a:endParaRPr>
          </a:p>
          <a:p>
            <a:pPr algn="ctr" defTabSz="457200"/>
            <a:r>
              <a:rPr lang="mr-IN" altLang="ja-JP" sz="2800" dirty="0">
                <a:solidFill>
                  <a:prstClr val="black"/>
                </a:solidFill>
                <a:latin typeface="Calibri"/>
                <a:ea typeface="ＭＳ Ｐゴシック" panose="020B0600070205080204" pitchFamily="34" charset="-128"/>
                <a:cs typeface="Mangal" panose="02040503050203030202" pitchFamily="18" charset="0"/>
              </a:rPr>
              <a:t>σ</a:t>
            </a:r>
            <a:r>
              <a:rPr lang="mr-IN" altLang="ja-JP" sz="2800" baseline="-25000" dirty="0">
                <a:solidFill>
                  <a:prstClr val="black"/>
                </a:solidFill>
                <a:latin typeface="Calibri"/>
                <a:ea typeface="ＭＳ Ｐゴシック" panose="020B0600070205080204" pitchFamily="34" charset="-128"/>
                <a:cs typeface="Mangal" panose="02040503050203030202" pitchFamily="18" charset="0"/>
              </a:rPr>
              <a:t>e</a:t>
            </a:r>
            <a:r>
              <a:rPr lang="mr-IN" altLang="ja-JP" sz="2800" dirty="0">
                <a:solidFill>
                  <a:prstClr val="black"/>
                </a:solidFill>
                <a:latin typeface="Calibri"/>
                <a:ea typeface="ＭＳ Ｐゴシック" panose="020B0600070205080204" pitchFamily="34" charset="-128"/>
                <a:cs typeface="Mangal" panose="02040503050203030202" pitchFamily="18" charset="0"/>
              </a:rPr>
              <a:t> ~ U</a:t>
            </a:r>
            <a:r>
              <a:rPr lang="en-US" altLang="ja-JP" sz="2800" dirty="0" err="1">
                <a:solidFill>
                  <a:prstClr val="black"/>
                </a:solidFill>
                <a:latin typeface="Calibri"/>
                <a:ea typeface="ＭＳ Ｐゴシック" panose="020B0600070205080204" pitchFamily="34" charset="-128"/>
              </a:rPr>
              <a:t>niform</a:t>
            </a:r>
            <a:r>
              <a:rPr lang="mr-IN" altLang="ja-JP" sz="2800" dirty="0">
                <a:solidFill>
                  <a:prstClr val="black"/>
                </a:solidFill>
                <a:latin typeface="Calibri"/>
                <a:ea typeface="ＭＳ Ｐゴシック" panose="020B0600070205080204" pitchFamily="34" charset="-128"/>
                <a:cs typeface="Mangal" panose="02040503050203030202" pitchFamily="18" charset="0"/>
              </a:rPr>
              <a:t>[ 0, 100]</a:t>
            </a:r>
            <a:endParaRPr lang="en-US" altLang="ja-JP" sz="2800" dirty="0">
              <a:solidFill>
                <a:prstClr val="black"/>
              </a:solidFill>
              <a:latin typeface="Calibri"/>
              <a:ea typeface="ＭＳ Ｐゴシック" panose="020B0600070205080204" pitchFamily="34" charset="-128"/>
            </a:endParaRPr>
          </a:p>
        </p:txBody>
      </p:sp>
      <p:sp>
        <p:nvSpPr>
          <p:cNvPr id="18" name="テキスト ボックス 17"/>
          <p:cNvSpPr txBox="1"/>
          <p:nvPr/>
        </p:nvSpPr>
        <p:spPr>
          <a:xfrm>
            <a:off x="616030" y="5106069"/>
            <a:ext cx="5872081" cy="954107"/>
          </a:xfrm>
          <a:prstGeom prst="rect">
            <a:avLst/>
          </a:prstGeom>
          <a:noFill/>
          <a:ln>
            <a:solidFill>
              <a:srgbClr val="000000"/>
            </a:solidFill>
          </a:ln>
        </p:spPr>
        <p:txBody>
          <a:bodyPr wrap="square" rtlCol="0">
            <a:spAutoFit/>
          </a:bodyPr>
          <a:lstStyle/>
          <a:p>
            <a:pPr algn="ctr" defTabSz="457200"/>
            <a:r>
              <a:rPr lang="ja-JP" altLang="en-US" sz="2800" dirty="0">
                <a:solidFill>
                  <a:prstClr val="black"/>
                </a:solidFill>
                <a:latin typeface="Calibri"/>
                <a:ea typeface="ＭＳ Ｐゴシック" panose="020B0600070205080204" pitchFamily="34" charset="-128"/>
              </a:rPr>
              <a:t>回帰パラメータの平均と分散の分布</a:t>
            </a:r>
            <a:endParaRPr lang="en-US" altLang="ja-JP" sz="2800" dirty="0">
              <a:solidFill>
                <a:prstClr val="black"/>
              </a:solidFill>
              <a:latin typeface="Calibri"/>
              <a:ea typeface="ＭＳ Ｐゴシック" panose="020B0600070205080204" pitchFamily="34" charset="-128"/>
            </a:endParaRPr>
          </a:p>
          <a:p>
            <a:pPr algn="ctr" defTabSz="457200"/>
            <a:r>
              <a:rPr lang="mr-IN" altLang="ja-JP" sz="2800" dirty="0">
                <a:solidFill>
                  <a:prstClr val="black"/>
                </a:solidFill>
                <a:latin typeface="Calibri"/>
                <a:ea typeface="ＭＳ Ｐゴシック" panose="020B0600070205080204" pitchFamily="34" charset="-128"/>
                <a:cs typeface="Mangal" panose="02040503050203030202" pitchFamily="18" charset="0"/>
              </a:rPr>
              <a:t>γ</a:t>
            </a:r>
            <a:r>
              <a:rPr lang="mr-IN" altLang="ja-JP" sz="2800" baseline="-25000" dirty="0">
                <a:solidFill>
                  <a:prstClr val="black"/>
                </a:solidFill>
                <a:latin typeface="Calibri"/>
                <a:ea typeface="ＭＳ Ｐゴシック" panose="020B0600070205080204" pitchFamily="34" charset="-128"/>
                <a:cs typeface="Mangal" panose="02040503050203030202" pitchFamily="18" charset="0"/>
              </a:rPr>
              <a:t>j</a:t>
            </a:r>
            <a:r>
              <a:rPr lang="mr-IN" altLang="ja-JP" sz="2800" dirty="0">
                <a:solidFill>
                  <a:prstClr val="black"/>
                </a:solidFill>
                <a:latin typeface="Calibri"/>
                <a:ea typeface="ＭＳ Ｐゴシック" panose="020B0600070205080204" pitchFamily="34" charset="-128"/>
                <a:cs typeface="Mangal" panose="02040503050203030202" pitchFamily="18" charset="0"/>
              </a:rPr>
              <a:t> ~ N(0,105 )</a:t>
            </a:r>
            <a:r>
              <a:rPr lang="en-US" altLang="ja-JP" sz="2800" dirty="0">
                <a:solidFill>
                  <a:prstClr val="black"/>
                </a:solidFill>
                <a:latin typeface="Calibri"/>
                <a:ea typeface="ＭＳ Ｐゴシック" panose="020B0600070205080204" pitchFamily="34" charset="-128"/>
              </a:rPr>
              <a:t>, </a:t>
            </a:r>
            <a:r>
              <a:rPr lang="mr-IN" altLang="ja-JP" sz="2800" dirty="0">
                <a:solidFill>
                  <a:prstClr val="black"/>
                </a:solidFill>
                <a:latin typeface="Calibri"/>
                <a:ea typeface="ＭＳ Ｐゴシック" panose="020B0600070205080204" pitchFamily="34" charset="-128"/>
                <a:cs typeface="Mangal" panose="02040503050203030202" pitchFamily="18" charset="0"/>
              </a:rPr>
              <a:t>τ</a:t>
            </a:r>
            <a:r>
              <a:rPr lang="mr-IN" altLang="ja-JP" sz="2800" baseline="-25000" dirty="0">
                <a:solidFill>
                  <a:prstClr val="black"/>
                </a:solidFill>
                <a:latin typeface="Calibri"/>
                <a:ea typeface="ＭＳ Ｐゴシック" panose="020B0600070205080204" pitchFamily="34" charset="-128"/>
                <a:cs typeface="Mangal" panose="02040503050203030202" pitchFamily="18" charset="0"/>
              </a:rPr>
              <a:t>j</a:t>
            </a:r>
            <a:r>
              <a:rPr lang="mr-IN" altLang="ja-JP" sz="2800" dirty="0">
                <a:solidFill>
                  <a:prstClr val="black"/>
                </a:solidFill>
                <a:latin typeface="Calibri"/>
                <a:ea typeface="ＭＳ Ｐゴシック" panose="020B0600070205080204" pitchFamily="34" charset="-128"/>
                <a:cs typeface="Mangal" panose="02040503050203030202" pitchFamily="18" charset="0"/>
              </a:rPr>
              <a:t> ~ U[0,100]</a:t>
            </a:r>
            <a:endParaRPr lang="en-US" altLang="ja-JP" sz="2800" dirty="0">
              <a:solidFill>
                <a:prstClr val="black"/>
              </a:solidFill>
              <a:latin typeface="Calibri"/>
              <a:ea typeface="ＭＳ Ｐゴシック" panose="020B0600070205080204" pitchFamily="34" charset="-128"/>
            </a:endParaRPr>
          </a:p>
        </p:txBody>
      </p:sp>
      <p:cxnSp>
        <p:nvCxnSpPr>
          <p:cNvPr id="22" name="直線コネクタ 21"/>
          <p:cNvCxnSpPr/>
          <p:nvPr/>
        </p:nvCxnSpPr>
        <p:spPr>
          <a:xfrm flipH="1">
            <a:off x="4432691" y="2406915"/>
            <a:ext cx="3019631" cy="689049"/>
          </a:xfrm>
          <a:prstGeom prst="line">
            <a:avLst/>
          </a:prstGeom>
          <a:ln w="381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5" name="直線コネクタ 24"/>
          <p:cNvCxnSpPr/>
          <p:nvPr/>
        </p:nvCxnSpPr>
        <p:spPr>
          <a:xfrm flipH="1">
            <a:off x="7164290" y="2406915"/>
            <a:ext cx="792089" cy="689049"/>
          </a:xfrm>
          <a:prstGeom prst="line">
            <a:avLst/>
          </a:prstGeom>
          <a:ln w="381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flipH="1">
            <a:off x="1979714" y="4065184"/>
            <a:ext cx="988649" cy="1040885"/>
          </a:xfrm>
          <a:prstGeom prst="line">
            <a:avLst/>
          </a:prstGeom>
          <a:ln w="381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a:off x="3563890" y="4065182"/>
            <a:ext cx="868801" cy="970320"/>
          </a:xfrm>
          <a:prstGeom prst="line">
            <a:avLst/>
          </a:prstGeom>
          <a:ln w="381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10343" y="6196980"/>
            <a:ext cx="9059574" cy="646331"/>
          </a:xfrm>
          <a:prstGeom prst="rect">
            <a:avLst/>
          </a:prstGeom>
        </p:spPr>
        <p:txBody>
          <a:bodyPr wrap="square">
            <a:spAutoFit/>
          </a:bodyPr>
          <a:lstStyle/>
          <a:p>
            <a:pPr defTabSz="457200"/>
            <a:r>
              <a:rPr lang="en-US" altLang="ja-JP" dirty="0" err="1">
                <a:solidFill>
                  <a:prstClr val="black"/>
                </a:solidFill>
                <a:latin typeface="Calibri"/>
                <a:ea typeface="ＭＳ Ｐゴシック" panose="020B0600070205080204" pitchFamily="34" charset="-128"/>
              </a:rPr>
              <a:t>Swaminathan</a:t>
            </a:r>
            <a:r>
              <a:rPr lang="en-US" altLang="ja-JP" dirty="0">
                <a:solidFill>
                  <a:prstClr val="black"/>
                </a:solidFill>
                <a:latin typeface="Calibri"/>
                <a:ea typeface="ＭＳ Ｐゴシック" panose="020B0600070205080204" pitchFamily="34" charset="-128"/>
              </a:rPr>
              <a:t>, H., Rogers, H. J., &amp; Horner, R. H. (2014). An effect size measure and Bayesian analysis of single-case designs. Journal of School Psychology, 52(2), 213-230.</a:t>
            </a:r>
            <a:endParaRPr lang="ja-JP" altLang="en-US"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33894662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a:t>折線</a:t>
            </a:r>
            <a:r>
              <a:rPr lang="ja-JP" altLang="en-US" sz="3600" dirty="0"/>
              <a:t>回帰モデルの階層ベイズモデル</a:t>
            </a:r>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108</a:t>
            </a:fld>
            <a:endParaRPr lang="ja-JP" altLang="en-US">
              <a:latin typeface="Calibri"/>
              <a:ea typeface="ＭＳ Ｐゴシック" panose="020B0600070205080204" pitchFamily="34" charset="-128"/>
            </a:endParaRPr>
          </a:p>
        </p:txBody>
      </p:sp>
      <p:pic>
        <p:nvPicPr>
          <p:cNvPr id="6" name="図 5"/>
          <p:cNvPicPr>
            <a:picLocks noChangeAspect="1"/>
          </p:cNvPicPr>
          <p:nvPr/>
        </p:nvPicPr>
        <p:blipFill>
          <a:blip r:embed="rId2"/>
          <a:stretch>
            <a:fillRect/>
          </a:stretch>
        </p:blipFill>
        <p:spPr>
          <a:xfrm>
            <a:off x="251520" y="836712"/>
            <a:ext cx="3263460" cy="1843318"/>
          </a:xfrm>
          <a:prstGeom prst="rect">
            <a:avLst/>
          </a:prstGeom>
        </p:spPr>
      </p:pic>
      <p:pic>
        <p:nvPicPr>
          <p:cNvPr id="7" name="図 6"/>
          <p:cNvPicPr>
            <a:picLocks noChangeAspect="1"/>
          </p:cNvPicPr>
          <p:nvPr/>
        </p:nvPicPr>
        <p:blipFill>
          <a:blip r:embed="rId3"/>
          <a:stretch>
            <a:fillRect/>
          </a:stretch>
        </p:blipFill>
        <p:spPr>
          <a:xfrm>
            <a:off x="251520" y="2752037"/>
            <a:ext cx="3024336" cy="1708252"/>
          </a:xfrm>
          <a:prstGeom prst="rect">
            <a:avLst/>
          </a:prstGeom>
        </p:spPr>
      </p:pic>
      <p:pic>
        <p:nvPicPr>
          <p:cNvPr id="8" name="図 7"/>
          <p:cNvPicPr>
            <a:picLocks noChangeAspect="1"/>
          </p:cNvPicPr>
          <p:nvPr/>
        </p:nvPicPr>
        <p:blipFill>
          <a:blip r:embed="rId4"/>
          <a:stretch>
            <a:fillRect/>
          </a:stretch>
        </p:blipFill>
        <p:spPr>
          <a:xfrm>
            <a:off x="5479903" y="1023847"/>
            <a:ext cx="2932155" cy="1656185"/>
          </a:xfrm>
          <a:prstGeom prst="rect">
            <a:avLst/>
          </a:prstGeom>
        </p:spPr>
      </p:pic>
      <p:pic>
        <p:nvPicPr>
          <p:cNvPr id="9" name="図 8"/>
          <p:cNvPicPr>
            <a:picLocks noChangeAspect="1"/>
          </p:cNvPicPr>
          <p:nvPr/>
        </p:nvPicPr>
        <p:blipFill>
          <a:blip r:embed="rId5"/>
          <a:stretch>
            <a:fillRect/>
          </a:stretch>
        </p:blipFill>
        <p:spPr>
          <a:xfrm>
            <a:off x="5479903" y="2806531"/>
            <a:ext cx="2993301" cy="1690723"/>
          </a:xfrm>
          <a:prstGeom prst="rect">
            <a:avLst/>
          </a:prstGeom>
        </p:spPr>
      </p:pic>
      <p:pic>
        <p:nvPicPr>
          <p:cNvPr id="10" name="図 9"/>
          <p:cNvPicPr>
            <a:picLocks noChangeAspect="1"/>
          </p:cNvPicPr>
          <p:nvPr/>
        </p:nvPicPr>
        <p:blipFill>
          <a:blip r:embed="rId6"/>
          <a:stretch>
            <a:fillRect/>
          </a:stretch>
        </p:blipFill>
        <p:spPr>
          <a:xfrm>
            <a:off x="1488414" y="5029888"/>
            <a:ext cx="2053050" cy="1159635"/>
          </a:xfrm>
          <a:prstGeom prst="rect">
            <a:avLst/>
          </a:prstGeom>
        </p:spPr>
      </p:pic>
      <p:pic>
        <p:nvPicPr>
          <p:cNvPr id="11" name="図 10"/>
          <p:cNvPicPr>
            <a:picLocks noChangeAspect="1"/>
          </p:cNvPicPr>
          <p:nvPr/>
        </p:nvPicPr>
        <p:blipFill>
          <a:blip r:embed="rId4"/>
          <a:stretch>
            <a:fillRect/>
          </a:stretch>
        </p:blipFill>
        <p:spPr>
          <a:xfrm>
            <a:off x="4529189" y="4684633"/>
            <a:ext cx="2664297" cy="1504888"/>
          </a:xfrm>
          <a:prstGeom prst="rect">
            <a:avLst/>
          </a:prstGeom>
        </p:spPr>
      </p:pic>
      <p:sp>
        <p:nvSpPr>
          <p:cNvPr id="43" name="正方形/長方形 42"/>
          <p:cNvSpPr/>
          <p:nvPr/>
        </p:nvSpPr>
        <p:spPr>
          <a:xfrm>
            <a:off x="251520" y="1023847"/>
            <a:ext cx="3331952" cy="461665"/>
          </a:xfrm>
          <a:prstGeom prst="rect">
            <a:avLst/>
          </a:prstGeom>
          <a:solidFill>
            <a:schemeClr val="bg1">
              <a:lumMod val="95000"/>
              <a:alpha val="78000"/>
            </a:schemeClr>
          </a:solidFill>
          <a:ln>
            <a:solidFill>
              <a:schemeClr val="tx1">
                <a:lumMod val="50000"/>
                <a:lumOff val="50000"/>
              </a:schemeClr>
            </a:solidFill>
          </a:ln>
        </p:spPr>
        <p:txBody>
          <a:bodyPr wrap="square">
            <a:spAutoFit/>
          </a:bodyPr>
          <a:lstStyle/>
          <a:p>
            <a:pPr algn="ctr" defTabSz="457200"/>
            <a:r>
              <a:rPr lang="ja-JP" altLang="en-US" sz="2400" dirty="0">
                <a:solidFill>
                  <a:prstClr val="black"/>
                </a:solidFill>
                <a:latin typeface="Calibri"/>
                <a:ea typeface="ＭＳ Ｐゴシック" panose="020B0600070205080204" pitchFamily="34" charset="-128"/>
              </a:rPr>
              <a:t>データ</a:t>
            </a:r>
            <a:r>
              <a:rPr lang="en-US" altLang="ja-JP" sz="2400" dirty="0">
                <a:solidFill>
                  <a:prstClr val="black"/>
                </a:solidFill>
                <a:latin typeface="Calibri"/>
                <a:ea typeface="ＭＳ Ｐゴシック" panose="020B0600070205080204" pitchFamily="34" charset="-128"/>
              </a:rPr>
              <a:t>: </a:t>
            </a:r>
            <a:r>
              <a:rPr lang="en-US" altLang="ja-JP" sz="2400" dirty="0" err="1">
                <a:solidFill>
                  <a:prstClr val="black"/>
                </a:solidFill>
                <a:latin typeface="Calibri"/>
                <a:ea typeface="ＭＳ Ｐゴシック" panose="020B0600070205080204" pitchFamily="34" charset="-128"/>
              </a:rPr>
              <a:t>Y</a:t>
            </a:r>
            <a:r>
              <a:rPr lang="en-US" altLang="ja-JP" sz="2400" baseline="-25000" dirty="0" err="1">
                <a:solidFill>
                  <a:prstClr val="black"/>
                </a:solidFill>
                <a:latin typeface="Calibri"/>
                <a:ea typeface="ＭＳ Ｐゴシック" panose="020B0600070205080204" pitchFamily="34" charset="-128"/>
              </a:rPr>
              <a:t>ij</a:t>
            </a:r>
            <a:r>
              <a:rPr lang="en-US" altLang="ja-JP" sz="2400" dirty="0">
                <a:solidFill>
                  <a:prstClr val="black"/>
                </a:solidFill>
                <a:latin typeface="Calibri"/>
                <a:ea typeface="ＭＳ Ｐゴシック" panose="020B0600070205080204" pitchFamily="34" charset="-128"/>
              </a:rPr>
              <a:t>~ N (</a:t>
            </a:r>
            <a:r>
              <a:rPr lang="en-US" altLang="ja-JP" sz="2400" dirty="0" err="1">
                <a:solidFill>
                  <a:prstClr val="black"/>
                </a:solidFill>
                <a:latin typeface="Calibri"/>
                <a:ea typeface="ＭＳ Ｐゴシック" panose="020B0600070205080204" pitchFamily="34" charset="-128"/>
              </a:rPr>
              <a:t>μ</a:t>
            </a:r>
            <a:r>
              <a:rPr lang="en-US" altLang="ja-JP" sz="2400" baseline="-25000" dirty="0" err="1">
                <a:solidFill>
                  <a:prstClr val="black"/>
                </a:solidFill>
                <a:latin typeface="Calibri"/>
                <a:ea typeface="ＭＳ Ｐゴシック" panose="020B0600070205080204" pitchFamily="34" charset="-128"/>
              </a:rPr>
              <a:t>ij</a:t>
            </a:r>
            <a:r>
              <a:rPr lang="en-US" altLang="ja-JP" sz="2400" baseline="-25000" dirty="0">
                <a:solidFill>
                  <a:prstClr val="black"/>
                </a:solidFill>
                <a:latin typeface="Calibri"/>
                <a:ea typeface="ＭＳ Ｐゴシック" panose="020B0600070205080204" pitchFamily="34" charset="-128"/>
              </a:rPr>
              <a:t>, </a:t>
            </a:r>
            <a:r>
              <a:rPr lang="en-US" altLang="ja-JP" sz="2400" dirty="0">
                <a:solidFill>
                  <a:prstClr val="black"/>
                </a:solidFill>
                <a:latin typeface="Calibri"/>
                <a:ea typeface="ＭＳ Ｐゴシック" panose="020B0600070205080204" pitchFamily="34" charset="-128"/>
              </a:rPr>
              <a:t>σ</a:t>
            </a:r>
            <a:r>
              <a:rPr lang="en-US" altLang="ja-JP" sz="2400" baseline="-25000" dirty="0">
                <a:solidFill>
                  <a:prstClr val="black"/>
                </a:solidFill>
                <a:latin typeface="Calibri"/>
                <a:ea typeface="ＭＳ Ｐゴシック" panose="020B0600070205080204" pitchFamily="34" charset="-128"/>
              </a:rPr>
              <a:t>e</a:t>
            </a:r>
            <a:r>
              <a:rPr lang="en-US" altLang="ja-JP" sz="2400" baseline="30000" dirty="0">
                <a:solidFill>
                  <a:prstClr val="black"/>
                </a:solidFill>
                <a:latin typeface="Calibri"/>
                <a:ea typeface="ＭＳ Ｐゴシック" panose="020B0600070205080204" pitchFamily="34" charset="-128"/>
              </a:rPr>
              <a:t>2</a:t>
            </a:r>
            <a:r>
              <a:rPr lang="en-US" altLang="ja-JP" sz="2400" dirty="0">
                <a:solidFill>
                  <a:prstClr val="black"/>
                </a:solidFill>
                <a:latin typeface="Calibri"/>
                <a:ea typeface="ＭＳ Ｐゴシック" panose="020B0600070205080204" pitchFamily="34" charset="-128"/>
              </a:rPr>
              <a:t>)</a:t>
            </a:r>
            <a:endParaRPr lang="ja-JP" altLang="en-US" sz="2400" dirty="0">
              <a:solidFill>
                <a:prstClr val="black"/>
              </a:solidFill>
              <a:latin typeface="Calibri"/>
              <a:ea typeface="ＭＳ Ｐゴシック" panose="020B0600070205080204" pitchFamily="34" charset="-128"/>
            </a:endParaRPr>
          </a:p>
        </p:txBody>
      </p:sp>
      <p:sp>
        <p:nvSpPr>
          <p:cNvPr id="44" name="テキスト ボックス 43"/>
          <p:cNvSpPr txBox="1"/>
          <p:nvPr/>
        </p:nvSpPr>
        <p:spPr>
          <a:xfrm>
            <a:off x="251522" y="2896055"/>
            <a:ext cx="4277667" cy="461665"/>
          </a:xfrm>
          <a:prstGeom prst="rect">
            <a:avLst/>
          </a:prstGeom>
          <a:solidFill>
            <a:schemeClr val="bg1">
              <a:lumMod val="95000"/>
              <a:alpha val="78000"/>
            </a:schemeClr>
          </a:solidFill>
          <a:ln>
            <a:solidFill>
              <a:schemeClr val="tx1">
                <a:lumMod val="50000"/>
                <a:lumOff val="50000"/>
              </a:schemeClr>
            </a:solidFill>
          </a:ln>
        </p:spPr>
        <p:txBody>
          <a:bodyPr wrap="square" rtlCol="0">
            <a:spAutoFit/>
          </a:bodyPr>
          <a:lstStyle/>
          <a:p>
            <a:pPr algn="ctr" defTabSz="457200"/>
            <a:r>
              <a:rPr lang="ja-JP" altLang="en-US" sz="2400" dirty="0">
                <a:solidFill>
                  <a:prstClr val="black"/>
                </a:solidFill>
                <a:latin typeface="Calibri"/>
                <a:ea typeface="ＭＳ Ｐゴシック" panose="020B0600070205080204" pitchFamily="34" charset="-128"/>
              </a:rPr>
              <a:t>回帰パラメータ</a:t>
            </a:r>
            <a:r>
              <a:rPr lang="en-US" altLang="ja-JP" sz="2400" dirty="0">
                <a:solidFill>
                  <a:prstClr val="black"/>
                </a:solidFill>
                <a:latin typeface="Calibri"/>
                <a:ea typeface="ＭＳ Ｐゴシック" panose="020B0600070205080204" pitchFamily="34" charset="-128"/>
              </a:rPr>
              <a:t>: β</a:t>
            </a:r>
            <a:r>
              <a:rPr lang="en-US" altLang="ja-JP" sz="2400" baseline="-25000" dirty="0" err="1">
                <a:solidFill>
                  <a:prstClr val="black"/>
                </a:solidFill>
                <a:latin typeface="Calibri"/>
                <a:ea typeface="ＭＳ Ｐゴシック" panose="020B0600070205080204" pitchFamily="34" charset="-128"/>
              </a:rPr>
              <a:t>ik</a:t>
            </a:r>
            <a:r>
              <a:rPr lang="en-US" altLang="ja-JP" sz="2400" dirty="0">
                <a:solidFill>
                  <a:prstClr val="black"/>
                </a:solidFill>
                <a:latin typeface="Calibri"/>
                <a:ea typeface="ＭＳ Ｐゴシック" panose="020B0600070205080204" pitchFamily="34" charset="-128"/>
              </a:rPr>
              <a:t>〜</a:t>
            </a:r>
            <a:r>
              <a:rPr lang="mr-IN" altLang="ja-JP" sz="2400" dirty="0">
                <a:solidFill>
                  <a:prstClr val="black"/>
                </a:solidFill>
                <a:latin typeface="Calibri"/>
                <a:ea typeface="ＭＳ Ｐゴシック" panose="020B0600070205080204" pitchFamily="34" charset="-128"/>
                <a:cs typeface="Mangal" panose="02040503050203030202" pitchFamily="18" charset="0"/>
              </a:rPr>
              <a:t>N(γ</a:t>
            </a:r>
            <a:r>
              <a:rPr lang="en-US" altLang="ja-JP" sz="2400" baseline="-25000" dirty="0">
                <a:solidFill>
                  <a:prstClr val="black"/>
                </a:solidFill>
                <a:latin typeface="Calibri"/>
                <a:ea typeface="ＭＳ Ｐゴシック" panose="020B0600070205080204" pitchFamily="34" charset="-128"/>
              </a:rPr>
              <a:t>k</a:t>
            </a:r>
            <a:r>
              <a:rPr lang="mr-IN" altLang="ja-JP" sz="2400" dirty="0">
                <a:solidFill>
                  <a:prstClr val="black"/>
                </a:solidFill>
                <a:latin typeface="Calibri"/>
                <a:ea typeface="ＭＳ Ｐゴシック" panose="020B0600070205080204" pitchFamily="34" charset="-128"/>
                <a:cs typeface="Mangal" panose="02040503050203030202" pitchFamily="18" charset="0"/>
              </a:rPr>
              <a:t>,τ</a:t>
            </a:r>
            <a:r>
              <a:rPr lang="en-US" altLang="ja-JP" sz="2400" baseline="-25000" dirty="0">
                <a:solidFill>
                  <a:prstClr val="black"/>
                </a:solidFill>
                <a:latin typeface="Calibri"/>
                <a:ea typeface="ＭＳ Ｐゴシック" panose="020B0600070205080204" pitchFamily="34" charset="-128"/>
              </a:rPr>
              <a:t>k</a:t>
            </a:r>
            <a:r>
              <a:rPr lang="mr-IN" altLang="ja-JP" sz="2400" baseline="30000" dirty="0">
                <a:solidFill>
                  <a:prstClr val="black"/>
                </a:solidFill>
                <a:latin typeface="Calibri"/>
                <a:ea typeface="ＭＳ Ｐゴシック" panose="020B0600070205080204" pitchFamily="34" charset="-128"/>
                <a:cs typeface="Mangal" panose="02040503050203030202" pitchFamily="18" charset="0"/>
              </a:rPr>
              <a:t>2</a:t>
            </a:r>
            <a:r>
              <a:rPr lang="mr-IN" altLang="ja-JP" sz="2400" dirty="0">
                <a:solidFill>
                  <a:prstClr val="black"/>
                </a:solidFill>
                <a:latin typeface="Calibri"/>
                <a:ea typeface="ＭＳ Ｐゴシック" panose="020B0600070205080204" pitchFamily="34" charset="-128"/>
                <a:cs typeface="Mangal" panose="02040503050203030202" pitchFamily="18" charset="0"/>
              </a:rPr>
              <a:t>)</a:t>
            </a:r>
            <a:endParaRPr lang="ja-JP" altLang="en-US" sz="2400" dirty="0">
              <a:solidFill>
                <a:prstClr val="black"/>
              </a:solidFill>
              <a:latin typeface="Calibri"/>
              <a:ea typeface="ＭＳ Ｐゴシック" panose="020B0600070205080204" pitchFamily="34" charset="-128"/>
            </a:endParaRPr>
          </a:p>
        </p:txBody>
      </p:sp>
      <p:sp>
        <p:nvSpPr>
          <p:cNvPr id="46" name="テキスト ボックス 45"/>
          <p:cNvSpPr txBox="1"/>
          <p:nvPr/>
        </p:nvSpPr>
        <p:spPr>
          <a:xfrm>
            <a:off x="286382" y="4696255"/>
            <a:ext cx="3709554" cy="461665"/>
          </a:xfrm>
          <a:prstGeom prst="rect">
            <a:avLst/>
          </a:prstGeom>
          <a:solidFill>
            <a:schemeClr val="bg1">
              <a:lumMod val="95000"/>
              <a:alpha val="78000"/>
            </a:schemeClr>
          </a:solidFill>
          <a:ln>
            <a:solidFill>
              <a:schemeClr val="tx1">
                <a:lumMod val="50000"/>
                <a:lumOff val="50000"/>
              </a:schemeClr>
            </a:solidFill>
          </a:ln>
        </p:spPr>
        <p:txBody>
          <a:bodyPr wrap="square" rtlCol="0">
            <a:spAutoFit/>
          </a:bodyPr>
          <a:lstStyle/>
          <a:p>
            <a:pPr algn="ctr" defTabSz="457200"/>
            <a:r>
              <a:rPr lang="en-US" altLang="ja-JP" sz="2400" dirty="0">
                <a:solidFill>
                  <a:prstClr val="black"/>
                </a:solidFill>
                <a:latin typeface="Calibri"/>
                <a:ea typeface="ＭＳ Ｐゴシック" panose="020B0600070205080204" pitchFamily="34" charset="-128"/>
              </a:rPr>
              <a:t>β</a:t>
            </a:r>
            <a:r>
              <a:rPr lang="en-US" altLang="ja-JP" sz="2400" baseline="-25000" dirty="0" err="1">
                <a:solidFill>
                  <a:prstClr val="black"/>
                </a:solidFill>
                <a:latin typeface="Calibri"/>
                <a:ea typeface="ＭＳ Ｐゴシック" panose="020B0600070205080204" pitchFamily="34" charset="-128"/>
              </a:rPr>
              <a:t>ik</a:t>
            </a:r>
            <a:r>
              <a:rPr lang="ja-JP" altLang="en-US" sz="2400" dirty="0">
                <a:solidFill>
                  <a:prstClr val="black"/>
                </a:solidFill>
                <a:latin typeface="Calibri"/>
                <a:ea typeface="ＭＳ Ｐゴシック" panose="020B0600070205080204" pitchFamily="34" charset="-128"/>
              </a:rPr>
              <a:t>の平均</a:t>
            </a:r>
            <a:r>
              <a:rPr lang="en-US" altLang="ja-JP" sz="2400" dirty="0">
                <a:solidFill>
                  <a:prstClr val="black"/>
                </a:solidFill>
                <a:latin typeface="Calibri"/>
                <a:ea typeface="ＭＳ Ｐゴシック" panose="020B0600070205080204" pitchFamily="34" charset="-128"/>
              </a:rPr>
              <a:t>: </a:t>
            </a:r>
            <a:r>
              <a:rPr lang="mr-IN" altLang="ja-JP" sz="2400" dirty="0">
                <a:solidFill>
                  <a:prstClr val="black"/>
                </a:solidFill>
                <a:latin typeface="Calibri"/>
                <a:ea typeface="ＭＳ Ｐゴシック" panose="020B0600070205080204" pitchFamily="34" charset="-128"/>
                <a:cs typeface="Mangal" panose="02040503050203030202" pitchFamily="18" charset="0"/>
              </a:rPr>
              <a:t>γ</a:t>
            </a:r>
            <a:r>
              <a:rPr lang="en-US" altLang="ja-JP" sz="2400" baseline="-25000" dirty="0">
                <a:solidFill>
                  <a:prstClr val="black"/>
                </a:solidFill>
                <a:latin typeface="Calibri"/>
                <a:ea typeface="ＭＳ Ｐゴシック" panose="020B0600070205080204" pitchFamily="34" charset="-128"/>
              </a:rPr>
              <a:t>k</a:t>
            </a:r>
            <a:r>
              <a:rPr lang="mr-IN" altLang="ja-JP" sz="2400" dirty="0">
                <a:solidFill>
                  <a:prstClr val="black"/>
                </a:solidFill>
                <a:latin typeface="Calibri"/>
                <a:ea typeface="ＭＳ Ｐゴシック" panose="020B0600070205080204" pitchFamily="34" charset="-128"/>
                <a:cs typeface="Mangal" panose="02040503050203030202" pitchFamily="18" charset="0"/>
              </a:rPr>
              <a:t> ~ N(0,105 )</a:t>
            </a:r>
            <a:endParaRPr lang="en-US" altLang="ja-JP" sz="2400" dirty="0">
              <a:solidFill>
                <a:prstClr val="black"/>
              </a:solidFill>
              <a:latin typeface="Calibri"/>
              <a:ea typeface="ＭＳ Ｐゴシック" panose="020B0600070205080204" pitchFamily="34" charset="-128"/>
            </a:endParaRPr>
          </a:p>
        </p:txBody>
      </p:sp>
      <p:sp>
        <p:nvSpPr>
          <p:cNvPr id="45" name="テキスト ボックス 44"/>
          <p:cNvSpPr txBox="1"/>
          <p:nvPr/>
        </p:nvSpPr>
        <p:spPr>
          <a:xfrm>
            <a:off x="4739651" y="994378"/>
            <a:ext cx="4404351" cy="461665"/>
          </a:xfrm>
          <a:prstGeom prst="rect">
            <a:avLst/>
          </a:prstGeom>
          <a:solidFill>
            <a:schemeClr val="bg1">
              <a:lumMod val="95000"/>
              <a:alpha val="78000"/>
            </a:schemeClr>
          </a:solidFill>
          <a:ln>
            <a:solidFill>
              <a:schemeClr val="tx1">
                <a:lumMod val="50000"/>
                <a:lumOff val="50000"/>
              </a:schemeClr>
            </a:solidFill>
          </a:ln>
        </p:spPr>
        <p:txBody>
          <a:bodyPr wrap="square" rtlCol="0">
            <a:spAutoFit/>
          </a:bodyPr>
          <a:lstStyle/>
          <a:p>
            <a:pPr algn="ctr" defTabSz="457200"/>
            <a:r>
              <a:rPr lang="ja-JP" altLang="en-US" sz="2400" dirty="0">
                <a:solidFill>
                  <a:prstClr val="black"/>
                </a:solidFill>
                <a:latin typeface="Calibri"/>
                <a:ea typeface="ＭＳ Ｐゴシック" panose="020B0600070205080204" pitchFamily="34" charset="-128"/>
              </a:rPr>
              <a:t>自己相関</a:t>
            </a:r>
            <a:r>
              <a:rPr lang="en-US" altLang="ja-JP" sz="2400" dirty="0">
                <a:solidFill>
                  <a:prstClr val="black"/>
                </a:solidFill>
                <a:latin typeface="Calibri"/>
                <a:ea typeface="ＭＳ Ｐゴシック" panose="020B0600070205080204" pitchFamily="34" charset="-128"/>
              </a:rPr>
              <a:t>: </a:t>
            </a:r>
            <a:r>
              <a:rPr lang="mr-IN" altLang="ja-JP" sz="2400" dirty="0">
                <a:solidFill>
                  <a:prstClr val="black"/>
                </a:solidFill>
                <a:latin typeface="Calibri"/>
                <a:ea typeface="ＭＳ Ｐゴシック" panose="020B0600070205080204" pitchFamily="34" charset="-128"/>
                <a:cs typeface="Mangal" panose="02040503050203030202" pitchFamily="18" charset="0"/>
              </a:rPr>
              <a:t>ρ ~ U[−1, 1]</a:t>
            </a:r>
            <a:endParaRPr lang="en-US" altLang="ja-JP" sz="2400" dirty="0">
              <a:solidFill>
                <a:prstClr val="black"/>
              </a:solidFill>
              <a:latin typeface="Calibri"/>
              <a:ea typeface="ＭＳ Ｐゴシック" panose="020B0600070205080204" pitchFamily="34" charset="-128"/>
            </a:endParaRPr>
          </a:p>
        </p:txBody>
      </p:sp>
      <p:sp>
        <p:nvSpPr>
          <p:cNvPr id="47" name="テキスト ボックス 46"/>
          <p:cNvSpPr txBox="1"/>
          <p:nvPr/>
        </p:nvSpPr>
        <p:spPr>
          <a:xfrm>
            <a:off x="4283970" y="4696255"/>
            <a:ext cx="4418023" cy="461665"/>
          </a:xfrm>
          <a:prstGeom prst="rect">
            <a:avLst/>
          </a:prstGeom>
          <a:solidFill>
            <a:schemeClr val="bg1">
              <a:lumMod val="95000"/>
              <a:alpha val="78000"/>
            </a:schemeClr>
          </a:solidFill>
          <a:ln>
            <a:solidFill>
              <a:schemeClr val="tx1">
                <a:lumMod val="50000"/>
                <a:lumOff val="50000"/>
              </a:schemeClr>
            </a:solidFill>
          </a:ln>
        </p:spPr>
        <p:txBody>
          <a:bodyPr wrap="square" rtlCol="0">
            <a:spAutoFit/>
          </a:bodyPr>
          <a:lstStyle/>
          <a:p>
            <a:pPr algn="ctr" defTabSz="457200"/>
            <a:r>
              <a:rPr lang="ja-JP" altLang="en-US" sz="2400" dirty="0">
                <a:solidFill>
                  <a:prstClr val="black"/>
                </a:solidFill>
                <a:latin typeface="Calibri"/>
                <a:ea typeface="ＭＳ Ｐゴシック" panose="020B0600070205080204" pitchFamily="34" charset="-128"/>
              </a:rPr>
              <a:t>参加者間分散</a:t>
            </a:r>
            <a:r>
              <a:rPr lang="en-US" altLang="ja-JP" sz="2400" dirty="0">
                <a:solidFill>
                  <a:prstClr val="black"/>
                </a:solidFill>
                <a:latin typeface="Calibri"/>
                <a:ea typeface="ＭＳ Ｐゴシック" panose="020B0600070205080204" pitchFamily="34" charset="-128"/>
              </a:rPr>
              <a:t>: </a:t>
            </a:r>
            <a:r>
              <a:rPr lang="mr-IN" altLang="ja-JP" sz="2400" dirty="0">
                <a:solidFill>
                  <a:prstClr val="black"/>
                </a:solidFill>
                <a:latin typeface="Calibri"/>
                <a:ea typeface="ＭＳ Ｐゴシック" panose="020B0600070205080204" pitchFamily="34" charset="-128"/>
                <a:cs typeface="Mangal" panose="02040503050203030202" pitchFamily="18" charset="0"/>
              </a:rPr>
              <a:t>τ</a:t>
            </a:r>
            <a:r>
              <a:rPr lang="en-US" altLang="ja-JP" sz="2400" baseline="-25000" dirty="0">
                <a:solidFill>
                  <a:prstClr val="black"/>
                </a:solidFill>
                <a:latin typeface="Calibri"/>
                <a:ea typeface="ＭＳ Ｐゴシック" panose="020B0600070205080204" pitchFamily="34" charset="-128"/>
              </a:rPr>
              <a:t>k</a:t>
            </a:r>
            <a:r>
              <a:rPr lang="mr-IN" altLang="ja-JP" sz="2400" dirty="0">
                <a:solidFill>
                  <a:prstClr val="black"/>
                </a:solidFill>
                <a:latin typeface="Calibri"/>
                <a:ea typeface="ＭＳ Ｐゴシック" panose="020B0600070205080204" pitchFamily="34" charset="-128"/>
                <a:cs typeface="Mangal" panose="02040503050203030202" pitchFamily="18" charset="0"/>
              </a:rPr>
              <a:t> ~ U[0,100]</a:t>
            </a:r>
            <a:endParaRPr lang="en-US" altLang="ja-JP" sz="2400" dirty="0">
              <a:solidFill>
                <a:prstClr val="black"/>
              </a:solidFill>
              <a:latin typeface="Calibri"/>
              <a:ea typeface="ＭＳ Ｐゴシック" panose="020B0600070205080204" pitchFamily="34" charset="-128"/>
            </a:endParaRPr>
          </a:p>
        </p:txBody>
      </p:sp>
      <p:sp>
        <p:nvSpPr>
          <p:cNvPr id="48" name="正方形/長方形 47"/>
          <p:cNvSpPr/>
          <p:nvPr/>
        </p:nvSpPr>
        <p:spPr>
          <a:xfrm>
            <a:off x="4780510" y="2896055"/>
            <a:ext cx="4363490" cy="461665"/>
          </a:xfrm>
          <a:prstGeom prst="rect">
            <a:avLst/>
          </a:prstGeom>
          <a:solidFill>
            <a:schemeClr val="bg1">
              <a:lumMod val="95000"/>
            </a:schemeClr>
          </a:solidFill>
          <a:ln>
            <a:solidFill>
              <a:srgbClr val="7F7F7F"/>
            </a:solidFill>
          </a:ln>
        </p:spPr>
        <p:txBody>
          <a:bodyPr wrap="square">
            <a:spAutoFit/>
          </a:bodyPr>
          <a:lstStyle/>
          <a:p>
            <a:pPr algn="r" defTabSz="457200"/>
            <a:r>
              <a:rPr lang="ja-JP" altLang="en-US" sz="2400" dirty="0">
                <a:solidFill>
                  <a:prstClr val="black"/>
                </a:solidFill>
                <a:latin typeface="Calibri"/>
                <a:ea typeface="ＭＳ Ｐゴシック" panose="020B0600070205080204" pitchFamily="34" charset="-128"/>
              </a:rPr>
              <a:t>参加者内分散</a:t>
            </a:r>
            <a:r>
              <a:rPr lang="en-US" altLang="ja-JP" sz="2400" dirty="0">
                <a:solidFill>
                  <a:prstClr val="black"/>
                </a:solidFill>
                <a:latin typeface="Calibri"/>
                <a:ea typeface="ＭＳ Ｐゴシック" panose="020B0600070205080204" pitchFamily="34" charset="-128"/>
              </a:rPr>
              <a:t>:</a:t>
            </a:r>
            <a:r>
              <a:rPr lang="mr-IN" altLang="ja-JP" sz="2400" dirty="0">
                <a:solidFill>
                  <a:prstClr val="black"/>
                </a:solidFill>
                <a:latin typeface="Calibri"/>
                <a:ea typeface="ＭＳ Ｐゴシック" panose="020B0600070205080204" pitchFamily="34" charset="-128"/>
                <a:cs typeface="Mangal" panose="02040503050203030202" pitchFamily="18" charset="0"/>
              </a:rPr>
              <a:t>σ</a:t>
            </a:r>
            <a:r>
              <a:rPr lang="mr-IN" altLang="ja-JP" sz="2400" baseline="-25000" dirty="0">
                <a:solidFill>
                  <a:prstClr val="black"/>
                </a:solidFill>
                <a:latin typeface="Calibri"/>
                <a:ea typeface="ＭＳ Ｐゴシック" panose="020B0600070205080204" pitchFamily="34" charset="-128"/>
                <a:cs typeface="Mangal" panose="02040503050203030202" pitchFamily="18" charset="0"/>
              </a:rPr>
              <a:t>e</a:t>
            </a:r>
            <a:r>
              <a:rPr lang="mr-IN" altLang="ja-JP" sz="2400" dirty="0">
                <a:solidFill>
                  <a:prstClr val="black"/>
                </a:solidFill>
                <a:latin typeface="Calibri"/>
                <a:ea typeface="ＭＳ Ｐゴシック" panose="020B0600070205080204" pitchFamily="34" charset="-128"/>
                <a:cs typeface="Mangal" panose="02040503050203030202" pitchFamily="18" charset="0"/>
              </a:rPr>
              <a:t> ~ U[ 0, 100]</a:t>
            </a:r>
            <a:endParaRPr lang="en-US" altLang="ja-JP" sz="2400" dirty="0">
              <a:solidFill>
                <a:prstClr val="black"/>
              </a:solidFill>
              <a:latin typeface="Calibri"/>
              <a:ea typeface="ＭＳ Ｐゴシック" panose="020B0600070205080204" pitchFamily="34" charset="-128"/>
            </a:endParaRPr>
          </a:p>
        </p:txBody>
      </p:sp>
      <p:sp>
        <p:nvSpPr>
          <p:cNvPr id="49" name="テキスト ボックス 48"/>
          <p:cNvSpPr txBox="1"/>
          <p:nvPr/>
        </p:nvSpPr>
        <p:spPr>
          <a:xfrm>
            <a:off x="1239945" y="6351713"/>
            <a:ext cx="5996353" cy="461665"/>
          </a:xfrm>
          <a:prstGeom prst="rect">
            <a:avLst/>
          </a:prstGeom>
          <a:no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パラメータの事前分の設定方法には諸説あり</a:t>
            </a:r>
          </a:p>
        </p:txBody>
      </p:sp>
      <p:sp>
        <p:nvSpPr>
          <p:cNvPr id="3" name="正方形/長方形 2"/>
          <p:cNvSpPr/>
          <p:nvPr/>
        </p:nvSpPr>
        <p:spPr>
          <a:xfrm>
            <a:off x="4277070" y="3244334"/>
            <a:ext cx="589863" cy="369332"/>
          </a:xfrm>
          <a:prstGeom prst="rect">
            <a:avLst/>
          </a:prstGeom>
        </p:spPr>
        <p:txBody>
          <a:bodyPr wrap="none">
            <a:spAutoFit/>
          </a:bodyPr>
          <a:lstStyle/>
          <a:p>
            <a:pPr defTabSz="457200"/>
            <a:r>
              <a:rPr lang="en-US" altLang="ja-JP" dirty="0">
                <a:solidFill>
                  <a:prstClr val="black"/>
                </a:solidFill>
                <a:latin typeface="Calibri"/>
                <a:ea typeface="ＭＳ Ｐゴシック" panose="020B0600070205080204" pitchFamily="34" charset="-128"/>
              </a:rPr>
              <a:t>t</a:t>
            </a:r>
            <a:r>
              <a:rPr lang="en-US" altLang="ja-JP" baseline="-25000" dirty="0">
                <a:solidFill>
                  <a:prstClr val="black"/>
                </a:solidFill>
                <a:latin typeface="Calibri"/>
                <a:ea typeface="ＭＳ Ｐゴシック" panose="020B0600070205080204" pitchFamily="34" charset="-128"/>
              </a:rPr>
              <a:t>b+1 </a:t>
            </a:r>
            <a:r>
              <a:rPr lang="en-US" altLang="ja-JP" dirty="0">
                <a:solidFill>
                  <a:prstClr val="black"/>
                </a:solidFill>
                <a:latin typeface="Calibri"/>
                <a:ea typeface="ＭＳ Ｐゴシック" panose="020B0600070205080204" pitchFamily="34" charset="-128"/>
              </a:rPr>
              <a:t>,</a:t>
            </a:r>
            <a:endParaRPr lang="ja-JP" altLang="en-US"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11957061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解析例</a:t>
            </a:r>
          </a:p>
        </p:txBody>
      </p:sp>
      <p:sp>
        <p:nvSpPr>
          <p:cNvPr id="3" name="コンテンツ プレースホルダー 2"/>
          <p:cNvSpPr>
            <a:spLocks noGrp="1"/>
          </p:cNvSpPr>
          <p:nvPr>
            <p:ph idx="1"/>
          </p:nvPr>
        </p:nvSpPr>
        <p:spPr/>
        <p:txBody>
          <a:bodyPr/>
          <a:lstStyle/>
          <a:p>
            <a:r>
              <a:rPr kumimoji="1" lang="en-US" altLang="ja-JP" dirty="0"/>
              <a:t>Laski data</a:t>
            </a:r>
          </a:p>
          <a:p>
            <a:pPr lvl="1"/>
            <a:r>
              <a:rPr lang="ja-JP" altLang="en-US" dirty="0"/>
              <a:t>多層ベースライン</a:t>
            </a:r>
            <a:endParaRPr lang="en-US" altLang="ja-JP" dirty="0"/>
          </a:p>
          <a:p>
            <a:pPr lvl="1"/>
            <a:r>
              <a:rPr lang="en-US" altLang="ja-JP" dirty="0"/>
              <a:t>8</a:t>
            </a:r>
            <a:r>
              <a:rPr lang="ja-JP" altLang="en-US" dirty="0"/>
              <a:t>名自閉症児のデータ</a:t>
            </a:r>
            <a:endParaRPr lang="en-US" altLang="ja-JP" dirty="0"/>
          </a:p>
          <a:p>
            <a:pPr lvl="1"/>
            <a:r>
              <a:rPr lang="ja-JP" altLang="en-US" dirty="0"/>
              <a:t>親への自然言語プロ</a:t>
            </a:r>
            <a:br>
              <a:rPr lang="en-US" altLang="ja-JP" dirty="0"/>
            </a:br>
            <a:r>
              <a:rPr lang="ja-JP" altLang="en-US" dirty="0"/>
              <a:t>グラムに基づく介入</a:t>
            </a:r>
            <a:endParaRPr lang="en-US" altLang="ja-JP" dirty="0"/>
          </a:p>
          <a:p>
            <a:pPr lvl="1"/>
            <a:r>
              <a:rPr lang="ja-JP" altLang="en-US" dirty="0"/>
              <a:t>アウトカムは観察時</a:t>
            </a:r>
            <a:br>
              <a:rPr lang="en-US" altLang="ja-JP" dirty="0"/>
            </a:br>
            <a:r>
              <a:rPr lang="ja-JP" altLang="en-US" dirty="0"/>
              <a:t>における発話率</a:t>
            </a:r>
            <a:br>
              <a:rPr lang="en-US" altLang="ja-JP" dirty="0"/>
            </a:br>
            <a:endParaRPr lang="en-US" altLang="ja-JP" dirty="0"/>
          </a:p>
          <a:p>
            <a:pPr lvl="2"/>
            <a:r>
              <a:rPr lang="ja-JP" altLang="en-US" dirty="0">
                <a:solidFill>
                  <a:schemeClr val="tx1">
                    <a:lumMod val="65000"/>
                    <a:lumOff val="35000"/>
                  </a:schemeClr>
                </a:solidFill>
              </a:rPr>
              <a:t>そもそも割合データに</a:t>
            </a:r>
            <a:br>
              <a:rPr lang="en-US" altLang="ja-JP" dirty="0">
                <a:solidFill>
                  <a:schemeClr val="tx1">
                    <a:lumMod val="65000"/>
                    <a:lumOff val="35000"/>
                  </a:schemeClr>
                </a:solidFill>
              </a:rPr>
            </a:br>
            <a:r>
              <a:rPr lang="ja-JP" altLang="en-US" dirty="0">
                <a:solidFill>
                  <a:schemeClr val="tx1">
                    <a:lumMod val="65000"/>
                    <a:lumOff val="35000"/>
                  </a:schemeClr>
                </a:solidFill>
              </a:rPr>
              <a:t>適用して良いかは疑問</a:t>
            </a:r>
            <a:br>
              <a:rPr lang="en-US" altLang="ja-JP" dirty="0">
                <a:solidFill>
                  <a:schemeClr val="tx1">
                    <a:lumMod val="65000"/>
                    <a:lumOff val="35000"/>
                  </a:schemeClr>
                </a:solidFill>
              </a:rPr>
            </a:br>
            <a:r>
              <a:rPr lang="ja-JP" altLang="en-US" dirty="0">
                <a:solidFill>
                  <a:schemeClr val="tx1">
                    <a:lumMod val="65000"/>
                    <a:lumOff val="35000"/>
                  </a:schemeClr>
                </a:solidFill>
              </a:rPr>
              <a:t>今回は無視します</a:t>
            </a:r>
            <a:endParaRPr lang="en-US" altLang="ja-JP" dirty="0">
              <a:solidFill>
                <a:schemeClr val="tx1">
                  <a:lumMod val="65000"/>
                  <a:lumOff val="35000"/>
                </a:schemeClr>
              </a:solidFill>
            </a:endParaRPr>
          </a:p>
          <a:p>
            <a:pPr marL="457200" lvl="1" indent="0">
              <a:buNone/>
            </a:pPr>
            <a:endParaRPr lang="en-US" altLang="ja-JP" dirty="0"/>
          </a:p>
          <a:p>
            <a:pPr lvl="1"/>
            <a:endParaRPr kumimoji="1" lang="ja-JP" altLang="en-US"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109</a:t>
            </a:fld>
            <a:endParaRPr lang="ja-JP" altLang="en-US">
              <a:latin typeface="Calibri"/>
              <a:ea typeface="ＭＳ Ｐゴシック" panose="020B0600070205080204" pitchFamily="34" charset="-128"/>
            </a:endParaRPr>
          </a:p>
        </p:txBody>
      </p:sp>
      <p:pic>
        <p:nvPicPr>
          <p:cNvPr id="6" name="図 5"/>
          <p:cNvPicPr>
            <a:picLocks noChangeAspect="1"/>
          </p:cNvPicPr>
          <p:nvPr/>
        </p:nvPicPr>
        <p:blipFill>
          <a:blip r:embed="rId2"/>
          <a:stretch>
            <a:fillRect/>
          </a:stretch>
        </p:blipFill>
        <p:spPr>
          <a:xfrm>
            <a:off x="4788024" y="977231"/>
            <a:ext cx="3720450" cy="5148932"/>
          </a:xfrm>
          <a:prstGeom prst="rect">
            <a:avLst/>
          </a:prstGeom>
        </p:spPr>
      </p:pic>
    </p:spTree>
    <p:extLst>
      <p:ext uri="{BB962C8B-B14F-4D97-AF65-F5344CB8AC3E}">
        <p14:creationId xmlns:p14="http://schemas.microsoft.com/office/powerpoint/2010/main" val="877450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094314-5D08-6B40-8107-66533C793B61}"/>
              </a:ext>
            </a:extLst>
          </p:cNvPr>
          <p:cNvSpPr>
            <a:spLocks noGrp="1"/>
          </p:cNvSpPr>
          <p:nvPr>
            <p:ph type="title"/>
          </p:nvPr>
        </p:nvSpPr>
        <p:spPr/>
        <p:txBody>
          <a:bodyPr>
            <a:normAutofit fontScale="90000"/>
          </a:bodyPr>
          <a:lstStyle/>
          <a:p>
            <a:r>
              <a:rPr lang="en-US" altLang="ja-JP" dirty="0"/>
              <a:t>1</a:t>
            </a:r>
            <a:r>
              <a:rPr lang="ja-JP" altLang="en-US" dirty="0"/>
              <a:t>事例実験研究への関心の増加</a:t>
            </a:r>
            <a:endParaRPr kumimoji="1" lang="ja-JP" altLang="en-US" dirty="0"/>
          </a:p>
        </p:txBody>
      </p:sp>
      <p:sp>
        <p:nvSpPr>
          <p:cNvPr id="3" name="スライド番号プレースホルダー 2">
            <a:extLst>
              <a:ext uri="{FF2B5EF4-FFF2-40B4-BE49-F238E27FC236}">
                <a16:creationId xmlns:a16="http://schemas.microsoft.com/office/drawing/2014/main" id="{1FB0D78B-B27A-7943-8036-07D55E4F2DFF}"/>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11</a:t>
            </a:fld>
            <a:endParaRPr lang="ja-JP" altLang="en-US">
              <a:latin typeface="Calibri"/>
              <a:ea typeface="ＭＳ Ｐゴシック" panose="020B0600070205080204" pitchFamily="34" charset="-128"/>
            </a:endParaRPr>
          </a:p>
        </p:txBody>
      </p:sp>
      <p:sp>
        <p:nvSpPr>
          <p:cNvPr id="8" name="正方形/長方形 7">
            <a:extLst>
              <a:ext uri="{FF2B5EF4-FFF2-40B4-BE49-F238E27FC236}">
                <a16:creationId xmlns:a16="http://schemas.microsoft.com/office/drawing/2014/main" id="{B907725F-BE18-5A49-BDBB-2603428C7EED}"/>
              </a:ext>
            </a:extLst>
          </p:cNvPr>
          <p:cNvSpPr/>
          <p:nvPr/>
        </p:nvSpPr>
        <p:spPr>
          <a:xfrm>
            <a:off x="77888" y="836712"/>
            <a:ext cx="9073008" cy="2923877"/>
          </a:xfrm>
          <a:prstGeom prst="rect">
            <a:avLst/>
          </a:prstGeom>
        </p:spPr>
        <p:txBody>
          <a:bodyPr wrap="square">
            <a:spAutoFit/>
          </a:bodyPr>
          <a:lstStyle/>
          <a:p>
            <a:pPr defTabSz="457200"/>
            <a:r>
              <a:rPr lang="ja-JP" altLang="en-US" sz="2800" b="1" dirty="0">
                <a:solidFill>
                  <a:prstClr val="black"/>
                </a:solidFill>
                <a:latin typeface="Arial Unicode MS" panose="020B0604020202020204" pitchFamily="34" charset="-128"/>
                <a:ea typeface="BIZ UDGothic" panose="020B0400000000000000" pitchFamily="49" charset="-128"/>
              </a:rPr>
              <a:t>医学領域での</a:t>
            </a:r>
            <a:r>
              <a:rPr lang="en-US" altLang="ja-JP" sz="2800" b="1" dirty="0">
                <a:solidFill>
                  <a:prstClr val="black"/>
                </a:solidFill>
                <a:latin typeface="Arial Unicode MS" panose="020B0604020202020204" pitchFamily="34" charset="-128"/>
                <a:ea typeface="BIZ UDGothic" panose="020B0400000000000000" pitchFamily="49" charset="-128"/>
              </a:rPr>
              <a:t>N of 1 trial (ABAB</a:t>
            </a:r>
            <a:r>
              <a:rPr lang="ja-JP" altLang="en-US" sz="2800" b="1" dirty="0">
                <a:solidFill>
                  <a:prstClr val="black"/>
                </a:solidFill>
                <a:latin typeface="Arial Unicode MS" panose="020B0604020202020204" pitchFamily="34" charset="-128"/>
                <a:ea typeface="BIZ UDGothic" panose="020B0400000000000000" pitchFamily="49" charset="-128"/>
              </a:rPr>
              <a:t>デザイン</a:t>
            </a:r>
            <a:r>
              <a:rPr lang="en-US" altLang="ja-JP" sz="2800" b="1" dirty="0">
                <a:solidFill>
                  <a:prstClr val="black"/>
                </a:solidFill>
                <a:latin typeface="Arial Unicode MS" panose="020B0604020202020204" pitchFamily="34" charset="-128"/>
                <a:ea typeface="BIZ UDGothic" panose="020B0400000000000000" pitchFamily="49" charset="-128"/>
              </a:rPr>
              <a:t>)</a:t>
            </a:r>
            <a:r>
              <a:rPr lang="ja-JP" altLang="en-US" sz="2800" b="1" dirty="0">
                <a:solidFill>
                  <a:prstClr val="black"/>
                </a:solidFill>
                <a:latin typeface="Arial Unicode MS" panose="020B0604020202020204" pitchFamily="34" charset="-128"/>
                <a:ea typeface="BIZ UDGothic" panose="020B0400000000000000" pitchFamily="49" charset="-128"/>
              </a:rPr>
              <a:t>へ</a:t>
            </a:r>
            <a:r>
              <a:rPr lang="ja-JP" altLang="en-US" sz="2800" b="1">
                <a:solidFill>
                  <a:prstClr val="black"/>
                </a:solidFill>
                <a:latin typeface="Arial Unicode MS" panose="020B0604020202020204" pitchFamily="34" charset="-128"/>
                <a:ea typeface="BIZ UDGothic" panose="020B0400000000000000" pitchFamily="49" charset="-128"/>
              </a:rPr>
              <a:t>の注目</a:t>
            </a:r>
            <a:br>
              <a:rPr lang="en-US" altLang="ja-JP" sz="2800" b="1" dirty="0">
                <a:solidFill>
                  <a:prstClr val="black"/>
                </a:solidFill>
                <a:latin typeface="Arial Unicode MS" panose="020B0604020202020204" pitchFamily="34" charset="-128"/>
                <a:ea typeface="BIZ UDGothic" panose="020B0400000000000000" pitchFamily="49" charset="-128"/>
              </a:rPr>
            </a:br>
            <a:endParaRPr lang="en-US" altLang="ja-JP" sz="1200" b="1" dirty="0">
              <a:solidFill>
                <a:prstClr val="black"/>
              </a:solidFill>
              <a:latin typeface="Arial Unicode MS" panose="020B0604020202020204" pitchFamily="34" charset="-128"/>
              <a:ea typeface="BIZ UDGothic" panose="020B0400000000000000" pitchFamily="49" charset="-128"/>
            </a:endParaRPr>
          </a:p>
          <a:p>
            <a:pPr marL="514350" indent="-514350" defTabSz="457200">
              <a:buFont typeface="Arial" panose="020B0604020202020204" pitchFamily="34" charset="0"/>
              <a:buChar char="•"/>
            </a:pPr>
            <a:r>
              <a:rPr lang="en-US" altLang="ja-JP" sz="2400" dirty="0" err="1">
                <a:solidFill>
                  <a:prstClr val="black"/>
                </a:solidFill>
                <a:latin typeface="Arial Unicode MS" panose="020B0604020202020204" pitchFamily="34" charset="-128"/>
                <a:ea typeface="BIZ UDGothic" panose="020B0400000000000000" pitchFamily="49" charset="-128"/>
              </a:rPr>
              <a:t>Guyatte</a:t>
            </a:r>
            <a:r>
              <a:rPr lang="en-US" altLang="ja-JP" sz="2400" dirty="0">
                <a:solidFill>
                  <a:prstClr val="black"/>
                </a:solidFill>
                <a:latin typeface="Arial Unicode MS" panose="020B0604020202020204" pitchFamily="34" charset="-128"/>
                <a:ea typeface="BIZ UDGothic" panose="020B0400000000000000" pitchFamily="49" charset="-128"/>
              </a:rPr>
              <a:t> et al. (2000)</a:t>
            </a:r>
            <a:r>
              <a:rPr lang="ja-JP" altLang="en-US" sz="2400">
                <a:solidFill>
                  <a:prstClr val="black"/>
                </a:solidFill>
                <a:latin typeface="Arial Unicode MS" panose="020B0604020202020204" pitchFamily="34" charset="-128"/>
                <a:ea typeface="BIZ UDGothic" panose="020B0400000000000000" pitchFamily="49" charset="-128"/>
              </a:rPr>
              <a:t>が</a:t>
            </a:r>
            <a:r>
              <a:rPr lang="en-US" altLang="ja-JP" sz="2400" dirty="0">
                <a:solidFill>
                  <a:prstClr val="black"/>
                </a:solidFill>
                <a:latin typeface="Arial Unicode MS" panose="020B0604020202020204" pitchFamily="34" charset="-128"/>
                <a:ea typeface="BIZ UDGothic" panose="020B0400000000000000" pitchFamily="49" charset="-128"/>
              </a:rPr>
              <a:t>JAMA</a:t>
            </a:r>
            <a:r>
              <a:rPr lang="ja-JP" altLang="en-US" sz="2400">
                <a:solidFill>
                  <a:prstClr val="black"/>
                </a:solidFill>
                <a:latin typeface="Arial Unicode MS" panose="020B0604020202020204" pitchFamily="34" charset="-128"/>
                <a:ea typeface="BIZ UDGothic" panose="020B0400000000000000" pitchFamily="49" charset="-128"/>
              </a:rPr>
              <a:t>で</a:t>
            </a:r>
            <a:br>
              <a:rPr lang="en-US" altLang="ja-JP" sz="2400" dirty="0">
                <a:solidFill>
                  <a:prstClr val="black"/>
                </a:solidFill>
                <a:latin typeface="Arial Unicode MS" panose="020B0604020202020204" pitchFamily="34" charset="-128"/>
                <a:ea typeface="BIZ UDGothic" panose="020B0400000000000000" pitchFamily="49" charset="-128"/>
              </a:rPr>
            </a:br>
            <a:r>
              <a:rPr lang="ja-JP" altLang="en-US" sz="2400">
                <a:solidFill>
                  <a:prstClr val="black"/>
                </a:solidFill>
                <a:latin typeface="Arial Unicode MS" panose="020B0604020202020204" pitchFamily="34" charset="-128"/>
                <a:ea typeface="BIZ UDGothic" panose="020B0400000000000000" pitchFamily="49" charset="-128"/>
              </a:rPr>
              <a:t>エビデンス</a:t>
            </a:r>
            <a:r>
              <a:rPr lang="ja-JP" altLang="en-US" sz="2400" dirty="0">
                <a:solidFill>
                  <a:prstClr val="black"/>
                </a:solidFill>
                <a:latin typeface="Arial Unicode MS" panose="020B0604020202020204" pitchFamily="34" charset="-128"/>
                <a:ea typeface="BIZ UDGothic" panose="020B0400000000000000" pitchFamily="49" charset="-128"/>
              </a:rPr>
              <a:t>階層</a:t>
            </a:r>
            <a:r>
              <a:rPr lang="ja-JP" altLang="en-US" sz="2400">
                <a:solidFill>
                  <a:prstClr val="black"/>
                </a:solidFill>
                <a:latin typeface="Arial Unicode MS" panose="020B0604020202020204" pitchFamily="34" charset="-128"/>
                <a:ea typeface="BIZ UDGothic" panose="020B0400000000000000" pitchFamily="49" charset="-128"/>
              </a:rPr>
              <a:t>のトップに位置付け</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514350" indent="-514350" defTabSz="457200">
              <a:buFont typeface="Arial" panose="020B0604020202020204" pitchFamily="34" charset="0"/>
              <a:buChar char="•"/>
            </a:pPr>
            <a:endParaRPr lang="en-US" altLang="ja-JP" sz="1200" dirty="0">
              <a:solidFill>
                <a:prstClr val="black"/>
              </a:solidFill>
              <a:latin typeface="Arial Unicode MS" panose="020B0604020202020204" pitchFamily="34" charset="-128"/>
              <a:ea typeface="BIZ UDGothic" panose="020B0400000000000000" pitchFamily="49" charset="-128"/>
            </a:endParaRPr>
          </a:p>
          <a:p>
            <a:pPr marL="514350" indent="-514350" defTabSz="457200">
              <a:buFont typeface="Arial" panose="020B0604020202020204" pitchFamily="34" charset="0"/>
              <a:buChar char="•"/>
            </a:pPr>
            <a:r>
              <a:rPr lang="ja-JP" altLang="en-US" sz="2400" dirty="0">
                <a:solidFill>
                  <a:prstClr val="black"/>
                </a:solidFill>
                <a:latin typeface="Arial Unicode MS" panose="020B0604020202020204" pitchFamily="34" charset="-128"/>
                <a:ea typeface="BIZ UDGothic" panose="020B0400000000000000" pitchFamily="49" charset="-128"/>
              </a:rPr>
              <a:t>アメリカ医学会</a:t>
            </a:r>
            <a:r>
              <a:rPr lang="en-US" altLang="ja-JP" sz="2400" dirty="0">
                <a:solidFill>
                  <a:prstClr val="black"/>
                </a:solidFill>
                <a:latin typeface="Arial Unicode MS" panose="020B0604020202020204" pitchFamily="34" charset="-128"/>
                <a:ea typeface="BIZ UDGothic" panose="020B0400000000000000" pitchFamily="49" charset="-128"/>
              </a:rPr>
              <a:t>(2000)</a:t>
            </a:r>
            <a:r>
              <a:rPr lang="ja-JP" altLang="en-US" sz="2400">
                <a:solidFill>
                  <a:prstClr val="black"/>
                </a:solidFill>
                <a:latin typeface="Arial Unicode MS" panose="020B0604020202020204" pitchFamily="34" charset="-128"/>
                <a:ea typeface="BIZ UDGothic" panose="020B0400000000000000" pitchFamily="49" charset="-128"/>
              </a:rPr>
              <a:t>でも階層のトップ</a:t>
            </a:r>
            <a:br>
              <a:rPr lang="en-US" altLang="ja-JP" sz="2400" dirty="0">
                <a:solidFill>
                  <a:prstClr val="black"/>
                </a:solidFill>
                <a:latin typeface="Arial Unicode MS" panose="020B0604020202020204" pitchFamily="34" charset="-128"/>
                <a:ea typeface="BIZ UDGothic" panose="020B0400000000000000" pitchFamily="49" charset="-128"/>
              </a:rPr>
            </a:br>
            <a:endParaRPr lang="en-US" altLang="ja-JP" sz="1200" dirty="0">
              <a:solidFill>
                <a:prstClr val="black"/>
              </a:solidFill>
              <a:latin typeface="Arial Unicode MS" panose="020B0604020202020204" pitchFamily="34" charset="-128"/>
              <a:ea typeface="BIZ UDGothic" panose="020B0400000000000000" pitchFamily="49" charset="-128"/>
            </a:endParaRPr>
          </a:p>
          <a:p>
            <a:pPr marL="514350" indent="-514350" defTabSz="457200">
              <a:buFont typeface="Arial" panose="020B0604020202020204" pitchFamily="34" charset="0"/>
              <a:buChar char="•"/>
            </a:pPr>
            <a:r>
              <a:rPr lang="ja-JP" altLang="en-US" sz="2400">
                <a:solidFill>
                  <a:prstClr val="black"/>
                </a:solidFill>
                <a:latin typeface="Arial Unicode MS" panose="020B0604020202020204" pitchFamily="34" charset="-128"/>
                <a:ea typeface="BIZ UDGothic" panose="020B0400000000000000" pitchFamily="49" charset="-128"/>
              </a:rPr>
              <a:t>オックスフォード大学で</a:t>
            </a:r>
            <a:br>
              <a:rPr lang="en-US" altLang="ja-JP" sz="2400" dirty="0">
                <a:solidFill>
                  <a:prstClr val="black"/>
                </a:solidFill>
                <a:latin typeface="Arial Unicode MS" panose="020B0604020202020204" pitchFamily="34" charset="-128"/>
                <a:ea typeface="BIZ UDGothic" panose="020B0400000000000000" pitchFamily="49" charset="-128"/>
              </a:rPr>
            </a:br>
            <a:r>
              <a:rPr lang="en-US" altLang="ja-JP" sz="2400" dirty="0">
                <a:solidFill>
                  <a:prstClr val="black"/>
                </a:solidFill>
                <a:latin typeface="Arial Unicode MS" panose="020B0604020202020204" pitchFamily="34" charset="-128"/>
                <a:ea typeface="BIZ UDGothic" panose="020B0400000000000000" pitchFamily="49" charset="-128"/>
              </a:rPr>
              <a:t>”</a:t>
            </a:r>
            <a:r>
              <a:rPr lang="ja-JP" altLang="en-US" sz="2400">
                <a:solidFill>
                  <a:prstClr val="black"/>
                </a:solidFill>
                <a:latin typeface="Arial Unicode MS" panose="020B0604020202020204" pitchFamily="34" charset="-128"/>
                <a:ea typeface="BIZ UDGothic" panose="020B0400000000000000" pitchFamily="49" charset="-128"/>
              </a:rPr>
              <a:t>強固なエビデンス</a:t>
            </a:r>
            <a:r>
              <a:rPr lang="en-US" altLang="ja-JP" sz="2400" dirty="0">
                <a:solidFill>
                  <a:prstClr val="black"/>
                </a:solidFill>
                <a:latin typeface="Arial Unicode MS" panose="020B0604020202020204" pitchFamily="34" charset="-128"/>
                <a:ea typeface="BIZ UDGothic" panose="020B0400000000000000" pitchFamily="49" charset="-128"/>
              </a:rPr>
              <a:t>”</a:t>
            </a:r>
            <a:r>
              <a:rPr lang="ja-JP" altLang="en-US" sz="2400">
                <a:solidFill>
                  <a:prstClr val="black"/>
                </a:solidFill>
                <a:latin typeface="Arial Unicode MS" panose="020B0604020202020204" pitchFamily="34" charset="-128"/>
                <a:ea typeface="BIZ UDGothic" panose="020B0400000000000000" pitchFamily="49" charset="-128"/>
              </a:rPr>
              <a:t>に位置付け</a:t>
            </a:r>
            <a:endParaRPr lang="en-US" altLang="ja-JP" sz="2400" dirty="0">
              <a:solidFill>
                <a:prstClr val="black"/>
              </a:solidFill>
              <a:latin typeface="Arial Unicode MS" panose="020B0604020202020204" pitchFamily="34" charset="-128"/>
              <a:ea typeface="BIZ UDGothic" panose="020B0400000000000000" pitchFamily="49" charset="-128"/>
            </a:endParaRPr>
          </a:p>
        </p:txBody>
      </p:sp>
      <p:pic>
        <p:nvPicPr>
          <p:cNvPr id="10" name="図 9"/>
          <p:cNvPicPr>
            <a:picLocks noChangeAspect="1"/>
          </p:cNvPicPr>
          <p:nvPr/>
        </p:nvPicPr>
        <p:blipFill>
          <a:blip r:embed="rId2"/>
          <a:stretch>
            <a:fillRect/>
          </a:stretch>
        </p:blipFill>
        <p:spPr>
          <a:xfrm>
            <a:off x="6474474" y="1344086"/>
            <a:ext cx="2501927" cy="2107167"/>
          </a:xfrm>
          <a:prstGeom prst="rect">
            <a:avLst/>
          </a:prstGeom>
        </p:spPr>
      </p:pic>
      <p:sp>
        <p:nvSpPr>
          <p:cNvPr id="11" name="正方形/長方形 10"/>
          <p:cNvSpPr/>
          <p:nvPr/>
        </p:nvSpPr>
        <p:spPr>
          <a:xfrm>
            <a:off x="6340680" y="6294781"/>
            <a:ext cx="2803320" cy="507831"/>
          </a:xfrm>
          <a:prstGeom prst="rect">
            <a:avLst/>
          </a:prstGeom>
        </p:spPr>
        <p:txBody>
          <a:bodyPr wrap="square">
            <a:spAutoFit/>
          </a:bodyPr>
          <a:lstStyle/>
          <a:p>
            <a:pPr defTabSz="457200"/>
            <a:r>
              <a:rPr lang="en-US" altLang="ja-JP" sz="900" dirty="0" err="1">
                <a:solidFill>
                  <a:prstClr val="black"/>
                </a:solidFill>
                <a:latin typeface="Calibri"/>
                <a:ea typeface="ＭＳ Ｐゴシック" panose="020B0600070205080204" pitchFamily="34" charset="-128"/>
              </a:rPr>
              <a:t>Mirza</a:t>
            </a:r>
            <a:r>
              <a:rPr lang="en-US" altLang="ja-JP" sz="900" dirty="0">
                <a:solidFill>
                  <a:prstClr val="black"/>
                </a:solidFill>
                <a:latin typeface="Calibri"/>
                <a:ea typeface="ＭＳ Ｐゴシック" panose="020B0600070205080204" pitchFamily="34" charset="-128"/>
              </a:rPr>
              <a:t>, R. D., </a:t>
            </a:r>
            <a:r>
              <a:rPr lang="en-US" altLang="ja-JP" sz="900" dirty="0" err="1">
                <a:solidFill>
                  <a:prstClr val="black"/>
                </a:solidFill>
                <a:latin typeface="Calibri"/>
                <a:ea typeface="ＭＳ Ｐゴシック" panose="020B0600070205080204" pitchFamily="34" charset="-128"/>
              </a:rPr>
              <a:t>Punja</a:t>
            </a:r>
            <a:r>
              <a:rPr lang="en-US" altLang="ja-JP" sz="900" dirty="0">
                <a:solidFill>
                  <a:prstClr val="black"/>
                </a:solidFill>
                <a:latin typeface="Calibri"/>
                <a:ea typeface="ＭＳ Ｐゴシック" panose="020B0600070205080204" pitchFamily="34" charset="-128"/>
              </a:rPr>
              <a:t>, S., </a:t>
            </a:r>
            <a:r>
              <a:rPr lang="en-US" altLang="ja-JP" sz="900" dirty="0" err="1">
                <a:solidFill>
                  <a:prstClr val="black"/>
                </a:solidFill>
                <a:latin typeface="Calibri"/>
                <a:ea typeface="ＭＳ Ｐゴシック" panose="020B0600070205080204" pitchFamily="34" charset="-128"/>
              </a:rPr>
              <a:t>Vohra</a:t>
            </a:r>
            <a:r>
              <a:rPr lang="en-US" altLang="ja-JP" sz="900" dirty="0">
                <a:solidFill>
                  <a:prstClr val="black"/>
                </a:solidFill>
                <a:latin typeface="Calibri"/>
                <a:ea typeface="ＭＳ Ｐゴシック" panose="020B0600070205080204" pitchFamily="34" charset="-128"/>
              </a:rPr>
              <a:t>, S., &amp; </a:t>
            </a:r>
            <a:r>
              <a:rPr lang="en-US" altLang="ja-JP" sz="900" dirty="0" err="1">
                <a:solidFill>
                  <a:prstClr val="black"/>
                </a:solidFill>
                <a:latin typeface="Calibri"/>
                <a:ea typeface="ＭＳ Ｐゴシック" panose="020B0600070205080204" pitchFamily="34" charset="-128"/>
              </a:rPr>
              <a:t>Guyatt</a:t>
            </a:r>
            <a:r>
              <a:rPr lang="en-US" altLang="ja-JP" sz="900" dirty="0">
                <a:solidFill>
                  <a:prstClr val="black"/>
                </a:solidFill>
                <a:latin typeface="Calibri"/>
                <a:ea typeface="ＭＳ Ｐゴシック" panose="020B0600070205080204" pitchFamily="34" charset="-128"/>
              </a:rPr>
              <a:t>, G. (2017). The history and development of N-of-1 trials. Journal of the Royal Society of Medicine, 110(8), 330-340.</a:t>
            </a:r>
            <a:endParaRPr lang="ja-JP" altLang="en-US" sz="900" dirty="0">
              <a:solidFill>
                <a:prstClr val="black"/>
              </a:solidFill>
              <a:latin typeface="Calibri"/>
              <a:ea typeface="ＭＳ Ｐゴシック" panose="020B0600070205080204" pitchFamily="34" charset="-128"/>
            </a:endParaRPr>
          </a:p>
        </p:txBody>
      </p:sp>
      <p:pic>
        <p:nvPicPr>
          <p:cNvPr id="12" name="図 11"/>
          <p:cNvPicPr>
            <a:picLocks noChangeAspect="1"/>
          </p:cNvPicPr>
          <p:nvPr/>
        </p:nvPicPr>
        <p:blipFill>
          <a:blip r:embed="rId3"/>
          <a:stretch>
            <a:fillRect/>
          </a:stretch>
        </p:blipFill>
        <p:spPr>
          <a:xfrm>
            <a:off x="1475656" y="3835859"/>
            <a:ext cx="3456384" cy="2344391"/>
          </a:xfrm>
          <a:prstGeom prst="rect">
            <a:avLst/>
          </a:prstGeom>
        </p:spPr>
      </p:pic>
      <p:sp>
        <p:nvSpPr>
          <p:cNvPr id="13" name="正方形/長方形 12"/>
          <p:cNvSpPr/>
          <p:nvPr/>
        </p:nvSpPr>
        <p:spPr>
          <a:xfrm>
            <a:off x="992885" y="6317863"/>
            <a:ext cx="4421925" cy="461665"/>
          </a:xfrm>
          <a:prstGeom prst="rect">
            <a:avLst/>
          </a:prstGeom>
        </p:spPr>
        <p:txBody>
          <a:bodyPr wrap="square">
            <a:spAutoFit/>
          </a:bodyPr>
          <a:lstStyle/>
          <a:p>
            <a:pPr defTabSz="457200"/>
            <a:r>
              <a:rPr lang="en-US" altLang="ja-JP" sz="800" dirty="0" err="1">
                <a:solidFill>
                  <a:prstClr val="black"/>
                </a:solidFill>
                <a:latin typeface="Calibri"/>
                <a:ea typeface="ＭＳ Ｐゴシック" panose="020B0600070205080204" pitchFamily="34" charset="-128"/>
              </a:rPr>
              <a:t>Guyatt</a:t>
            </a:r>
            <a:r>
              <a:rPr lang="en-US" altLang="ja-JP" sz="800" dirty="0">
                <a:solidFill>
                  <a:prstClr val="black"/>
                </a:solidFill>
                <a:latin typeface="Calibri"/>
                <a:ea typeface="ＭＳ Ｐゴシック" panose="020B0600070205080204" pitchFamily="34" charset="-128"/>
              </a:rPr>
              <a:t>, G. H., Haynes, R. B., </a:t>
            </a:r>
            <a:r>
              <a:rPr lang="en-US" altLang="ja-JP" sz="800" dirty="0" err="1">
                <a:solidFill>
                  <a:prstClr val="black"/>
                </a:solidFill>
                <a:latin typeface="Calibri"/>
                <a:ea typeface="ＭＳ Ｐゴシック" panose="020B0600070205080204" pitchFamily="34" charset="-128"/>
              </a:rPr>
              <a:t>Jaeschke</a:t>
            </a:r>
            <a:r>
              <a:rPr lang="en-US" altLang="ja-JP" sz="800" dirty="0">
                <a:solidFill>
                  <a:prstClr val="black"/>
                </a:solidFill>
                <a:latin typeface="Calibri"/>
                <a:ea typeface="ＭＳ Ｐゴシック" panose="020B0600070205080204" pitchFamily="34" charset="-128"/>
              </a:rPr>
              <a:t>, R. Z., Cook, D. J., Green, L., Naylor, C. D., ... &amp; Evidence-Based Medicine Working Group. (2000). Users' guides to the medical literature: XXV. Evidence-based medicine: principles for applying the users' guides to patient care. </a:t>
            </a:r>
            <a:r>
              <a:rPr lang="en-US" altLang="ja-JP" sz="800" dirty="0" err="1">
                <a:solidFill>
                  <a:prstClr val="black"/>
                </a:solidFill>
                <a:latin typeface="Calibri"/>
                <a:ea typeface="ＭＳ Ｐゴシック" panose="020B0600070205080204" pitchFamily="34" charset="-128"/>
              </a:rPr>
              <a:t>Jama</a:t>
            </a:r>
            <a:r>
              <a:rPr lang="en-US" altLang="ja-JP" sz="800" dirty="0">
                <a:solidFill>
                  <a:prstClr val="black"/>
                </a:solidFill>
                <a:latin typeface="Calibri"/>
                <a:ea typeface="ＭＳ Ｐゴシック" panose="020B0600070205080204" pitchFamily="34" charset="-128"/>
              </a:rPr>
              <a:t>, 284(10), 1290-1296.</a:t>
            </a:r>
            <a:endParaRPr lang="ja-JP" altLang="en-US" sz="800" dirty="0">
              <a:solidFill>
                <a:prstClr val="black"/>
              </a:solidFill>
              <a:latin typeface="Calibri"/>
              <a:ea typeface="ＭＳ Ｐゴシック" panose="020B0600070205080204" pitchFamily="34" charset="-128"/>
            </a:endParaRPr>
          </a:p>
        </p:txBody>
      </p:sp>
      <p:pic>
        <p:nvPicPr>
          <p:cNvPr id="15" name="図 14"/>
          <p:cNvPicPr>
            <a:picLocks noChangeAspect="1"/>
          </p:cNvPicPr>
          <p:nvPr/>
        </p:nvPicPr>
        <p:blipFill>
          <a:blip r:embed="rId4"/>
          <a:stretch>
            <a:fillRect/>
          </a:stretch>
        </p:blipFill>
        <p:spPr>
          <a:xfrm>
            <a:off x="6340680" y="3520748"/>
            <a:ext cx="2620307" cy="2659500"/>
          </a:xfrm>
          <a:prstGeom prst="rect">
            <a:avLst/>
          </a:prstGeom>
        </p:spPr>
      </p:pic>
      <p:cxnSp>
        <p:nvCxnSpPr>
          <p:cNvPr id="17" name="直線コネクタ 16"/>
          <p:cNvCxnSpPr/>
          <p:nvPr/>
        </p:nvCxnSpPr>
        <p:spPr>
          <a:xfrm>
            <a:off x="1763790" y="4678879"/>
            <a:ext cx="151216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74421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1</a:t>
            </a:r>
            <a:r>
              <a:rPr kumimoji="1" lang="ja-JP" altLang="en-US" dirty="0"/>
              <a:t>からコード書くのは辛い人</a:t>
            </a:r>
          </a:p>
        </p:txBody>
      </p:sp>
      <p:sp>
        <p:nvSpPr>
          <p:cNvPr id="3" name="コンテンツ プレースホルダー 2"/>
          <p:cNvSpPr>
            <a:spLocks noGrp="1"/>
          </p:cNvSpPr>
          <p:nvPr>
            <p:ph idx="1"/>
          </p:nvPr>
        </p:nvSpPr>
        <p:spPr/>
        <p:txBody>
          <a:bodyPr/>
          <a:lstStyle/>
          <a:p>
            <a:r>
              <a:rPr lang="en-US" altLang="ja-JP" sz="2800" dirty="0" err="1"/>
              <a:t>brms</a:t>
            </a:r>
            <a:r>
              <a:rPr lang="ja-JP" altLang="en-US" sz="2800" dirty="0"/>
              <a:t>パケージ</a:t>
            </a:r>
            <a:endParaRPr lang="en-US" altLang="ja-JP" sz="2800" dirty="0"/>
          </a:p>
          <a:p>
            <a:pPr lvl="1"/>
            <a:r>
              <a:rPr lang="ja-JP" altLang="en-US" sz="2400" dirty="0"/>
              <a:t>階層線形モデルを最尤推定する</a:t>
            </a:r>
            <a:r>
              <a:rPr lang="en-US" altLang="ja-JP" sz="2400" dirty="0" err="1"/>
              <a:t>lmer</a:t>
            </a:r>
            <a:r>
              <a:rPr lang="ja-JP" altLang="en-US" sz="2400" dirty="0"/>
              <a:t>関数とほぼ同じ文法で記述可能</a:t>
            </a:r>
            <a:endParaRPr lang="en-US" altLang="ja-JP" sz="2400" dirty="0"/>
          </a:p>
          <a:p>
            <a:pPr marL="0" indent="0">
              <a:buNone/>
            </a:pPr>
            <a:endParaRPr lang="en-US" altLang="ja-JP" sz="2800" dirty="0"/>
          </a:p>
          <a:p>
            <a:pPr marL="0" indent="0">
              <a:buNone/>
            </a:pPr>
            <a:endParaRPr lang="en-US" altLang="ja-JP" sz="2800"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110</a:t>
            </a:fld>
            <a:endParaRPr lang="ja-JP" altLang="en-US">
              <a:latin typeface="Calibri"/>
              <a:ea typeface="ＭＳ Ｐゴシック" panose="020B0600070205080204" pitchFamily="34" charset="-128"/>
            </a:endParaRPr>
          </a:p>
        </p:txBody>
      </p:sp>
      <p:sp>
        <p:nvSpPr>
          <p:cNvPr id="7" name="正方形/長方形 6"/>
          <p:cNvSpPr/>
          <p:nvPr/>
        </p:nvSpPr>
        <p:spPr>
          <a:xfrm>
            <a:off x="395536" y="2745030"/>
            <a:ext cx="8542312" cy="1200329"/>
          </a:xfrm>
          <a:prstGeom prst="rect">
            <a:avLst/>
          </a:prstGeom>
        </p:spPr>
        <p:txBody>
          <a:bodyPr wrap="square">
            <a:spAutoFit/>
          </a:bodyPr>
          <a:lstStyle/>
          <a:p>
            <a:pPr defTabSz="457200"/>
            <a:r>
              <a:rPr lang="mr-IN" altLang="ja-JP" dirty="0" err="1">
                <a:solidFill>
                  <a:srgbClr val="595959"/>
                </a:solidFill>
                <a:latin typeface="Calibri"/>
                <a:ea typeface="ＭＳ Ｐゴシック" panose="020B0600070205080204" pitchFamily="34" charset="-128"/>
                <a:cs typeface="Mangal" panose="02040503050203030202" pitchFamily="18" charset="0"/>
              </a:rPr>
              <a:t>brm</a:t>
            </a:r>
            <a:r>
              <a:rPr lang="mr-IN" altLang="ja-JP" dirty="0">
                <a:solidFill>
                  <a:srgbClr val="595959"/>
                </a:solidFill>
                <a:latin typeface="Calibri"/>
                <a:ea typeface="ＭＳ Ｐゴシック" panose="020B0600070205080204" pitchFamily="34" charset="-128"/>
                <a:cs typeface="Mangal" panose="02040503050203030202" pitchFamily="18" charset="0"/>
              </a:rPr>
              <a:t>(outcome~treatment+(1|case),</a:t>
            </a:r>
            <a:r>
              <a:rPr lang="en-US" altLang="ja-JP" dirty="0">
                <a:solidFill>
                  <a:srgbClr val="595959"/>
                </a:solidFill>
                <a:latin typeface="Calibri"/>
                <a:ea typeface="ＭＳ Ｐゴシック" panose="020B0600070205080204" pitchFamily="34" charset="-128"/>
              </a:rPr>
              <a:t> #</a:t>
            </a:r>
            <a:r>
              <a:rPr lang="ja-JP" altLang="en-US" dirty="0">
                <a:solidFill>
                  <a:srgbClr val="595959"/>
                </a:solidFill>
                <a:latin typeface="Calibri"/>
                <a:ea typeface="ＭＳ Ｐゴシック" panose="020B0600070205080204" pitchFamily="34" charset="-128"/>
              </a:rPr>
              <a:t>固定・変量効果　</a:t>
            </a:r>
            <a:endParaRPr lang="mr-IN" altLang="ja-JP" dirty="0">
              <a:solidFill>
                <a:srgbClr val="595959"/>
              </a:solidFill>
              <a:latin typeface="Calibri"/>
              <a:ea typeface="ＭＳ Ｐゴシック" panose="020B0600070205080204" pitchFamily="34" charset="-128"/>
              <a:cs typeface="Mangal" panose="02040503050203030202" pitchFamily="18" charset="0"/>
            </a:endParaRPr>
          </a:p>
          <a:p>
            <a:pPr defTabSz="457200"/>
            <a:r>
              <a:rPr lang="mr-IN" altLang="ja-JP" dirty="0">
                <a:solidFill>
                  <a:srgbClr val="595959"/>
                </a:solidFill>
                <a:latin typeface="Calibri"/>
                <a:ea typeface="ＭＳ Ｐゴシック" panose="020B0600070205080204" pitchFamily="34" charset="-128"/>
                <a:cs typeface="Mangal" panose="02040503050203030202" pitchFamily="18" charset="0"/>
              </a:rPr>
              <a:t>               </a:t>
            </a:r>
            <a:r>
              <a:rPr lang="mr-IN" altLang="ja-JP" dirty="0" err="1">
                <a:solidFill>
                  <a:srgbClr val="595959"/>
                </a:solidFill>
                <a:latin typeface="Calibri"/>
                <a:ea typeface="ＭＳ Ｐゴシック" panose="020B0600070205080204" pitchFamily="34" charset="-128"/>
                <a:cs typeface="Mangal" panose="02040503050203030202" pitchFamily="18" charset="0"/>
              </a:rPr>
              <a:t>autocor</a:t>
            </a:r>
            <a:r>
              <a:rPr lang="mr-IN" altLang="ja-JP" dirty="0">
                <a:solidFill>
                  <a:srgbClr val="595959"/>
                </a:solidFill>
                <a:latin typeface="Calibri"/>
                <a:ea typeface="ＭＳ Ｐゴシック" panose="020B0600070205080204" pitchFamily="34" charset="-128"/>
                <a:cs typeface="Mangal" panose="02040503050203030202" pitchFamily="18" charset="0"/>
              </a:rPr>
              <a:t>=cor_ar(p=</a:t>
            </a:r>
            <a:r>
              <a:rPr lang="en-US" altLang="ja-JP" dirty="0">
                <a:solidFill>
                  <a:srgbClr val="595959"/>
                </a:solidFill>
                <a:latin typeface="Calibri"/>
                <a:ea typeface="ＭＳ Ｐゴシック" panose="020B0600070205080204" pitchFamily="34" charset="-128"/>
              </a:rPr>
              <a:t>1</a:t>
            </a:r>
            <a:r>
              <a:rPr lang="mr-IN" altLang="ja-JP" dirty="0">
                <a:solidFill>
                  <a:srgbClr val="595959"/>
                </a:solidFill>
                <a:latin typeface="Calibri"/>
                <a:ea typeface="ＭＳ Ｐゴシック" panose="020B0600070205080204" pitchFamily="34" charset="-128"/>
                <a:cs typeface="Mangal" panose="02040503050203030202" pitchFamily="18" charset="0"/>
              </a:rPr>
              <a:t>,~time|case),</a:t>
            </a:r>
            <a:r>
              <a:rPr lang="en-US" altLang="ja-JP" dirty="0">
                <a:solidFill>
                  <a:srgbClr val="595959"/>
                </a:solidFill>
                <a:latin typeface="Calibri"/>
                <a:ea typeface="ＭＳ Ｐゴシック" panose="020B0600070205080204" pitchFamily="34" charset="-128"/>
              </a:rPr>
              <a:t> #</a:t>
            </a:r>
            <a:r>
              <a:rPr lang="ja-JP" altLang="en-US" dirty="0">
                <a:solidFill>
                  <a:srgbClr val="595959"/>
                </a:solidFill>
                <a:latin typeface="Calibri"/>
                <a:ea typeface="ＭＳ Ｐゴシック" panose="020B0600070205080204" pitchFamily="34" charset="-128"/>
              </a:rPr>
              <a:t>自己相関</a:t>
            </a:r>
            <a:r>
              <a:rPr lang="mr-IN" altLang="ja-JP" dirty="0">
                <a:solidFill>
                  <a:srgbClr val="595959"/>
                </a:solidFill>
                <a:latin typeface="Calibri"/>
                <a:ea typeface="ＭＳ Ｐゴシック" panose="020B0600070205080204" pitchFamily="34" charset="-128"/>
                <a:cs typeface="Mangal" panose="02040503050203030202" pitchFamily="18" charset="0"/>
              </a:rPr>
              <a:t>                               </a:t>
            </a:r>
            <a:endParaRPr lang="en-US" altLang="ja-JP" dirty="0">
              <a:solidFill>
                <a:srgbClr val="595959"/>
              </a:solidFill>
              <a:latin typeface="Calibri"/>
              <a:ea typeface="ＭＳ Ｐゴシック" panose="020B0600070205080204" pitchFamily="34" charset="-128"/>
            </a:endParaRPr>
          </a:p>
          <a:p>
            <a:pPr defTabSz="457200"/>
            <a:r>
              <a:rPr lang="en-US" altLang="ja-JP" dirty="0">
                <a:solidFill>
                  <a:srgbClr val="595959"/>
                </a:solidFill>
                <a:latin typeface="Calibri"/>
                <a:ea typeface="ＭＳ Ｐゴシック" panose="020B0600070205080204" pitchFamily="34" charset="-128"/>
              </a:rPr>
              <a:t>			          </a:t>
            </a:r>
            <a:r>
              <a:rPr lang="mr-IN" altLang="ja-JP" dirty="0" err="1">
                <a:solidFill>
                  <a:srgbClr val="595959"/>
                </a:solidFill>
                <a:latin typeface="Calibri"/>
                <a:ea typeface="ＭＳ Ｐゴシック" panose="020B0600070205080204" pitchFamily="34" charset="-128"/>
                <a:cs typeface="Mangal" panose="02040503050203030202" pitchFamily="18" charset="0"/>
              </a:rPr>
              <a:t>data</a:t>
            </a:r>
            <a:r>
              <a:rPr lang="mr-IN" altLang="ja-JP" dirty="0">
                <a:solidFill>
                  <a:srgbClr val="595959"/>
                </a:solidFill>
                <a:latin typeface="Calibri"/>
                <a:ea typeface="ＭＳ Ｐゴシック" panose="020B0600070205080204" pitchFamily="34" charset="-128"/>
                <a:cs typeface="Mangal" panose="02040503050203030202" pitchFamily="18" charset="0"/>
              </a:rPr>
              <a:t>=Laski,</a:t>
            </a:r>
            <a:r>
              <a:rPr lang="en-US" altLang="ja-JP" dirty="0">
                <a:solidFill>
                  <a:srgbClr val="595959"/>
                </a:solidFill>
                <a:latin typeface="Calibri"/>
                <a:ea typeface="ＭＳ Ｐゴシック" panose="020B0600070205080204" pitchFamily="34" charset="-128"/>
              </a:rPr>
              <a:t> #</a:t>
            </a:r>
            <a:r>
              <a:rPr lang="ja-JP" altLang="en-US" dirty="0">
                <a:solidFill>
                  <a:srgbClr val="595959"/>
                </a:solidFill>
                <a:latin typeface="Calibri"/>
                <a:ea typeface="ＭＳ Ｐゴシック" panose="020B0600070205080204" pitchFamily="34" charset="-128"/>
              </a:rPr>
              <a:t>データ</a:t>
            </a:r>
            <a:endParaRPr lang="mr-IN" altLang="ja-JP" dirty="0">
              <a:solidFill>
                <a:srgbClr val="595959"/>
              </a:solidFill>
              <a:latin typeface="Calibri"/>
              <a:ea typeface="ＭＳ Ｐゴシック" panose="020B0600070205080204" pitchFamily="34" charset="-128"/>
              <a:cs typeface="Mangal" panose="02040503050203030202" pitchFamily="18" charset="0"/>
            </a:endParaRPr>
          </a:p>
          <a:p>
            <a:pPr defTabSz="457200"/>
            <a:r>
              <a:rPr lang="mr-IN" altLang="ja-JP" dirty="0">
                <a:solidFill>
                  <a:srgbClr val="595959"/>
                </a:solidFill>
                <a:latin typeface="Calibri"/>
                <a:ea typeface="ＭＳ Ｐゴシック" panose="020B0600070205080204" pitchFamily="34" charset="-128"/>
                <a:cs typeface="Mangal" panose="02040503050203030202" pitchFamily="18" charset="0"/>
              </a:rPr>
              <a:t>               </a:t>
            </a:r>
            <a:r>
              <a:rPr lang="en-US" altLang="ja-JP" dirty="0">
                <a:solidFill>
                  <a:srgbClr val="595959"/>
                </a:solidFill>
                <a:latin typeface="Calibri"/>
                <a:ea typeface="ＭＳ Ｐゴシック" panose="020B0600070205080204" pitchFamily="34" charset="-128"/>
              </a:rPr>
              <a:t> </a:t>
            </a:r>
            <a:r>
              <a:rPr lang="mr-IN" altLang="ja-JP" dirty="0">
                <a:solidFill>
                  <a:srgbClr val="595959"/>
                </a:solidFill>
                <a:latin typeface="Calibri"/>
                <a:ea typeface="ＭＳ Ｐゴシック" panose="020B0600070205080204" pitchFamily="34" charset="-128"/>
                <a:cs typeface="Mangal" panose="02040503050203030202" pitchFamily="18" charset="0"/>
              </a:rPr>
              <a:t>save_model="laski.stan")</a:t>
            </a:r>
          </a:p>
        </p:txBody>
      </p:sp>
      <p:sp>
        <p:nvSpPr>
          <p:cNvPr id="8" name="テキスト ボックス 7"/>
          <p:cNvSpPr txBox="1"/>
          <p:nvPr/>
        </p:nvSpPr>
        <p:spPr>
          <a:xfrm>
            <a:off x="246693" y="6340678"/>
            <a:ext cx="8823224" cy="400110"/>
          </a:xfrm>
          <a:prstGeom prst="rect">
            <a:avLst/>
          </a:prstGeom>
          <a:noFill/>
        </p:spPr>
        <p:txBody>
          <a:bodyPr wrap="none" rtlCol="0">
            <a:spAutoFit/>
          </a:bodyPr>
          <a:lstStyle/>
          <a:p>
            <a:pPr defTabSz="457200"/>
            <a:r>
              <a:rPr lang="en-US" altLang="ja-JP" sz="2000" dirty="0" err="1">
                <a:solidFill>
                  <a:prstClr val="black"/>
                </a:solidFill>
                <a:latin typeface="Calibri"/>
                <a:ea typeface="ＭＳ Ｐゴシック" panose="020B0600070205080204" pitchFamily="34" charset="-128"/>
              </a:rPr>
              <a:t>brm</a:t>
            </a:r>
            <a:r>
              <a:rPr lang="ja-JP" altLang="en-US" sz="2000" dirty="0">
                <a:solidFill>
                  <a:prstClr val="black"/>
                </a:solidFill>
                <a:latin typeface="Calibri"/>
                <a:ea typeface="ＭＳ Ｐゴシック" panose="020B0600070205080204" pitchFamily="34" charset="-128"/>
              </a:rPr>
              <a:t>は</a:t>
            </a:r>
            <a:r>
              <a:rPr lang="en-US" altLang="ja-JP" sz="2000" dirty="0" err="1">
                <a:solidFill>
                  <a:prstClr val="black"/>
                </a:solidFill>
                <a:latin typeface="Calibri"/>
                <a:ea typeface="ＭＳ Ｐゴシック" panose="020B0600070205080204" pitchFamily="34" charset="-128"/>
              </a:rPr>
              <a:t>stancode</a:t>
            </a:r>
            <a:r>
              <a:rPr lang="ja-JP" altLang="en-US" sz="2000" dirty="0">
                <a:solidFill>
                  <a:prstClr val="black"/>
                </a:solidFill>
                <a:latin typeface="Calibri"/>
                <a:ea typeface="ＭＳ Ｐゴシック" panose="020B0600070205080204" pitchFamily="34" charset="-128"/>
              </a:rPr>
              <a:t>を出してくれるのでそこに標準化効果量を生成するコードを加える</a:t>
            </a:r>
          </a:p>
        </p:txBody>
      </p:sp>
      <p:sp>
        <p:nvSpPr>
          <p:cNvPr id="6" name="テキスト ボックス 5"/>
          <p:cNvSpPr txBox="1"/>
          <p:nvPr/>
        </p:nvSpPr>
        <p:spPr>
          <a:xfrm>
            <a:off x="246693" y="2221810"/>
            <a:ext cx="6199133" cy="461665"/>
          </a:xfrm>
          <a:prstGeom prst="rect">
            <a:avLst/>
          </a:prstGeom>
          <a:no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傾きなし・介入効果の参加者間</a:t>
            </a:r>
            <a:r>
              <a:rPr lang="ja-JP" altLang="en-US" sz="2400">
                <a:solidFill>
                  <a:prstClr val="black"/>
                </a:solidFill>
                <a:latin typeface="Calibri"/>
                <a:ea typeface="ＭＳ Ｐゴシック" panose="020B0600070205080204" pitchFamily="34" charset="-128"/>
              </a:rPr>
              <a:t>変動なしモデル</a:t>
            </a:r>
            <a:endParaRPr lang="ja-JP" altLang="en-US" sz="2400" dirty="0">
              <a:solidFill>
                <a:prstClr val="black"/>
              </a:solidFill>
              <a:latin typeface="Calibri"/>
              <a:ea typeface="ＭＳ Ｐゴシック" panose="020B0600070205080204" pitchFamily="34" charset="-128"/>
            </a:endParaRPr>
          </a:p>
        </p:txBody>
      </p:sp>
      <p:sp>
        <p:nvSpPr>
          <p:cNvPr id="10" name="テキスト ボックス 9"/>
          <p:cNvSpPr txBox="1"/>
          <p:nvPr/>
        </p:nvSpPr>
        <p:spPr>
          <a:xfrm>
            <a:off x="299614" y="4040253"/>
            <a:ext cx="6205545" cy="461665"/>
          </a:xfrm>
          <a:prstGeom prst="rect">
            <a:avLst/>
          </a:prstGeom>
          <a:no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傾きなし・介入効果の参加者間</a:t>
            </a:r>
            <a:r>
              <a:rPr lang="ja-JP" altLang="en-US" sz="2400">
                <a:solidFill>
                  <a:prstClr val="black"/>
                </a:solidFill>
                <a:latin typeface="Calibri"/>
                <a:ea typeface="ＭＳ Ｐゴシック" panose="020B0600070205080204" pitchFamily="34" charset="-128"/>
              </a:rPr>
              <a:t>変動ありモデル</a:t>
            </a:r>
            <a:endParaRPr lang="ja-JP" altLang="en-US" sz="2400" dirty="0">
              <a:solidFill>
                <a:prstClr val="black"/>
              </a:solidFill>
              <a:latin typeface="Calibri"/>
              <a:ea typeface="ＭＳ Ｐゴシック" panose="020B0600070205080204" pitchFamily="34" charset="-128"/>
            </a:endParaRPr>
          </a:p>
        </p:txBody>
      </p:sp>
      <p:sp>
        <p:nvSpPr>
          <p:cNvPr id="11" name="正方形/長方形 10"/>
          <p:cNvSpPr/>
          <p:nvPr/>
        </p:nvSpPr>
        <p:spPr>
          <a:xfrm>
            <a:off x="395538" y="4509146"/>
            <a:ext cx="8823223" cy="1200329"/>
          </a:xfrm>
          <a:prstGeom prst="rect">
            <a:avLst/>
          </a:prstGeom>
        </p:spPr>
        <p:txBody>
          <a:bodyPr wrap="square">
            <a:spAutoFit/>
          </a:bodyPr>
          <a:lstStyle/>
          <a:p>
            <a:pPr defTabSz="457200"/>
            <a:r>
              <a:rPr lang="mr-IN" altLang="ja-JP" dirty="0" err="1">
                <a:solidFill>
                  <a:srgbClr val="595959"/>
                </a:solidFill>
                <a:latin typeface="Calibri"/>
                <a:ea typeface="ＭＳ Ｐゴシック" panose="020B0600070205080204" pitchFamily="34" charset="-128"/>
                <a:cs typeface="Mangal" panose="02040503050203030202" pitchFamily="18" charset="0"/>
              </a:rPr>
              <a:t>brm</a:t>
            </a:r>
            <a:r>
              <a:rPr lang="mr-IN" altLang="ja-JP" dirty="0">
                <a:solidFill>
                  <a:srgbClr val="595959"/>
                </a:solidFill>
                <a:latin typeface="Calibri"/>
                <a:ea typeface="ＭＳ Ｐゴシック" panose="020B0600070205080204" pitchFamily="34" charset="-128"/>
                <a:cs typeface="Mangal" panose="02040503050203030202" pitchFamily="18" charset="0"/>
              </a:rPr>
              <a:t>(outcome~treatment+(</a:t>
            </a:r>
            <a:r>
              <a:rPr lang="en-US" altLang="ja-JP" dirty="0">
                <a:solidFill>
                  <a:srgbClr val="595959"/>
                </a:solidFill>
                <a:latin typeface="Calibri"/>
                <a:ea typeface="ＭＳ Ｐゴシック" panose="020B0600070205080204" pitchFamily="34" charset="-128"/>
              </a:rPr>
              <a:t>treatment</a:t>
            </a:r>
            <a:r>
              <a:rPr lang="mr-IN" altLang="ja-JP" dirty="0">
                <a:solidFill>
                  <a:srgbClr val="595959"/>
                </a:solidFill>
                <a:latin typeface="Calibri"/>
                <a:ea typeface="ＭＳ Ｐゴシック" panose="020B0600070205080204" pitchFamily="34" charset="-128"/>
                <a:cs typeface="Mangal" panose="02040503050203030202" pitchFamily="18" charset="0"/>
              </a:rPr>
              <a:t>|case),</a:t>
            </a:r>
            <a:r>
              <a:rPr lang="en-US" altLang="ja-JP" dirty="0">
                <a:solidFill>
                  <a:srgbClr val="595959"/>
                </a:solidFill>
                <a:latin typeface="Calibri"/>
                <a:ea typeface="ＭＳ Ｐゴシック" panose="020B0600070205080204" pitchFamily="34" charset="-128"/>
              </a:rPr>
              <a:t> #</a:t>
            </a:r>
            <a:r>
              <a:rPr lang="ja-JP" altLang="en-US" dirty="0">
                <a:solidFill>
                  <a:srgbClr val="595959"/>
                </a:solidFill>
                <a:latin typeface="Calibri"/>
                <a:ea typeface="ＭＳ Ｐゴシック" panose="020B0600070205080204" pitchFamily="34" charset="-128"/>
              </a:rPr>
              <a:t>固定・変量効果</a:t>
            </a:r>
            <a:endParaRPr lang="mr-IN" altLang="ja-JP" dirty="0">
              <a:solidFill>
                <a:srgbClr val="595959"/>
              </a:solidFill>
              <a:latin typeface="Calibri"/>
              <a:ea typeface="ＭＳ Ｐゴシック" panose="020B0600070205080204" pitchFamily="34" charset="-128"/>
              <a:cs typeface="Mangal" panose="02040503050203030202" pitchFamily="18" charset="0"/>
            </a:endParaRPr>
          </a:p>
          <a:p>
            <a:pPr defTabSz="457200"/>
            <a:r>
              <a:rPr lang="mr-IN" altLang="ja-JP" dirty="0">
                <a:solidFill>
                  <a:srgbClr val="595959"/>
                </a:solidFill>
                <a:latin typeface="Calibri"/>
                <a:ea typeface="ＭＳ Ｐゴシック" panose="020B0600070205080204" pitchFamily="34" charset="-128"/>
                <a:cs typeface="Mangal" panose="02040503050203030202" pitchFamily="18" charset="0"/>
              </a:rPr>
              <a:t>               </a:t>
            </a:r>
            <a:r>
              <a:rPr lang="mr-IN" altLang="ja-JP" dirty="0" err="1">
                <a:solidFill>
                  <a:srgbClr val="595959"/>
                </a:solidFill>
                <a:latin typeface="Calibri"/>
                <a:ea typeface="ＭＳ Ｐゴシック" panose="020B0600070205080204" pitchFamily="34" charset="-128"/>
                <a:cs typeface="Mangal" panose="02040503050203030202" pitchFamily="18" charset="0"/>
              </a:rPr>
              <a:t>autocor</a:t>
            </a:r>
            <a:r>
              <a:rPr lang="mr-IN" altLang="ja-JP" dirty="0">
                <a:solidFill>
                  <a:srgbClr val="595959"/>
                </a:solidFill>
                <a:latin typeface="Calibri"/>
                <a:ea typeface="ＭＳ Ｐゴシック" panose="020B0600070205080204" pitchFamily="34" charset="-128"/>
                <a:cs typeface="Mangal" panose="02040503050203030202" pitchFamily="18" charset="0"/>
              </a:rPr>
              <a:t>=cor_ar(p=</a:t>
            </a:r>
            <a:r>
              <a:rPr lang="en-US" altLang="ja-JP" dirty="0">
                <a:solidFill>
                  <a:srgbClr val="595959"/>
                </a:solidFill>
                <a:latin typeface="Calibri"/>
                <a:ea typeface="ＭＳ Ｐゴシック" panose="020B0600070205080204" pitchFamily="34" charset="-128"/>
              </a:rPr>
              <a:t>1</a:t>
            </a:r>
            <a:r>
              <a:rPr lang="mr-IN" altLang="ja-JP" dirty="0">
                <a:solidFill>
                  <a:srgbClr val="595959"/>
                </a:solidFill>
                <a:latin typeface="Calibri"/>
                <a:ea typeface="ＭＳ Ｐゴシック" panose="020B0600070205080204" pitchFamily="34" charset="-128"/>
                <a:cs typeface="Mangal" panose="02040503050203030202" pitchFamily="18" charset="0"/>
              </a:rPr>
              <a:t>,~time|case),</a:t>
            </a:r>
            <a:r>
              <a:rPr lang="en-US" altLang="ja-JP" dirty="0">
                <a:solidFill>
                  <a:srgbClr val="595959"/>
                </a:solidFill>
                <a:latin typeface="Calibri"/>
                <a:ea typeface="ＭＳ Ｐゴシック" panose="020B0600070205080204" pitchFamily="34" charset="-128"/>
              </a:rPr>
              <a:t> #</a:t>
            </a:r>
            <a:r>
              <a:rPr lang="ja-JP" altLang="en-US" dirty="0">
                <a:solidFill>
                  <a:srgbClr val="595959"/>
                </a:solidFill>
                <a:latin typeface="Calibri"/>
                <a:ea typeface="ＭＳ Ｐゴシック" panose="020B0600070205080204" pitchFamily="34" charset="-128"/>
              </a:rPr>
              <a:t>自己相関</a:t>
            </a:r>
            <a:r>
              <a:rPr lang="mr-IN" altLang="ja-JP" dirty="0">
                <a:solidFill>
                  <a:srgbClr val="595959"/>
                </a:solidFill>
                <a:latin typeface="Calibri"/>
                <a:ea typeface="ＭＳ Ｐゴシック" panose="020B0600070205080204" pitchFamily="34" charset="-128"/>
                <a:cs typeface="Mangal" panose="02040503050203030202" pitchFamily="18" charset="0"/>
              </a:rPr>
              <a:t>                               </a:t>
            </a:r>
            <a:endParaRPr lang="en-US" altLang="ja-JP" dirty="0">
              <a:solidFill>
                <a:srgbClr val="595959"/>
              </a:solidFill>
              <a:latin typeface="Calibri"/>
              <a:ea typeface="ＭＳ Ｐゴシック" panose="020B0600070205080204" pitchFamily="34" charset="-128"/>
            </a:endParaRPr>
          </a:p>
          <a:p>
            <a:pPr defTabSz="457200"/>
            <a:r>
              <a:rPr lang="en-US" altLang="ja-JP" dirty="0">
                <a:solidFill>
                  <a:srgbClr val="595959"/>
                </a:solidFill>
                <a:latin typeface="Calibri"/>
                <a:ea typeface="ＭＳ Ｐゴシック" panose="020B0600070205080204" pitchFamily="34" charset="-128"/>
              </a:rPr>
              <a:t>			          </a:t>
            </a:r>
            <a:r>
              <a:rPr lang="mr-IN" altLang="ja-JP" dirty="0" err="1">
                <a:solidFill>
                  <a:srgbClr val="595959"/>
                </a:solidFill>
                <a:latin typeface="Calibri"/>
                <a:ea typeface="ＭＳ Ｐゴシック" panose="020B0600070205080204" pitchFamily="34" charset="-128"/>
                <a:cs typeface="Mangal" panose="02040503050203030202" pitchFamily="18" charset="0"/>
              </a:rPr>
              <a:t>data</a:t>
            </a:r>
            <a:r>
              <a:rPr lang="mr-IN" altLang="ja-JP" dirty="0">
                <a:solidFill>
                  <a:srgbClr val="595959"/>
                </a:solidFill>
                <a:latin typeface="Calibri"/>
                <a:ea typeface="ＭＳ Ｐゴシック" panose="020B0600070205080204" pitchFamily="34" charset="-128"/>
                <a:cs typeface="Mangal" panose="02040503050203030202" pitchFamily="18" charset="0"/>
              </a:rPr>
              <a:t>=Laski,</a:t>
            </a:r>
            <a:r>
              <a:rPr lang="en-US" altLang="ja-JP" dirty="0">
                <a:solidFill>
                  <a:srgbClr val="595959"/>
                </a:solidFill>
                <a:latin typeface="Calibri"/>
                <a:ea typeface="ＭＳ Ｐゴシック" panose="020B0600070205080204" pitchFamily="34" charset="-128"/>
              </a:rPr>
              <a:t> #</a:t>
            </a:r>
            <a:r>
              <a:rPr lang="ja-JP" altLang="en-US" dirty="0">
                <a:solidFill>
                  <a:srgbClr val="595959"/>
                </a:solidFill>
                <a:latin typeface="Calibri"/>
                <a:ea typeface="ＭＳ Ｐゴシック" panose="020B0600070205080204" pitchFamily="34" charset="-128"/>
              </a:rPr>
              <a:t>データ</a:t>
            </a:r>
            <a:endParaRPr lang="mr-IN" altLang="ja-JP" dirty="0">
              <a:solidFill>
                <a:srgbClr val="595959"/>
              </a:solidFill>
              <a:latin typeface="Calibri"/>
              <a:ea typeface="ＭＳ Ｐゴシック" panose="020B0600070205080204" pitchFamily="34" charset="-128"/>
              <a:cs typeface="Mangal" panose="02040503050203030202" pitchFamily="18" charset="0"/>
            </a:endParaRPr>
          </a:p>
          <a:p>
            <a:pPr defTabSz="457200"/>
            <a:r>
              <a:rPr lang="mr-IN" altLang="ja-JP" dirty="0">
                <a:solidFill>
                  <a:srgbClr val="595959"/>
                </a:solidFill>
                <a:latin typeface="Calibri"/>
                <a:ea typeface="ＭＳ Ｐゴシック" panose="020B0600070205080204" pitchFamily="34" charset="-128"/>
                <a:cs typeface="Mangal" panose="02040503050203030202" pitchFamily="18" charset="0"/>
              </a:rPr>
              <a:t>               </a:t>
            </a:r>
            <a:r>
              <a:rPr lang="en-US" altLang="ja-JP" dirty="0">
                <a:solidFill>
                  <a:srgbClr val="595959"/>
                </a:solidFill>
                <a:latin typeface="Calibri"/>
                <a:ea typeface="ＭＳ Ｐゴシック" panose="020B0600070205080204" pitchFamily="34" charset="-128"/>
              </a:rPr>
              <a:t> </a:t>
            </a:r>
            <a:r>
              <a:rPr lang="mr-IN" altLang="ja-JP" dirty="0">
                <a:solidFill>
                  <a:srgbClr val="595959"/>
                </a:solidFill>
                <a:latin typeface="Calibri"/>
                <a:ea typeface="ＭＳ Ｐゴシック" panose="020B0600070205080204" pitchFamily="34" charset="-128"/>
                <a:cs typeface="Mangal" panose="02040503050203030202" pitchFamily="18" charset="0"/>
              </a:rPr>
              <a:t>save_model="laski.stan")</a:t>
            </a:r>
          </a:p>
        </p:txBody>
      </p:sp>
      <p:sp>
        <p:nvSpPr>
          <p:cNvPr id="5" name="テキスト ボックス 4">
            <a:extLst>
              <a:ext uri="{FF2B5EF4-FFF2-40B4-BE49-F238E27FC236}">
                <a16:creationId xmlns:a16="http://schemas.microsoft.com/office/drawing/2014/main" id="{AE809C48-A291-2450-9065-C5F240B71CA7}"/>
              </a:ext>
            </a:extLst>
          </p:cNvPr>
          <p:cNvSpPr txBox="1"/>
          <p:nvPr/>
        </p:nvSpPr>
        <p:spPr>
          <a:xfrm>
            <a:off x="1323413" y="5840410"/>
            <a:ext cx="6967472" cy="369332"/>
          </a:xfrm>
          <a:prstGeom prst="rect">
            <a:avLst/>
          </a:prstGeom>
          <a:noFill/>
        </p:spPr>
        <p:txBody>
          <a:bodyPr wrap="square">
            <a:spAutoFit/>
          </a:bodyPr>
          <a:lstStyle/>
          <a:p>
            <a:pPr defTabSz="457200"/>
            <a:r>
              <a:rPr lang="ja-JP" altLang="en-US" sz="1800">
                <a:solidFill>
                  <a:prstClr val="black"/>
                </a:solidFill>
                <a:latin typeface="Arial Unicode MS" panose="020B0604020202020204" pitchFamily="34" charset="-128"/>
                <a:ea typeface="BIZ UDゴシック" panose="020B0400000000000000" pitchFamily="49" charset="-128"/>
              </a:rPr>
              <a:t>演習補足資料</a:t>
            </a:r>
            <a:r>
              <a:rPr lang="en-US" altLang="ja-JP" sz="1800" dirty="0">
                <a:solidFill>
                  <a:prstClr val="black"/>
                </a:solidFill>
                <a:latin typeface="Arial Unicode MS" panose="020B0604020202020204" pitchFamily="34" charset="-128"/>
                <a:ea typeface="BIZ UDゴシック" panose="020B0400000000000000" pitchFamily="49" charset="-128"/>
              </a:rPr>
              <a:t>: </a:t>
            </a:r>
            <a:r>
              <a:rPr kumimoji="1" lang="en-US" altLang="ja-JP" sz="1800" dirty="0">
                <a:hlinkClick r:id="rId2"/>
              </a:rPr>
              <a:t>https://ytake2.github.io/JABCT2022/jabct2022.html</a:t>
            </a:r>
            <a:endParaRPr kumimoji="1" lang="en-US" altLang="ja-JP" sz="1800" dirty="0"/>
          </a:p>
        </p:txBody>
      </p:sp>
    </p:spTree>
    <p:extLst>
      <p:ext uri="{BB962C8B-B14F-4D97-AF65-F5344CB8AC3E}">
        <p14:creationId xmlns:p14="http://schemas.microsoft.com/office/powerpoint/2010/main" val="25126627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800" dirty="0"/>
              <a:t>傾きなし・介入効果の参加者間</a:t>
            </a:r>
            <a:r>
              <a:rPr lang="ja-JP" altLang="en-US" sz="2800"/>
              <a:t>変動ありモデル</a:t>
            </a:r>
            <a:endParaRPr lang="ja-JP" altLang="en-US" sz="2800" dirty="0"/>
          </a:p>
        </p:txBody>
      </p:sp>
      <p:pic>
        <p:nvPicPr>
          <p:cNvPr id="12" name="図 11"/>
          <p:cNvPicPr>
            <a:picLocks noChangeAspect="1"/>
          </p:cNvPicPr>
          <p:nvPr/>
        </p:nvPicPr>
        <p:blipFill>
          <a:blip r:embed="rId2"/>
          <a:stretch>
            <a:fillRect/>
          </a:stretch>
        </p:blipFill>
        <p:spPr>
          <a:xfrm>
            <a:off x="4037351" y="886947"/>
            <a:ext cx="5071155" cy="5758909"/>
          </a:xfrm>
          <a:prstGeom prst="rect">
            <a:avLst/>
          </a:prstGeom>
        </p:spPr>
      </p:pic>
      <p:sp>
        <p:nvSpPr>
          <p:cNvPr id="11" name="テキスト ボックス 10"/>
          <p:cNvSpPr txBox="1"/>
          <p:nvPr/>
        </p:nvSpPr>
        <p:spPr>
          <a:xfrm>
            <a:off x="179512" y="1541156"/>
            <a:ext cx="4896870" cy="461665"/>
          </a:xfrm>
          <a:prstGeom prst="rect">
            <a:avLst/>
          </a:prstGeom>
          <a:noFill/>
        </p:spPr>
        <p:txBody>
          <a:bodyPr wrap="square" rtlCol="0">
            <a:spAutoFit/>
          </a:bodyPr>
          <a:lstStyle/>
          <a:p>
            <a:pPr defTabSz="457200"/>
            <a:r>
              <a:rPr lang="ja-JP" altLang="en-US" sz="2400" dirty="0">
                <a:solidFill>
                  <a:prstClr val="black"/>
                </a:solidFill>
                <a:latin typeface="Calibri"/>
                <a:ea typeface="ＭＳ Ｐゴシック" panose="020B0600070205080204" pitchFamily="34" charset="-128"/>
              </a:rPr>
              <a:t>平均</a:t>
            </a:r>
            <a:r>
              <a:rPr lang="en-US" altLang="ja-JP" sz="2400" dirty="0">
                <a:solidFill>
                  <a:prstClr val="black"/>
                </a:solidFill>
                <a:latin typeface="Calibri"/>
                <a:ea typeface="ＭＳ Ｐゴシック" panose="020B0600070205080204" pitchFamily="34" charset="-128"/>
              </a:rPr>
              <a:t> = </a:t>
            </a:r>
            <a:r>
              <a:rPr lang="uk-UA" altLang="ja-JP" sz="2400" dirty="0">
                <a:solidFill>
                  <a:prstClr val="black"/>
                </a:solidFill>
                <a:latin typeface="Calibri"/>
                <a:ea typeface="ＭＳ Ｐゴシック" panose="020B0600070205080204" pitchFamily="34" charset="-128"/>
              </a:rPr>
              <a:t>39.17</a:t>
            </a:r>
            <a:r>
              <a:rPr lang="en-US" altLang="ja-JP" sz="2400" dirty="0">
                <a:solidFill>
                  <a:prstClr val="black"/>
                </a:solidFill>
                <a:latin typeface="Calibri"/>
                <a:ea typeface="ＭＳ Ｐゴシック" panose="020B0600070205080204" pitchFamily="34" charset="-128"/>
              </a:rPr>
              <a:t>, 95%CI[</a:t>
            </a:r>
            <a:r>
              <a:rPr lang="hr-HR" altLang="ja-JP" sz="2400" dirty="0">
                <a:solidFill>
                  <a:prstClr val="black"/>
                </a:solidFill>
                <a:latin typeface="Calibri"/>
                <a:ea typeface="ＭＳ Ｐゴシック" panose="020B0600070205080204" pitchFamily="34" charset="-128"/>
              </a:rPr>
              <a:t>23.42-</a:t>
            </a:r>
            <a:r>
              <a:rPr lang="fi-FI" altLang="ja-JP" sz="2400" dirty="0">
                <a:solidFill>
                  <a:prstClr val="black"/>
                </a:solidFill>
                <a:latin typeface="Calibri"/>
                <a:ea typeface="ＭＳ Ｐゴシック" panose="020B0600070205080204" pitchFamily="34" charset="-128"/>
              </a:rPr>
              <a:t>55.79]</a:t>
            </a:r>
            <a:endParaRPr lang="ja-JP" altLang="en-US" sz="2400" dirty="0">
              <a:solidFill>
                <a:prstClr val="black"/>
              </a:solidFill>
              <a:latin typeface="Calibri"/>
              <a:ea typeface="ＭＳ Ｐゴシック" panose="020B0600070205080204" pitchFamily="34" charset="-128"/>
            </a:endParaRPr>
          </a:p>
        </p:txBody>
      </p:sp>
      <p:sp>
        <p:nvSpPr>
          <p:cNvPr id="13" name="テキスト ボックス 12"/>
          <p:cNvSpPr txBox="1"/>
          <p:nvPr/>
        </p:nvSpPr>
        <p:spPr>
          <a:xfrm>
            <a:off x="179513" y="2996954"/>
            <a:ext cx="4392488" cy="461665"/>
          </a:xfrm>
          <a:prstGeom prst="rect">
            <a:avLst/>
          </a:prstGeom>
          <a:noFill/>
        </p:spPr>
        <p:txBody>
          <a:bodyPr wrap="square" rtlCol="0">
            <a:spAutoFit/>
          </a:bodyPr>
          <a:lstStyle/>
          <a:p>
            <a:pPr defTabSz="457200"/>
            <a:r>
              <a:rPr lang="ja-JP" altLang="en-US" sz="2400" dirty="0">
                <a:solidFill>
                  <a:prstClr val="black"/>
                </a:solidFill>
                <a:latin typeface="Calibri"/>
                <a:ea typeface="ＭＳ Ｐゴシック" panose="020B0600070205080204" pitchFamily="34" charset="-128"/>
              </a:rPr>
              <a:t>平均</a:t>
            </a:r>
            <a:r>
              <a:rPr lang="en-US" altLang="ja-JP" sz="2400" dirty="0">
                <a:solidFill>
                  <a:prstClr val="black"/>
                </a:solidFill>
                <a:latin typeface="Calibri"/>
                <a:ea typeface="ＭＳ Ｐゴシック" panose="020B0600070205080204" pitchFamily="34" charset="-128"/>
              </a:rPr>
              <a:t> = </a:t>
            </a:r>
            <a:r>
              <a:rPr lang="nb-NO" altLang="ja-JP" sz="2400" dirty="0">
                <a:solidFill>
                  <a:prstClr val="black"/>
                </a:solidFill>
                <a:latin typeface="Calibri"/>
                <a:ea typeface="ＭＳ Ｐゴシック" panose="020B0600070205080204" pitchFamily="34" charset="-128"/>
              </a:rPr>
              <a:t>31.44</a:t>
            </a:r>
            <a:r>
              <a:rPr lang="en-US" altLang="ja-JP" sz="2400" dirty="0">
                <a:solidFill>
                  <a:prstClr val="black"/>
                </a:solidFill>
                <a:latin typeface="Calibri"/>
                <a:ea typeface="ＭＳ Ｐゴシック" panose="020B0600070205080204" pitchFamily="34" charset="-128"/>
              </a:rPr>
              <a:t>, 95%CI[</a:t>
            </a:r>
            <a:r>
              <a:rPr lang="nb-NO" altLang="ja-JP" sz="2400" dirty="0">
                <a:solidFill>
                  <a:prstClr val="black"/>
                </a:solidFill>
                <a:latin typeface="Calibri"/>
                <a:ea typeface="ＭＳ Ｐゴシック" panose="020B0600070205080204" pitchFamily="34" charset="-128"/>
              </a:rPr>
              <a:t>20.17-</a:t>
            </a:r>
            <a:r>
              <a:rPr lang="hr-HR" altLang="ja-JP" sz="2400" dirty="0">
                <a:solidFill>
                  <a:prstClr val="black"/>
                </a:solidFill>
                <a:latin typeface="Calibri"/>
                <a:ea typeface="ＭＳ Ｐゴシック" panose="020B0600070205080204" pitchFamily="34" charset="-128"/>
              </a:rPr>
              <a:t>42.11</a:t>
            </a:r>
            <a:r>
              <a:rPr lang="en-US" altLang="ja-JP" sz="2400" dirty="0">
                <a:solidFill>
                  <a:prstClr val="black"/>
                </a:solidFill>
                <a:latin typeface="Calibri"/>
                <a:ea typeface="ＭＳ Ｐゴシック" panose="020B0600070205080204" pitchFamily="34" charset="-128"/>
              </a:rPr>
              <a:t>]</a:t>
            </a:r>
            <a:endParaRPr lang="ja-JP" altLang="en-US" sz="2400" dirty="0">
              <a:solidFill>
                <a:prstClr val="black"/>
              </a:solidFill>
              <a:latin typeface="Calibri"/>
              <a:ea typeface="ＭＳ Ｐゴシック" panose="020B0600070205080204" pitchFamily="34" charset="-128"/>
            </a:endParaRPr>
          </a:p>
        </p:txBody>
      </p:sp>
      <p:sp>
        <p:nvSpPr>
          <p:cNvPr id="14" name="テキスト ボックス 13"/>
          <p:cNvSpPr txBox="1"/>
          <p:nvPr/>
        </p:nvSpPr>
        <p:spPr>
          <a:xfrm>
            <a:off x="182377" y="4110768"/>
            <a:ext cx="4424904" cy="461665"/>
          </a:xfrm>
          <a:prstGeom prst="rect">
            <a:avLst/>
          </a:prstGeom>
          <a:noFill/>
        </p:spPr>
        <p:txBody>
          <a:bodyPr wrap="square" rtlCol="0">
            <a:spAutoFit/>
          </a:bodyPr>
          <a:lstStyle/>
          <a:p>
            <a:pPr defTabSz="457200"/>
            <a:r>
              <a:rPr lang="ja-JP" altLang="en-US" sz="2400" dirty="0">
                <a:solidFill>
                  <a:prstClr val="black"/>
                </a:solidFill>
                <a:latin typeface="Calibri"/>
                <a:ea typeface="ＭＳ Ｐゴシック" panose="020B0600070205080204" pitchFamily="34" charset="-128"/>
              </a:rPr>
              <a:t>平均</a:t>
            </a:r>
            <a:r>
              <a:rPr lang="en-US" altLang="ja-JP" sz="2400" dirty="0">
                <a:solidFill>
                  <a:prstClr val="black"/>
                </a:solidFill>
                <a:latin typeface="Calibri"/>
                <a:ea typeface="ＭＳ Ｐゴシック" panose="020B0600070205080204" pitchFamily="34" charset="-128"/>
              </a:rPr>
              <a:t> = </a:t>
            </a:r>
            <a:r>
              <a:rPr lang="hr-HR" altLang="ja-JP" sz="2400" dirty="0">
                <a:solidFill>
                  <a:prstClr val="black"/>
                </a:solidFill>
                <a:latin typeface="Calibri"/>
                <a:ea typeface="ＭＳ Ｐゴシック" panose="020B0600070205080204" pitchFamily="34" charset="-128"/>
              </a:rPr>
              <a:t>22.80</a:t>
            </a:r>
            <a:r>
              <a:rPr lang="en-US" altLang="ja-JP" sz="2400" dirty="0">
                <a:solidFill>
                  <a:prstClr val="black"/>
                </a:solidFill>
                <a:latin typeface="Calibri"/>
                <a:ea typeface="ＭＳ Ｐゴシック" panose="020B0600070205080204" pitchFamily="34" charset="-128"/>
              </a:rPr>
              <a:t>, 95%CI[</a:t>
            </a:r>
            <a:r>
              <a:rPr lang="hr-HR" altLang="ja-JP" sz="2400" dirty="0">
                <a:solidFill>
                  <a:prstClr val="black"/>
                </a:solidFill>
                <a:latin typeface="Calibri"/>
                <a:ea typeface="ＭＳ Ｐゴシック" panose="020B0600070205080204" pitchFamily="34" charset="-128"/>
              </a:rPr>
              <a:t>13.82-37.23</a:t>
            </a:r>
            <a:r>
              <a:rPr lang="fi-FI" altLang="ja-JP" sz="2400" dirty="0">
                <a:solidFill>
                  <a:prstClr val="black"/>
                </a:solidFill>
                <a:latin typeface="Calibri"/>
                <a:ea typeface="ＭＳ Ｐゴシック" panose="020B0600070205080204" pitchFamily="34" charset="-128"/>
              </a:rPr>
              <a:t>]</a:t>
            </a:r>
            <a:endParaRPr lang="ja-JP" altLang="en-US" sz="2400" dirty="0">
              <a:solidFill>
                <a:prstClr val="black"/>
              </a:solidFill>
              <a:latin typeface="Calibri"/>
              <a:ea typeface="ＭＳ Ｐゴシック" panose="020B0600070205080204" pitchFamily="34" charset="-128"/>
            </a:endParaRPr>
          </a:p>
        </p:txBody>
      </p:sp>
      <p:sp>
        <p:nvSpPr>
          <p:cNvPr id="15" name="テキスト ボックス 14"/>
          <p:cNvSpPr txBox="1"/>
          <p:nvPr/>
        </p:nvSpPr>
        <p:spPr>
          <a:xfrm>
            <a:off x="217656" y="5506631"/>
            <a:ext cx="4392488" cy="461665"/>
          </a:xfrm>
          <a:prstGeom prst="rect">
            <a:avLst/>
          </a:prstGeom>
          <a:noFill/>
        </p:spPr>
        <p:txBody>
          <a:bodyPr wrap="square" rtlCol="0">
            <a:spAutoFit/>
          </a:bodyPr>
          <a:lstStyle/>
          <a:p>
            <a:pPr defTabSz="457200"/>
            <a:r>
              <a:rPr lang="ja-JP" altLang="en-US" sz="2400" dirty="0">
                <a:solidFill>
                  <a:prstClr val="black"/>
                </a:solidFill>
                <a:latin typeface="Calibri"/>
                <a:ea typeface="ＭＳ Ｐゴシック" panose="020B0600070205080204" pitchFamily="34" charset="-128"/>
              </a:rPr>
              <a:t>平均</a:t>
            </a:r>
            <a:r>
              <a:rPr lang="en-US" altLang="ja-JP" sz="2400" dirty="0">
                <a:solidFill>
                  <a:prstClr val="black"/>
                </a:solidFill>
                <a:latin typeface="Calibri"/>
                <a:ea typeface="ＭＳ Ｐゴシック" panose="020B0600070205080204" pitchFamily="34" charset="-128"/>
              </a:rPr>
              <a:t> = </a:t>
            </a:r>
            <a:r>
              <a:rPr lang="hr-HR" altLang="ja-JP" sz="2400" dirty="0">
                <a:solidFill>
                  <a:prstClr val="black"/>
                </a:solidFill>
                <a:latin typeface="Calibri"/>
                <a:ea typeface="ＭＳ Ｐゴシック" panose="020B0600070205080204" pitchFamily="34" charset="-128"/>
              </a:rPr>
              <a:t>13.83</a:t>
            </a:r>
            <a:r>
              <a:rPr lang="en-US" altLang="ja-JP" sz="2400" dirty="0">
                <a:solidFill>
                  <a:prstClr val="black"/>
                </a:solidFill>
                <a:latin typeface="Calibri"/>
                <a:ea typeface="ＭＳ Ｐゴシック" panose="020B0600070205080204" pitchFamily="34" charset="-128"/>
              </a:rPr>
              <a:t>, 95%CI[</a:t>
            </a:r>
            <a:r>
              <a:rPr lang="hr-HR" altLang="ja-JP" sz="2400" dirty="0">
                <a:solidFill>
                  <a:prstClr val="black"/>
                </a:solidFill>
                <a:latin typeface="Calibri"/>
                <a:ea typeface="ＭＳ Ｐゴシック" panose="020B0600070205080204" pitchFamily="34" charset="-128"/>
              </a:rPr>
              <a:t>6.64</a:t>
            </a:r>
            <a:r>
              <a:rPr lang="nb-NO" altLang="ja-JP" sz="2400" dirty="0">
                <a:solidFill>
                  <a:prstClr val="black"/>
                </a:solidFill>
                <a:latin typeface="Calibri"/>
                <a:ea typeface="ＭＳ Ｐゴシック" panose="020B0600070205080204" pitchFamily="34" charset="-128"/>
              </a:rPr>
              <a:t>-</a:t>
            </a:r>
            <a:r>
              <a:rPr lang="hr-HR" altLang="ja-JP" sz="2400" dirty="0">
                <a:solidFill>
                  <a:prstClr val="black"/>
                </a:solidFill>
                <a:latin typeface="Calibri"/>
                <a:ea typeface="ＭＳ Ｐゴシック" panose="020B0600070205080204" pitchFamily="34" charset="-128"/>
              </a:rPr>
              <a:t>24.58</a:t>
            </a:r>
            <a:r>
              <a:rPr lang="en-US" altLang="ja-JP" sz="2400" dirty="0">
                <a:solidFill>
                  <a:prstClr val="black"/>
                </a:solidFill>
                <a:latin typeface="Calibri"/>
                <a:ea typeface="ＭＳ Ｐゴシック" panose="020B0600070205080204" pitchFamily="34" charset="-128"/>
              </a:rPr>
              <a:t>]</a:t>
            </a:r>
            <a:endParaRPr lang="ja-JP" altLang="en-US" sz="2400" dirty="0">
              <a:solidFill>
                <a:prstClr val="black"/>
              </a:solidFill>
              <a:latin typeface="Calibri"/>
              <a:ea typeface="ＭＳ Ｐゴシック" panose="020B0600070205080204" pitchFamily="34" charset="-128"/>
            </a:endParaRPr>
          </a:p>
        </p:txBody>
      </p:sp>
      <p:sp>
        <p:nvSpPr>
          <p:cNvPr id="9" name="テキスト ボックス 8"/>
          <p:cNvSpPr txBox="1"/>
          <p:nvPr/>
        </p:nvSpPr>
        <p:spPr>
          <a:xfrm>
            <a:off x="120439" y="3573018"/>
            <a:ext cx="4595579" cy="461665"/>
          </a:xfrm>
          <a:prstGeom prst="rect">
            <a:avLst/>
          </a:prstGeom>
          <a:solidFill>
            <a:schemeClr val="bg1">
              <a:lumMod val="75000"/>
              <a:alpha val="74000"/>
            </a:schemeClr>
          </a:solid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参加者間標準偏差</a:t>
            </a:r>
            <a:r>
              <a:rPr lang="en-US" altLang="ja-JP" sz="2400" dirty="0">
                <a:solidFill>
                  <a:prstClr val="black"/>
                </a:solidFill>
                <a:latin typeface="Calibri"/>
                <a:ea typeface="ＭＳ Ｐゴシック" panose="020B0600070205080204" pitchFamily="34" charset="-128"/>
              </a:rPr>
              <a:t>(τ</a:t>
            </a:r>
            <a:r>
              <a:rPr lang="en-US" altLang="ja-JP" sz="2400" baseline="-25000" dirty="0">
                <a:solidFill>
                  <a:prstClr val="black"/>
                </a:solidFill>
                <a:latin typeface="Calibri"/>
                <a:ea typeface="ＭＳ Ｐゴシック" panose="020B0600070205080204" pitchFamily="34" charset="-128"/>
              </a:rPr>
              <a:t>0</a:t>
            </a:r>
            <a:r>
              <a:rPr lang="en-US" altLang="ja-JP" sz="2400" dirty="0">
                <a:solidFill>
                  <a:prstClr val="black"/>
                </a:solidFill>
                <a:latin typeface="Calibri"/>
                <a:ea typeface="ＭＳ Ｐゴシック" panose="020B0600070205080204" pitchFamily="34" charset="-128"/>
              </a:rPr>
              <a:t>)</a:t>
            </a:r>
            <a:r>
              <a:rPr lang="ja-JP" altLang="en-US" sz="2400" dirty="0">
                <a:solidFill>
                  <a:prstClr val="black"/>
                </a:solidFill>
                <a:latin typeface="Calibri"/>
                <a:ea typeface="ＭＳ Ｐゴシック" panose="020B0600070205080204" pitchFamily="34" charset="-128"/>
              </a:rPr>
              <a:t>の事後分布</a:t>
            </a:r>
          </a:p>
        </p:txBody>
      </p:sp>
      <p:sp>
        <p:nvSpPr>
          <p:cNvPr id="10" name="テキスト ボックス 9"/>
          <p:cNvSpPr txBox="1"/>
          <p:nvPr/>
        </p:nvSpPr>
        <p:spPr>
          <a:xfrm>
            <a:off x="117506" y="4797154"/>
            <a:ext cx="4595579" cy="461665"/>
          </a:xfrm>
          <a:prstGeom prst="rect">
            <a:avLst/>
          </a:prstGeom>
          <a:solidFill>
            <a:schemeClr val="bg1">
              <a:lumMod val="75000"/>
              <a:alpha val="74000"/>
            </a:schemeClr>
          </a:solid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参加者間標準偏差</a:t>
            </a:r>
            <a:r>
              <a:rPr lang="en-US" altLang="ja-JP" sz="2400" dirty="0">
                <a:solidFill>
                  <a:prstClr val="black"/>
                </a:solidFill>
                <a:latin typeface="Calibri"/>
                <a:ea typeface="ＭＳ Ｐゴシック" panose="020B0600070205080204" pitchFamily="34" charset="-128"/>
              </a:rPr>
              <a:t>(τ</a:t>
            </a:r>
            <a:r>
              <a:rPr lang="en-US" altLang="ja-JP" sz="2400" baseline="-25000" dirty="0">
                <a:solidFill>
                  <a:prstClr val="black"/>
                </a:solidFill>
                <a:latin typeface="Calibri"/>
                <a:ea typeface="ＭＳ Ｐゴシック" panose="020B0600070205080204" pitchFamily="34" charset="-128"/>
              </a:rPr>
              <a:t>1</a:t>
            </a:r>
            <a:r>
              <a:rPr lang="en-US" altLang="ja-JP" sz="2400" dirty="0">
                <a:solidFill>
                  <a:prstClr val="black"/>
                </a:solidFill>
                <a:latin typeface="Calibri"/>
                <a:ea typeface="ＭＳ Ｐゴシック" panose="020B0600070205080204" pitchFamily="34" charset="-128"/>
              </a:rPr>
              <a:t>)</a:t>
            </a:r>
            <a:r>
              <a:rPr lang="ja-JP" altLang="en-US" sz="2400" dirty="0">
                <a:solidFill>
                  <a:prstClr val="black"/>
                </a:solidFill>
                <a:latin typeface="Calibri"/>
                <a:ea typeface="ＭＳ Ｐゴシック" panose="020B0600070205080204" pitchFamily="34" charset="-128"/>
              </a:rPr>
              <a:t>の事後分布</a:t>
            </a:r>
          </a:p>
        </p:txBody>
      </p:sp>
      <p:sp>
        <p:nvSpPr>
          <p:cNvPr id="7" name="テキスト ボックス 6"/>
          <p:cNvSpPr txBox="1"/>
          <p:nvPr/>
        </p:nvSpPr>
        <p:spPr>
          <a:xfrm>
            <a:off x="141063" y="935981"/>
            <a:ext cx="4702579" cy="461665"/>
          </a:xfrm>
          <a:prstGeom prst="rect">
            <a:avLst/>
          </a:prstGeom>
          <a:solidFill>
            <a:schemeClr val="bg1">
              <a:lumMod val="75000"/>
              <a:alpha val="74000"/>
            </a:schemeClr>
          </a:solid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ベースラインの平均</a:t>
            </a:r>
            <a:r>
              <a:rPr lang="en-US" altLang="ja-JP" sz="2400" dirty="0">
                <a:solidFill>
                  <a:prstClr val="black"/>
                </a:solidFill>
                <a:latin typeface="Calibri"/>
                <a:ea typeface="ＭＳ Ｐゴシック" panose="020B0600070205080204" pitchFamily="34" charset="-128"/>
              </a:rPr>
              <a:t>(β</a:t>
            </a:r>
            <a:r>
              <a:rPr lang="en-US" altLang="ja-JP" sz="2400" baseline="-25000" dirty="0">
                <a:solidFill>
                  <a:prstClr val="black"/>
                </a:solidFill>
                <a:latin typeface="Calibri"/>
                <a:ea typeface="ＭＳ Ｐゴシック" panose="020B0600070205080204" pitchFamily="34" charset="-128"/>
              </a:rPr>
              <a:t>0)</a:t>
            </a:r>
            <a:r>
              <a:rPr lang="ja-JP" altLang="en-US" sz="2400" dirty="0">
                <a:solidFill>
                  <a:prstClr val="black"/>
                </a:solidFill>
                <a:latin typeface="Calibri"/>
                <a:ea typeface="ＭＳ Ｐゴシック" panose="020B0600070205080204" pitchFamily="34" charset="-128"/>
              </a:rPr>
              <a:t>の事後分布</a:t>
            </a:r>
          </a:p>
        </p:txBody>
      </p:sp>
      <p:sp>
        <p:nvSpPr>
          <p:cNvPr id="8" name="テキスト ボックス 7"/>
          <p:cNvSpPr txBox="1"/>
          <p:nvPr/>
        </p:nvSpPr>
        <p:spPr>
          <a:xfrm>
            <a:off x="120439" y="2132858"/>
            <a:ext cx="4660651" cy="830997"/>
          </a:xfrm>
          <a:prstGeom prst="rect">
            <a:avLst/>
          </a:prstGeom>
          <a:solidFill>
            <a:schemeClr val="bg1">
              <a:lumMod val="75000"/>
              <a:alpha val="74000"/>
            </a:schemeClr>
          </a:solid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介入フェーズとベースラインの差の</a:t>
            </a:r>
            <a:endParaRPr lang="en-US" altLang="ja-JP" sz="2400" dirty="0">
              <a:solidFill>
                <a:prstClr val="black"/>
              </a:solidFill>
              <a:latin typeface="Calibri"/>
              <a:ea typeface="ＭＳ Ｐゴシック" panose="020B0600070205080204" pitchFamily="34" charset="-128"/>
            </a:endParaRPr>
          </a:p>
          <a:p>
            <a:pPr defTabSz="457200"/>
            <a:r>
              <a:rPr lang="ja-JP" altLang="en-US" sz="2400" dirty="0">
                <a:solidFill>
                  <a:prstClr val="black"/>
                </a:solidFill>
                <a:latin typeface="Calibri"/>
                <a:ea typeface="ＭＳ Ｐゴシック" panose="020B0600070205080204" pitchFamily="34" charset="-128"/>
              </a:rPr>
              <a:t>平均</a:t>
            </a:r>
            <a:r>
              <a:rPr lang="en-US" altLang="ja-JP" sz="2400" dirty="0">
                <a:solidFill>
                  <a:prstClr val="black"/>
                </a:solidFill>
                <a:latin typeface="Calibri"/>
                <a:ea typeface="ＭＳ Ｐゴシック" panose="020B0600070205080204" pitchFamily="34" charset="-128"/>
              </a:rPr>
              <a:t>(β</a:t>
            </a:r>
            <a:r>
              <a:rPr lang="en-US" altLang="ja-JP" sz="2400" baseline="-25000" dirty="0">
                <a:solidFill>
                  <a:prstClr val="black"/>
                </a:solidFill>
                <a:latin typeface="Calibri"/>
                <a:ea typeface="ＭＳ Ｐゴシック" panose="020B0600070205080204" pitchFamily="34" charset="-128"/>
              </a:rPr>
              <a:t>1)</a:t>
            </a:r>
            <a:r>
              <a:rPr lang="ja-JP" altLang="en-US" sz="2400" dirty="0">
                <a:solidFill>
                  <a:prstClr val="black"/>
                </a:solidFill>
                <a:latin typeface="Calibri"/>
                <a:ea typeface="ＭＳ Ｐゴシック" panose="020B0600070205080204" pitchFamily="34" charset="-128"/>
              </a:rPr>
              <a:t>の事後分布</a:t>
            </a:r>
          </a:p>
        </p:txBody>
      </p:sp>
    </p:spTree>
    <p:extLst>
      <p:ext uri="{BB962C8B-B14F-4D97-AF65-F5344CB8AC3E}">
        <p14:creationId xmlns:p14="http://schemas.microsoft.com/office/powerpoint/2010/main" val="21769580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400"/>
              <a:t>傾きなし・介入効果の参加者間変動ありモデル</a:t>
            </a:r>
            <a:endParaRPr lang="ja-JP" altLang="en-US" sz="2400"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112</a:t>
            </a:fld>
            <a:endParaRPr lang="ja-JP" altLang="en-US">
              <a:latin typeface="Calibri"/>
              <a:ea typeface="ＭＳ Ｐゴシック" panose="020B0600070205080204" pitchFamily="34" charset="-128"/>
            </a:endParaRPr>
          </a:p>
        </p:txBody>
      </p:sp>
      <p:pic>
        <p:nvPicPr>
          <p:cNvPr id="3" name="図 2"/>
          <p:cNvPicPr>
            <a:picLocks noChangeAspect="1"/>
          </p:cNvPicPr>
          <p:nvPr/>
        </p:nvPicPr>
        <p:blipFill>
          <a:blip r:embed="rId2"/>
          <a:stretch>
            <a:fillRect/>
          </a:stretch>
        </p:blipFill>
        <p:spPr>
          <a:xfrm>
            <a:off x="467544" y="1111846"/>
            <a:ext cx="4627640" cy="4634308"/>
          </a:xfrm>
          <a:prstGeom prst="rect">
            <a:avLst/>
          </a:prstGeom>
        </p:spPr>
      </p:pic>
      <p:sp>
        <p:nvSpPr>
          <p:cNvPr id="17" name="テキスト ボックス 16"/>
          <p:cNvSpPr txBox="1"/>
          <p:nvPr/>
        </p:nvSpPr>
        <p:spPr>
          <a:xfrm>
            <a:off x="4860032" y="4489679"/>
            <a:ext cx="3518662" cy="461665"/>
          </a:xfrm>
          <a:prstGeom prst="rect">
            <a:avLst/>
          </a:prstGeom>
          <a:solidFill>
            <a:schemeClr val="bg1">
              <a:lumMod val="75000"/>
              <a:alpha val="74000"/>
            </a:schemeClr>
          </a:solid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標準化効果量</a:t>
            </a:r>
            <a:r>
              <a:rPr lang="en-US" altLang="ja-JP" sz="2400" dirty="0">
                <a:solidFill>
                  <a:prstClr val="black"/>
                </a:solidFill>
                <a:latin typeface="Calibri"/>
                <a:ea typeface="ＭＳ Ｐゴシック" panose="020B0600070205080204" pitchFamily="34" charset="-128"/>
              </a:rPr>
              <a:t> (</a:t>
            </a:r>
            <a:r>
              <a:rPr lang="ja-JP" altLang="en-US" sz="2400" dirty="0">
                <a:solidFill>
                  <a:prstClr val="black"/>
                </a:solidFill>
                <a:latin typeface="Calibri"/>
                <a:ea typeface="ＭＳ Ｐゴシック" panose="020B0600070205080204" pitchFamily="34" charset="-128"/>
              </a:rPr>
              <a:t>参加者間</a:t>
            </a:r>
            <a:r>
              <a:rPr lang="en-US" altLang="ja-JP" sz="2400" dirty="0">
                <a:solidFill>
                  <a:prstClr val="black"/>
                </a:solidFill>
                <a:latin typeface="Calibri"/>
                <a:ea typeface="ＭＳ Ｐゴシック" panose="020B0600070205080204" pitchFamily="34" charset="-128"/>
              </a:rPr>
              <a:t>)</a:t>
            </a:r>
            <a:endParaRPr lang="ja-JP" altLang="en-US" sz="2400" dirty="0">
              <a:solidFill>
                <a:prstClr val="black"/>
              </a:solidFill>
              <a:latin typeface="Calibri"/>
              <a:ea typeface="ＭＳ Ｐゴシック" panose="020B0600070205080204" pitchFamily="34" charset="-128"/>
            </a:endParaRPr>
          </a:p>
        </p:txBody>
      </p:sp>
      <p:sp>
        <p:nvSpPr>
          <p:cNvPr id="5" name="テキスト ボックス 4"/>
          <p:cNvSpPr txBox="1"/>
          <p:nvPr/>
        </p:nvSpPr>
        <p:spPr>
          <a:xfrm>
            <a:off x="3970891" y="5013178"/>
            <a:ext cx="5173111" cy="1323439"/>
          </a:xfrm>
          <a:prstGeom prst="rect">
            <a:avLst/>
          </a:prstGeom>
          <a:noFill/>
        </p:spPr>
        <p:txBody>
          <a:bodyPr wrap="none" rtlCol="0">
            <a:spAutoFit/>
          </a:bodyPr>
          <a:lstStyle/>
          <a:p>
            <a:pPr algn="ctr" defTabSz="457200"/>
            <a:r>
              <a:rPr lang="nb-NO" altLang="ja-JP" sz="2400" dirty="0">
                <a:solidFill>
                  <a:prstClr val="black"/>
                </a:solidFill>
                <a:latin typeface="Calibri"/>
                <a:ea typeface="ＭＳ Ｐゴシック" panose="020B0600070205080204" pitchFamily="34" charset="-128"/>
              </a:rPr>
              <a:t>31.44 (</a:t>
            </a:r>
            <a:r>
              <a:rPr lang="en-US" altLang="ja-JP" sz="2400" dirty="0">
                <a:solidFill>
                  <a:prstClr val="black"/>
                </a:solidFill>
                <a:latin typeface="Calibri"/>
                <a:ea typeface="ＭＳ Ｐゴシック" panose="020B0600070205080204" pitchFamily="34" charset="-128"/>
              </a:rPr>
              <a:t>β</a:t>
            </a:r>
            <a:r>
              <a:rPr lang="en-US" altLang="ja-JP" sz="2400" baseline="-25000" dirty="0">
                <a:solidFill>
                  <a:prstClr val="black"/>
                </a:solidFill>
                <a:latin typeface="Calibri"/>
                <a:ea typeface="ＭＳ Ｐゴシック" panose="020B0600070205080204" pitchFamily="34" charset="-128"/>
              </a:rPr>
              <a:t>1</a:t>
            </a:r>
            <a:r>
              <a:rPr lang="nb-NO" altLang="ja-JP" sz="2400" dirty="0">
                <a:solidFill>
                  <a:prstClr val="black"/>
                </a:solidFill>
                <a:latin typeface="Calibri"/>
                <a:ea typeface="ＭＳ Ｐゴシック" panose="020B0600070205080204" pitchFamily="34" charset="-128"/>
              </a:rPr>
              <a:t>)</a:t>
            </a:r>
          </a:p>
          <a:p>
            <a:pPr defTabSz="457200"/>
            <a:r>
              <a:rPr lang="nb-NO" altLang="ja-JP" sz="2400" dirty="0">
                <a:solidFill>
                  <a:prstClr val="black"/>
                </a:solidFill>
                <a:latin typeface="Calibri"/>
                <a:ea typeface="ＭＳ Ｐゴシック" panose="020B0600070205080204" pitchFamily="34" charset="-128"/>
              </a:rPr>
              <a:t> </a:t>
            </a:r>
            <a:r>
              <a:rPr lang="en-US" altLang="ja-JP" sz="2400" dirty="0">
                <a:solidFill>
                  <a:prstClr val="black"/>
                </a:solidFill>
                <a:latin typeface="Calibri"/>
                <a:ea typeface="ＭＳ Ｐゴシック" panose="020B0600070205080204" pitchFamily="34" charset="-128"/>
              </a:rPr>
              <a:t>√(</a:t>
            </a:r>
            <a:r>
              <a:rPr lang="hr-HR" altLang="ja-JP" sz="2400" dirty="0">
                <a:solidFill>
                  <a:prstClr val="black"/>
                </a:solidFill>
                <a:latin typeface="Calibri"/>
                <a:ea typeface="ＭＳ Ｐゴシック" panose="020B0600070205080204" pitchFamily="34" charset="-128"/>
                <a:cs typeface="Calibri"/>
              </a:rPr>
              <a:t>12.20 (</a:t>
            </a:r>
            <a:r>
              <a:rPr lang="en-US" altLang="ja-JP" sz="2400" dirty="0" err="1">
                <a:solidFill>
                  <a:prstClr val="black"/>
                </a:solidFill>
                <a:latin typeface="Calibri"/>
                <a:ea typeface="ＭＳ Ｐゴシック" panose="020B0600070205080204" pitchFamily="34" charset="-128"/>
              </a:rPr>
              <a:t>σ</a:t>
            </a:r>
            <a:r>
              <a:rPr lang="hr-HR" altLang="ja-JP" sz="2400" dirty="0">
                <a:solidFill>
                  <a:prstClr val="black"/>
                </a:solidFill>
                <a:latin typeface="Calibri"/>
                <a:ea typeface="ＭＳ Ｐゴシック" panose="020B0600070205080204" pitchFamily="34" charset="-128"/>
                <a:cs typeface="Calibri"/>
              </a:rPr>
              <a:t>)^2+</a:t>
            </a:r>
            <a:r>
              <a:rPr lang="hr-HR" altLang="ja-JP" sz="2400" dirty="0">
                <a:solidFill>
                  <a:prstClr val="black"/>
                </a:solidFill>
                <a:latin typeface="Calibri"/>
                <a:ea typeface="ＭＳ Ｐゴシック" panose="020B0600070205080204" pitchFamily="34" charset="-128"/>
              </a:rPr>
              <a:t>22.80(</a:t>
            </a:r>
            <a:r>
              <a:rPr lang="en-US" altLang="ja-JP" sz="2400" dirty="0">
                <a:solidFill>
                  <a:prstClr val="black"/>
                </a:solidFill>
                <a:latin typeface="Calibri"/>
                <a:ea typeface="ＭＳ Ｐゴシック" panose="020B0600070205080204" pitchFamily="34" charset="-128"/>
              </a:rPr>
              <a:t>τ</a:t>
            </a:r>
            <a:r>
              <a:rPr lang="en-US" altLang="ja-JP" sz="2400" baseline="-25000" dirty="0">
                <a:solidFill>
                  <a:prstClr val="black"/>
                </a:solidFill>
                <a:latin typeface="Calibri"/>
                <a:ea typeface="ＭＳ Ｐゴシック" panose="020B0600070205080204" pitchFamily="34" charset="-128"/>
              </a:rPr>
              <a:t>0</a:t>
            </a:r>
            <a:r>
              <a:rPr lang="hr-HR" altLang="ja-JP" sz="2400" dirty="0">
                <a:solidFill>
                  <a:prstClr val="black"/>
                </a:solidFill>
                <a:latin typeface="Calibri"/>
                <a:ea typeface="ＭＳ Ｐゴシック" panose="020B0600070205080204" pitchFamily="34" charset="-128"/>
              </a:rPr>
              <a:t>)^2+13.83(</a:t>
            </a:r>
            <a:r>
              <a:rPr lang="en-US" altLang="ja-JP" sz="2400" dirty="0">
                <a:solidFill>
                  <a:prstClr val="black"/>
                </a:solidFill>
                <a:latin typeface="Calibri"/>
                <a:ea typeface="ＭＳ Ｐゴシック" panose="020B0600070205080204" pitchFamily="34" charset="-128"/>
              </a:rPr>
              <a:t>τ</a:t>
            </a:r>
            <a:r>
              <a:rPr lang="en-US" altLang="ja-JP" sz="2400" baseline="-25000" dirty="0">
                <a:solidFill>
                  <a:prstClr val="black"/>
                </a:solidFill>
                <a:latin typeface="Calibri"/>
                <a:ea typeface="ＭＳ Ｐゴシック" panose="020B0600070205080204" pitchFamily="34" charset="-128"/>
              </a:rPr>
              <a:t>1</a:t>
            </a:r>
            <a:r>
              <a:rPr lang="hr-HR" altLang="ja-JP" sz="2400" dirty="0">
                <a:solidFill>
                  <a:prstClr val="black"/>
                </a:solidFill>
                <a:latin typeface="Calibri"/>
                <a:ea typeface="ＭＳ Ｐゴシック" panose="020B0600070205080204" pitchFamily="34" charset="-128"/>
              </a:rPr>
              <a:t>)^2)</a:t>
            </a:r>
          </a:p>
          <a:p>
            <a:pPr defTabSz="457200"/>
            <a:r>
              <a:rPr lang="hr-HR" altLang="ja-JP" sz="3200" b="1" dirty="0">
                <a:solidFill>
                  <a:prstClr val="black"/>
                </a:solidFill>
                <a:latin typeface="Calibri"/>
                <a:ea typeface="ＭＳ Ｐゴシック" panose="020B0600070205080204" pitchFamily="34" charset="-128"/>
              </a:rPr>
              <a:t>= 1.04 (Cohen’s d)</a:t>
            </a:r>
            <a:r>
              <a:rPr lang="nb-NO" altLang="ja-JP" sz="3200" b="1" dirty="0">
                <a:solidFill>
                  <a:prstClr val="black"/>
                </a:solidFill>
                <a:latin typeface="Calibri"/>
                <a:ea typeface="ＭＳ Ｐゴシック" panose="020B0600070205080204" pitchFamily="34" charset="-128"/>
              </a:rPr>
              <a:t> </a:t>
            </a:r>
            <a:endParaRPr lang="ja-JP" altLang="en-US" sz="3200" b="1" dirty="0">
              <a:solidFill>
                <a:prstClr val="black"/>
              </a:solidFill>
              <a:latin typeface="Calibri"/>
              <a:ea typeface="ＭＳ Ｐゴシック" panose="020B0600070205080204" pitchFamily="34" charset="-128"/>
            </a:endParaRPr>
          </a:p>
        </p:txBody>
      </p:sp>
      <p:sp>
        <p:nvSpPr>
          <p:cNvPr id="7" name="テキスト ボックス 6"/>
          <p:cNvSpPr txBox="1"/>
          <p:nvPr/>
        </p:nvSpPr>
        <p:spPr>
          <a:xfrm>
            <a:off x="1665311" y="1097683"/>
            <a:ext cx="2954655" cy="461665"/>
          </a:xfrm>
          <a:prstGeom prst="rect">
            <a:avLst/>
          </a:prstGeom>
          <a:solidFill>
            <a:schemeClr val="bg1">
              <a:lumMod val="75000"/>
              <a:alpha val="74000"/>
            </a:schemeClr>
          </a:solid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自己相関の事後分布</a:t>
            </a:r>
          </a:p>
        </p:txBody>
      </p:sp>
      <p:sp>
        <p:nvSpPr>
          <p:cNvPr id="11" name="テキスト ボックス 10"/>
          <p:cNvSpPr txBox="1"/>
          <p:nvPr/>
        </p:nvSpPr>
        <p:spPr>
          <a:xfrm>
            <a:off x="1703760" y="1702858"/>
            <a:ext cx="4196196" cy="461665"/>
          </a:xfrm>
          <a:prstGeom prst="rect">
            <a:avLst/>
          </a:prstGeom>
          <a:noFill/>
        </p:spPr>
        <p:txBody>
          <a:bodyPr wrap="square" rtlCol="0">
            <a:spAutoFit/>
          </a:bodyPr>
          <a:lstStyle/>
          <a:p>
            <a:pPr defTabSz="457200"/>
            <a:r>
              <a:rPr lang="ja-JP" altLang="en-US" sz="2400" dirty="0">
                <a:solidFill>
                  <a:prstClr val="black"/>
                </a:solidFill>
                <a:latin typeface="Calibri"/>
                <a:ea typeface="ＭＳ Ｐゴシック" panose="020B0600070205080204" pitchFamily="34" charset="-128"/>
                <a:cs typeface="Calibri"/>
              </a:rPr>
              <a:t>平均</a:t>
            </a:r>
            <a:r>
              <a:rPr lang="en-US" altLang="ja-JP" sz="2400" dirty="0">
                <a:solidFill>
                  <a:prstClr val="black"/>
                </a:solidFill>
                <a:latin typeface="Calibri"/>
                <a:ea typeface="ＭＳ Ｐゴシック" panose="020B0600070205080204" pitchFamily="34" charset="-128"/>
                <a:cs typeface="Calibri"/>
              </a:rPr>
              <a:t> = </a:t>
            </a:r>
            <a:r>
              <a:rPr lang="is-IS" altLang="ja-JP" sz="2400" dirty="0">
                <a:solidFill>
                  <a:prstClr val="black"/>
                </a:solidFill>
                <a:latin typeface="Calibri"/>
                <a:ea typeface="ＭＳ Ｐゴシック" panose="020B0600070205080204" pitchFamily="34" charset="-128"/>
                <a:cs typeface="Calibri"/>
              </a:rPr>
              <a:t>0.04</a:t>
            </a:r>
            <a:r>
              <a:rPr lang="en-US" altLang="ja-JP" sz="2400" dirty="0">
                <a:solidFill>
                  <a:prstClr val="black"/>
                </a:solidFill>
                <a:latin typeface="Calibri"/>
                <a:ea typeface="ＭＳ Ｐゴシック" panose="020B0600070205080204" pitchFamily="34" charset="-128"/>
                <a:cs typeface="Calibri"/>
              </a:rPr>
              <a:t>, 95%CI[</a:t>
            </a:r>
            <a:r>
              <a:rPr lang="mr-IN" altLang="ja-JP" sz="2400" dirty="0">
                <a:solidFill>
                  <a:prstClr val="black"/>
                </a:solidFill>
                <a:latin typeface="Calibri"/>
                <a:ea typeface="ＭＳ Ｐゴシック" panose="020B0600070205080204" pitchFamily="34" charset="-128"/>
                <a:cs typeface="Calibri"/>
              </a:rPr>
              <a:t>-0.17</a:t>
            </a:r>
            <a:r>
              <a:rPr lang="hr-HR" altLang="ja-JP" sz="2400" dirty="0">
                <a:solidFill>
                  <a:prstClr val="black"/>
                </a:solidFill>
                <a:latin typeface="Calibri"/>
                <a:ea typeface="ＭＳ Ｐゴシック" panose="020B0600070205080204" pitchFamily="34" charset="-128"/>
                <a:cs typeface="Calibri"/>
              </a:rPr>
              <a:t>-0.26]</a:t>
            </a:r>
            <a:endParaRPr lang="ja-JP" altLang="en-US" sz="2400" dirty="0">
              <a:solidFill>
                <a:prstClr val="black"/>
              </a:solidFill>
              <a:latin typeface="Calibri"/>
              <a:ea typeface="ＭＳ Ｐゴシック" panose="020B0600070205080204" pitchFamily="34" charset="-128"/>
              <a:cs typeface="Calibri"/>
            </a:endParaRPr>
          </a:p>
        </p:txBody>
      </p:sp>
      <p:sp>
        <p:nvSpPr>
          <p:cNvPr id="8" name="テキスト ボックス 7"/>
          <p:cNvSpPr txBox="1"/>
          <p:nvPr/>
        </p:nvSpPr>
        <p:spPr>
          <a:xfrm>
            <a:off x="1703760" y="2810547"/>
            <a:ext cx="4605648" cy="461665"/>
          </a:xfrm>
          <a:prstGeom prst="rect">
            <a:avLst/>
          </a:prstGeom>
          <a:solidFill>
            <a:schemeClr val="bg1">
              <a:lumMod val="75000"/>
              <a:alpha val="74000"/>
            </a:schemeClr>
          </a:solid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参加者内標準偏差</a:t>
            </a:r>
            <a:r>
              <a:rPr lang="en-US" altLang="ja-JP" sz="2400" dirty="0">
                <a:solidFill>
                  <a:prstClr val="black"/>
                </a:solidFill>
                <a:latin typeface="Calibri"/>
                <a:ea typeface="ＭＳ Ｐゴシック" panose="020B0600070205080204" pitchFamily="34" charset="-128"/>
              </a:rPr>
              <a:t> (</a:t>
            </a:r>
            <a:r>
              <a:rPr lang="en-US" altLang="ja-JP" sz="2400" dirty="0" err="1">
                <a:solidFill>
                  <a:prstClr val="black"/>
                </a:solidFill>
                <a:latin typeface="Calibri"/>
                <a:ea typeface="ＭＳ Ｐゴシック" panose="020B0600070205080204" pitchFamily="34" charset="-128"/>
              </a:rPr>
              <a:t>σ</a:t>
            </a:r>
            <a:r>
              <a:rPr lang="en-US" altLang="ja-JP" sz="2400" dirty="0">
                <a:solidFill>
                  <a:prstClr val="black"/>
                </a:solidFill>
                <a:latin typeface="Calibri"/>
                <a:ea typeface="ＭＳ Ｐゴシック" panose="020B0600070205080204" pitchFamily="34" charset="-128"/>
              </a:rPr>
              <a:t>)</a:t>
            </a:r>
            <a:r>
              <a:rPr lang="ja-JP" altLang="en-US" sz="2400" dirty="0">
                <a:solidFill>
                  <a:prstClr val="black"/>
                </a:solidFill>
                <a:latin typeface="Calibri"/>
                <a:ea typeface="ＭＳ Ｐゴシック" panose="020B0600070205080204" pitchFamily="34" charset="-128"/>
              </a:rPr>
              <a:t>の事後分布</a:t>
            </a:r>
          </a:p>
        </p:txBody>
      </p:sp>
      <p:sp>
        <p:nvSpPr>
          <p:cNvPr id="16" name="テキスト ボックス 15"/>
          <p:cNvSpPr txBox="1"/>
          <p:nvPr/>
        </p:nvSpPr>
        <p:spPr>
          <a:xfrm>
            <a:off x="1665309" y="3429002"/>
            <a:ext cx="4507730" cy="461665"/>
          </a:xfrm>
          <a:prstGeom prst="rect">
            <a:avLst/>
          </a:prstGeom>
          <a:noFill/>
        </p:spPr>
        <p:txBody>
          <a:bodyPr wrap="square" rtlCol="0">
            <a:spAutoFit/>
          </a:bodyPr>
          <a:lstStyle/>
          <a:p>
            <a:pPr defTabSz="457200"/>
            <a:r>
              <a:rPr lang="ja-JP" altLang="en-US" sz="2400" dirty="0">
                <a:solidFill>
                  <a:prstClr val="black"/>
                </a:solidFill>
                <a:latin typeface="Calibri"/>
                <a:ea typeface="ＭＳ Ｐゴシック" panose="020B0600070205080204" pitchFamily="34" charset="-128"/>
                <a:cs typeface="Calibri"/>
              </a:rPr>
              <a:t>平均</a:t>
            </a:r>
            <a:r>
              <a:rPr lang="en-US" altLang="ja-JP" sz="2400" dirty="0">
                <a:solidFill>
                  <a:prstClr val="black"/>
                </a:solidFill>
                <a:latin typeface="Calibri"/>
                <a:ea typeface="ＭＳ Ｐゴシック" panose="020B0600070205080204" pitchFamily="34" charset="-128"/>
                <a:cs typeface="Calibri"/>
              </a:rPr>
              <a:t> = </a:t>
            </a:r>
            <a:r>
              <a:rPr lang="hr-HR" altLang="ja-JP" sz="2400" dirty="0">
                <a:solidFill>
                  <a:prstClr val="black"/>
                </a:solidFill>
                <a:latin typeface="Calibri"/>
                <a:ea typeface="ＭＳ Ｐゴシック" panose="020B0600070205080204" pitchFamily="34" charset="-128"/>
                <a:cs typeface="Calibri"/>
              </a:rPr>
              <a:t>12.20</a:t>
            </a:r>
            <a:r>
              <a:rPr lang="en-US" altLang="ja-JP" sz="2400" dirty="0">
                <a:solidFill>
                  <a:prstClr val="black"/>
                </a:solidFill>
                <a:latin typeface="Calibri"/>
                <a:ea typeface="ＭＳ Ｐゴシック" panose="020B0600070205080204" pitchFamily="34" charset="-128"/>
                <a:cs typeface="Calibri"/>
              </a:rPr>
              <a:t>, 95%CI[</a:t>
            </a:r>
            <a:r>
              <a:rPr lang="de-DE" altLang="ja-JP" sz="2400" dirty="0">
                <a:solidFill>
                  <a:prstClr val="black"/>
                </a:solidFill>
                <a:latin typeface="Calibri"/>
                <a:ea typeface="ＭＳ Ｐゴシック" panose="020B0600070205080204" pitchFamily="34" charset="-128"/>
                <a:cs typeface="Calibri"/>
              </a:rPr>
              <a:t>10.69-14.00</a:t>
            </a:r>
            <a:r>
              <a:rPr lang="hr-HR" altLang="ja-JP" sz="2400" dirty="0">
                <a:solidFill>
                  <a:prstClr val="black"/>
                </a:solidFill>
                <a:latin typeface="Calibri"/>
                <a:ea typeface="ＭＳ Ｐゴシック" panose="020B0600070205080204" pitchFamily="34" charset="-128"/>
                <a:cs typeface="Calibri"/>
              </a:rPr>
              <a:t>]</a:t>
            </a:r>
            <a:endParaRPr lang="ja-JP" altLang="en-US" sz="2400" dirty="0">
              <a:solidFill>
                <a:prstClr val="black"/>
              </a:solidFill>
              <a:latin typeface="Calibri"/>
              <a:ea typeface="ＭＳ Ｐゴシック" panose="020B0600070205080204" pitchFamily="34" charset="-128"/>
              <a:cs typeface="Calibri"/>
            </a:endParaRPr>
          </a:p>
        </p:txBody>
      </p:sp>
      <p:cxnSp>
        <p:nvCxnSpPr>
          <p:cNvPr id="9" name="直線コネクタ 8"/>
          <p:cNvCxnSpPr/>
          <p:nvPr/>
        </p:nvCxnSpPr>
        <p:spPr>
          <a:xfrm>
            <a:off x="3970891" y="5445224"/>
            <a:ext cx="49669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12556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400" dirty="0"/>
              <a:t>傾きなし・介入効果の参加者間</a:t>
            </a:r>
            <a:r>
              <a:rPr lang="ja-JP" altLang="en-US" sz="2400"/>
              <a:t>変動ありモデル</a:t>
            </a:r>
            <a:r>
              <a:rPr lang="en-US" altLang="ja-JP" sz="2800" dirty="0"/>
              <a:t> </a:t>
            </a:r>
            <a:endParaRPr lang="ja-JP" altLang="en-US" sz="2800"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113</a:t>
            </a:fld>
            <a:endParaRPr lang="ja-JP" altLang="en-US">
              <a:latin typeface="Calibri"/>
              <a:ea typeface="ＭＳ Ｐゴシック" panose="020B0600070205080204" pitchFamily="34" charset="-128"/>
            </a:endParaRPr>
          </a:p>
        </p:txBody>
      </p:sp>
      <p:sp>
        <p:nvSpPr>
          <p:cNvPr id="7" name="テキスト ボックス 6"/>
          <p:cNvSpPr txBox="1"/>
          <p:nvPr/>
        </p:nvSpPr>
        <p:spPr>
          <a:xfrm>
            <a:off x="185081" y="836712"/>
            <a:ext cx="4747714" cy="400110"/>
          </a:xfrm>
          <a:prstGeom prst="rect">
            <a:avLst/>
          </a:prstGeom>
          <a:solidFill>
            <a:schemeClr val="bg1">
              <a:lumMod val="75000"/>
              <a:alpha val="74000"/>
            </a:schemeClr>
          </a:solidFill>
        </p:spPr>
        <p:txBody>
          <a:bodyPr wrap="none" rtlCol="0">
            <a:spAutoFit/>
          </a:bodyPr>
          <a:lstStyle/>
          <a:p>
            <a:pPr defTabSz="457200"/>
            <a:r>
              <a:rPr lang="ja-JP" altLang="en-US" sz="2000" dirty="0">
                <a:solidFill>
                  <a:prstClr val="black"/>
                </a:solidFill>
                <a:latin typeface="Calibri"/>
                <a:ea typeface="ＭＳ Ｐゴシック" panose="020B0600070205080204" pitchFamily="34" charset="-128"/>
              </a:rPr>
              <a:t>個々人のベースラインの平均の事後分布</a:t>
            </a:r>
          </a:p>
        </p:txBody>
      </p:sp>
      <p:sp>
        <p:nvSpPr>
          <p:cNvPr id="13" name="テキスト ボックス 12"/>
          <p:cNvSpPr txBox="1"/>
          <p:nvPr/>
        </p:nvSpPr>
        <p:spPr>
          <a:xfrm>
            <a:off x="5269769" y="796642"/>
            <a:ext cx="3861792" cy="400110"/>
          </a:xfrm>
          <a:prstGeom prst="rect">
            <a:avLst/>
          </a:prstGeom>
          <a:solidFill>
            <a:schemeClr val="bg1">
              <a:lumMod val="75000"/>
              <a:alpha val="74000"/>
            </a:schemeClr>
          </a:solidFill>
        </p:spPr>
        <p:txBody>
          <a:bodyPr wrap="square" rtlCol="0">
            <a:spAutoFit/>
          </a:bodyPr>
          <a:lstStyle/>
          <a:p>
            <a:pPr defTabSz="457200"/>
            <a:r>
              <a:rPr lang="ja-JP" altLang="en-US" sz="2000" dirty="0">
                <a:solidFill>
                  <a:prstClr val="black"/>
                </a:solidFill>
                <a:latin typeface="Calibri"/>
                <a:ea typeface="ＭＳ Ｐゴシック" panose="020B0600070205080204" pitchFamily="34" charset="-128"/>
              </a:rPr>
              <a:t>ベースラインからの差の事後分布</a:t>
            </a:r>
          </a:p>
        </p:txBody>
      </p:sp>
      <p:pic>
        <p:nvPicPr>
          <p:cNvPr id="10" name="図 9"/>
          <p:cNvPicPr>
            <a:picLocks noChangeAspect="1"/>
          </p:cNvPicPr>
          <p:nvPr/>
        </p:nvPicPr>
        <p:blipFill>
          <a:blip r:embed="rId2"/>
          <a:stretch>
            <a:fillRect/>
          </a:stretch>
        </p:blipFill>
        <p:spPr>
          <a:xfrm>
            <a:off x="296080" y="1628800"/>
            <a:ext cx="3229581" cy="4543642"/>
          </a:xfrm>
          <a:prstGeom prst="rect">
            <a:avLst/>
          </a:prstGeom>
        </p:spPr>
      </p:pic>
      <p:pic>
        <p:nvPicPr>
          <p:cNvPr id="12" name="図 11"/>
          <p:cNvPicPr>
            <a:picLocks noChangeAspect="1"/>
          </p:cNvPicPr>
          <p:nvPr/>
        </p:nvPicPr>
        <p:blipFill>
          <a:blip r:embed="rId3"/>
          <a:stretch>
            <a:fillRect/>
          </a:stretch>
        </p:blipFill>
        <p:spPr>
          <a:xfrm>
            <a:off x="5269769" y="1462647"/>
            <a:ext cx="3397632" cy="4780070"/>
          </a:xfrm>
          <a:prstGeom prst="rect">
            <a:avLst/>
          </a:prstGeom>
        </p:spPr>
      </p:pic>
    </p:spTree>
    <p:extLst>
      <p:ext uri="{BB962C8B-B14F-4D97-AF65-F5344CB8AC3E}">
        <p14:creationId xmlns:p14="http://schemas.microsoft.com/office/powerpoint/2010/main" val="11997746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400"/>
              <a:t>傾きなし・介入効果の参加者間変動ありモデル</a:t>
            </a:r>
            <a:endParaRPr lang="ja-JP" altLang="en-US" sz="2400"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114</a:t>
            </a:fld>
            <a:endParaRPr lang="ja-JP" altLang="en-US">
              <a:latin typeface="Calibri"/>
              <a:ea typeface="ＭＳ Ｐゴシック" panose="020B0600070205080204" pitchFamily="34" charset="-128"/>
            </a:endParaRPr>
          </a:p>
        </p:txBody>
      </p:sp>
      <p:sp>
        <p:nvSpPr>
          <p:cNvPr id="13" name="テキスト ボックス 12"/>
          <p:cNvSpPr txBox="1"/>
          <p:nvPr/>
        </p:nvSpPr>
        <p:spPr>
          <a:xfrm>
            <a:off x="4860032" y="836712"/>
            <a:ext cx="3861792" cy="400110"/>
          </a:xfrm>
          <a:prstGeom prst="rect">
            <a:avLst/>
          </a:prstGeom>
          <a:solidFill>
            <a:schemeClr val="bg1">
              <a:lumMod val="75000"/>
              <a:alpha val="74000"/>
            </a:schemeClr>
          </a:solidFill>
        </p:spPr>
        <p:txBody>
          <a:bodyPr wrap="square" rtlCol="0">
            <a:spAutoFit/>
          </a:bodyPr>
          <a:lstStyle/>
          <a:p>
            <a:pPr defTabSz="457200"/>
            <a:r>
              <a:rPr lang="ja-JP" altLang="en-US" sz="2000" dirty="0">
                <a:solidFill>
                  <a:prstClr val="black"/>
                </a:solidFill>
                <a:latin typeface="Calibri"/>
                <a:ea typeface="ＭＳ Ｐゴシック" panose="020B0600070205080204" pitchFamily="34" charset="-128"/>
              </a:rPr>
              <a:t>ベースラインの平均からの差</a:t>
            </a:r>
          </a:p>
        </p:txBody>
      </p:sp>
      <p:pic>
        <p:nvPicPr>
          <p:cNvPr id="12" name="図 11"/>
          <p:cNvPicPr>
            <a:picLocks noChangeAspect="1"/>
          </p:cNvPicPr>
          <p:nvPr/>
        </p:nvPicPr>
        <p:blipFill>
          <a:blip r:embed="rId2"/>
          <a:stretch>
            <a:fillRect/>
          </a:stretch>
        </p:blipFill>
        <p:spPr>
          <a:xfrm>
            <a:off x="4874681" y="1462647"/>
            <a:ext cx="3397632" cy="4780070"/>
          </a:xfrm>
          <a:prstGeom prst="rect">
            <a:avLst/>
          </a:prstGeom>
        </p:spPr>
      </p:pic>
      <p:sp>
        <p:nvSpPr>
          <p:cNvPr id="14" name="テキスト ボックス 13"/>
          <p:cNvSpPr txBox="1"/>
          <p:nvPr/>
        </p:nvSpPr>
        <p:spPr>
          <a:xfrm>
            <a:off x="683570" y="951261"/>
            <a:ext cx="3801191" cy="4930581"/>
          </a:xfrm>
          <a:prstGeom prst="rect">
            <a:avLst/>
          </a:prstGeom>
          <a:no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参加者内効果量</a:t>
            </a:r>
            <a:r>
              <a:rPr lang="en-US" altLang="ja-JP" sz="2400" dirty="0">
                <a:solidFill>
                  <a:prstClr val="black"/>
                </a:solidFill>
                <a:latin typeface="Calibri"/>
                <a:ea typeface="ＭＳ Ｐゴシック" panose="020B0600070205080204" pitchFamily="34" charset="-128"/>
              </a:rPr>
              <a:t>=</a:t>
            </a:r>
          </a:p>
          <a:p>
            <a:pPr defTabSz="457200"/>
            <a:r>
              <a:rPr lang="ja-JP" altLang="en-US" sz="2400" dirty="0">
                <a:solidFill>
                  <a:prstClr val="black"/>
                </a:solidFill>
                <a:latin typeface="Calibri"/>
                <a:ea typeface="ＭＳ Ｐゴシック" panose="020B0600070205080204" pitchFamily="34" charset="-128"/>
              </a:rPr>
              <a:t>平均</a:t>
            </a:r>
            <a:r>
              <a:rPr lang="en-US" altLang="ja-JP" sz="2400" dirty="0">
                <a:solidFill>
                  <a:prstClr val="black"/>
                </a:solidFill>
                <a:latin typeface="Calibri"/>
                <a:ea typeface="ＭＳ Ｐゴシック" panose="020B0600070205080204" pitchFamily="34" charset="-128"/>
              </a:rPr>
              <a:t>/</a:t>
            </a:r>
            <a:r>
              <a:rPr lang="ja-JP" altLang="en-US" sz="2400" dirty="0">
                <a:solidFill>
                  <a:prstClr val="black"/>
                </a:solidFill>
                <a:latin typeface="Calibri"/>
                <a:ea typeface="ＭＳ Ｐゴシック" panose="020B0600070205080204" pitchFamily="34" charset="-128"/>
              </a:rPr>
              <a:t>参加者内標準偏差</a:t>
            </a:r>
            <a:r>
              <a:rPr lang="en-US" altLang="ja-JP" sz="2400" dirty="0">
                <a:solidFill>
                  <a:prstClr val="black"/>
                </a:solidFill>
                <a:latin typeface="Calibri"/>
                <a:ea typeface="ＭＳ Ｐゴシック" panose="020B0600070205080204" pitchFamily="34" charset="-128"/>
              </a:rPr>
              <a:t> (</a:t>
            </a:r>
            <a:r>
              <a:rPr lang="en-US" altLang="ja-JP" sz="2400" dirty="0" err="1">
                <a:solidFill>
                  <a:prstClr val="black"/>
                </a:solidFill>
                <a:latin typeface="Calibri"/>
                <a:ea typeface="ＭＳ Ｐゴシック" panose="020B0600070205080204" pitchFamily="34" charset="-128"/>
              </a:rPr>
              <a:t>σ</a:t>
            </a:r>
            <a:r>
              <a:rPr lang="en-US" altLang="ja-JP" sz="2400" dirty="0">
                <a:solidFill>
                  <a:prstClr val="black"/>
                </a:solidFill>
                <a:latin typeface="Calibri"/>
                <a:ea typeface="ＭＳ Ｐゴシック" panose="020B0600070205080204" pitchFamily="34" charset="-128"/>
              </a:rPr>
              <a:t>)</a:t>
            </a:r>
            <a:endParaRPr lang="pt-BR" altLang="ja-JP" sz="2400" dirty="0">
              <a:solidFill>
                <a:prstClr val="black"/>
              </a:solidFill>
              <a:latin typeface="Calibri"/>
              <a:ea typeface="ＭＳ Ｐゴシック" panose="020B0600070205080204" pitchFamily="34" charset="-128"/>
            </a:endParaRPr>
          </a:p>
          <a:p>
            <a:pPr defTabSz="457200"/>
            <a:endParaRPr lang="pt-BR" altLang="ja-JP" dirty="0">
              <a:solidFill>
                <a:prstClr val="black"/>
              </a:solidFill>
              <a:latin typeface="Calibri"/>
              <a:ea typeface="ＭＳ Ｐゴシック" panose="020B0600070205080204" pitchFamily="34" charset="-128"/>
            </a:endParaRPr>
          </a:p>
          <a:p>
            <a:pPr lvl="3" algn="ctr" defTabSz="457200">
              <a:lnSpc>
                <a:spcPct val="130000"/>
              </a:lnSpc>
            </a:pPr>
            <a:r>
              <a:rPr lang="pt-BR" altLang="ja-JP" sz="2400" b="1" dirty="0">
                <a:solidFill>
                  <a:prstClr val="black"/>
                </a:solidFill>
                <a:latin typeface="Calibri"/>
                <a:ea typeface="ＭＳ Ｐゴシック" panose="020B0600070205080204" pitchFamily="34" charset="-128"/>
              </a:rPr>
              <a:t>2.51</a:t>
            </a:r>
          </a:p>
          <a:p>
            <a:pPr lvl="3" algn="ctr" defTabSz="457200">
              <a:lnSpc>
                <a:spcPct val="130000"/>
              </a:lnSpc>
            </a:pPr>
            <a:r>
              <a:rPr lang="pt-BR" altLang="ja-JP" sz="2400" b="1" dirty="0">
                <a:solidFill>
                  <a:prstClr val="black"/>
                </a:solidFill>
                <a:latin typeface="Calibri"/>
                <a:ea typeface="ＭＳ Ｐゴシック" panose="020B0600070205080204" pitchFamily="34" charset="-128"/>
              </a:rPr>
              <a:t>3.21</a:t>
            </a:r>
          </a:p>
          <a:p>
            <a:pPr lvl="3" algn="ctr" defTabSz="457200">
              <a:lnSpc>
                <a:spcPct val="130000"/>
              </a:lnSpc>
            </a:pPr>
            <a:r>
              <a:rPr lang="pt-BR" altLang="ja-JP" sz="2400" b="1" dirty="0">
                <a:solidFill>
                  <a:prstClr val="black"/>
                </a:solidFill>
                <a:latin typeface="Calibri"/>
                <a:ea typeface="ＭＳ Ｐゴシック" panose="020B0600070205080204" pitchFamily="34" charset="-128"/>
              </a:rPr>
              <a:t>3.76</a:t>
            </a:r>
          </a:p>
          <a:p>
            <a:pPr lvl="3" algn="ctr" defTabSz="457200">
              <a:lnSpc>
                <a:spcPct val="130000"/>
              </a:lnSpc>
            </a:pPr>
            <a:r>
              <a:rPr lang="pt-BR" altLang="ja-JP" sz="2400" b="1" dirty="0">
                <a:solidFill>
                  <a:prstClr val="black"/>
                </a:solidFill>
                <a:latin typeface="Calibri"/>
                <a:ea typeface="ＭＳ Ｐゴシック" panose="020B0600070205080204" pitchFamily="34" charset="-128"/>
              </a:rPr>
              <a:t>3.19</a:t>
            </a:r>
          </a:p>
          <a:p>
            <a:pPr lvl="3" algn="ctr" defTabSz="457200">
              <a:lnSpc>
                <a:spcPct val="130000"/>
              </a:lnSpc>
            </a:pPr>
            <a:r>
              <a:rPr lang="pt-BR" altLang="ja-JP" sz="2400" b="1" dirty="0">
                <a:solidFill>
                  <a:prstClr val="black"/>
                </a:solidFill>
                <a:latin typeface="Calibri"/>
                <a:ea typeface="ＭＳ Ｐゴシック" panose="020B0600070205080204" pitchFamily="34" charset="-128"/>
              </a:rPr>
              <a:t>3.16</a:t>
            </a:r>
          </a:p>
          <a:p>
            <a:pPr lvl="3" algn="ctr" defTabSz="457200">
              <a:lnSpc>
                <a:spcPct val="130000"/>
              </a:lnSpc>
            </a:pPr>
            <a:r>
              <a:rPr lang="pt-BR" altLang="ja-JP" sz="2400" b="1" dirty="0">
                <a:solidFill>
                  <a:prstClr val="black"/>
                </a:solidFill>
                <a:latin typeface="Calibri"/>
                <a:ea typeface="ＭＳ Ｐゴシック" panose="020B0600070205080204" pitchFamily="34" charset="-128"/>
              </a:rPr>
              <a:t>2.06</a:t>
            </a:r>
          </a:p>
          <a:p>
            <a:pPr lvl="3" algn="ctr" defTabSz="457200">
              <a:lnSpc>
                <a:spcPct val="130000"/>
              </a:lnSpc>
            </a:pPr>
            <a:r>
              <a:rPr lang="pt-BR" altLang="ja-JP" sz="2400" b="1" dirty="0">
                <a:solidFill>
                  <a:prstClr val="black"/>
                </a:solidFill>
                <a:latin typeface="Calibri"/>
                <a:ea typeface="ＭＳ Ｐゴシック" panose="020B0600070205080204" pitchFamily="34" charset="-128"/>
              </a:rPr>
              <a:t>0.85</a:t>
            </a:r>
          </a:p>
          <a:p>
            <a:pPr lvl="3" algn="ctr" defTabSz="457200">
              <a:lnSpc>
                <a:spcPct val="130000"/>
              </a:lnSpc>
            </a:pPr>
            <a:r>
              <a:rPr lang="pt-BR" altLang="ja-JP" sz="2400" b="1" dirty="0">
                <a:solidFill>
                  <a:prstClr val="black"/>
                </a:solidFill>
                <a:latin typeface="Calibri"/>
                <a:ea typeface="ＭＳ Ｐゴシック" panose="020B0600070205080204" pitchFamily="34" charset="-128"/>
              </a:rPr>
              <a:t>1.94</a:t>
            </a:r>
            <a:endParaRPr lang="ja-JP" altLang="en-US" sz="2400" b="1"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15215555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ja-JP" altLang="en-US"/>
              <a:t>ベイジアン</a:t>
            </a:r>
            <a:r>
              <a:rPr kumimoji="1" lang="en-US" altLang="ja-JP" dirty="0"/>
              <a:t>SCED</a:t>
            </a:r>
            <a:r>
              <a:rPr kumimoji="1" lang="ja-JP" altLang="en-US"/>
              <a:t>解析モデル</a:t>
            </a:r>
          </a:p>
        </p:txBody>
      </p:sp>
      <p:sp>
        <p:nvSpPr>
          <p:cNvPr id="3" name="コンテンツ プレースホルダー 2">
            <a:extLst>
              <a:ext uri="{FF2B5EF4-FFF2-40B4-BE49-F238E27FC236}">
                <a16:creationId xmlns:a16="http://schemas.microsoft.com/office/drawing/2014/main" id="{3C04F3D3-50F7-6F05-61FD-A38D9067F63C}"/>
              </a:ext>
            </a:extLst>
          </p:cNvPr>
          <p:cNvSpPr>
            <a:spLocks noGrp="1"/>
          </p:cNvSpPr>
          <p:nvPr>
            <p:ph idx="1"/>
          </p:nvPr>
        </p:nvSpPr>
        <p:spPr>
          <a:xfrm>
            <a:off x="190500" y="1022053"/>
            <a:ext cx="8953500" cy="5237163"/>
          </a:xfrm>
        </p:spPr>
        <p:txBody>
          <a:bodyPr/>
          <a:lstStyle/>
          <a:p>
            <a:r>
              <a:rPr lang="en-US" altLang="ja-JP" dirty="0"/>
              <a:t>BITS model </a:t>
            </a:r>
            <a:r>
              <a:rPr lang="ja-JP" altLang="en-US"/>
              <a:t>自己相関を考慮にいれた</a:t>
            </a:r>
            <a:r>
              <a:rPr lang="en-US" altLang="ja-JP" dirty="0"/>
              <a:t>AB</a:t>
            </a:r>
            <a:r>
              <a:rPr lang="ja-JP" altLang="en-US"/>
              <a:t>デザインの</a:t>
            </a:r>
            <a:r>
              <a:rPr lang="en-US" altLang="ja-JP" dirty="0"/>
              <a:t>t</a:t>
            </a:r>
            <a:r>
              <a:rPr lang="ja-JP" altLang="en-US"/>
              <a:t>検定</a:t>
            </a:r>
            <a:endParaRPr lang="en-US" altLang="ja-JP" dirty="0"/>
          </a:p>
          <a:p>
            <a:r>
              <a:rPr lang="en-US" altLang="ja-JP" dirty="0"/>
              <a:t>BUCP model </a:t>
            </a:r>
            <a:r>
              <a:rPr lang="ja-JP" altLang="en-US"/>
              <a:t>変化点検出モデル</a:t>
            </a: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115</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pic>
        <p:nvPicPr>
          <p:cNvPr id="5" name="図 4">
            <a:extLst>
              <a:ext uri="{FF2B5EF4-FFF2-40B4-BE49-F238E27FC236}">
                <a16:creationId xmlns:a16="http://schemas.microsoft.com/office/drawing/2014/main" id="{D9658049-455F-AD6F-C62F-40F65D6BC81F}"/>
              </a:ext>
            </a:extLst>
          </p:cNvPr>
          <p:cNvPicPr>
            <a:picLocks noChangeAspect="1"/>
          </p:cNvPicPr>
          <p:nvPr/>
        </p:nvPicPr>
        <p:blipFill>
          <a:blip r:embed="rId2"/>
          <a:stretch>
            <a:fillRect/>
          </a:stretch>
        </p:blipFill>
        <p:spPr>
          <a:xfrm>
            <a:off x="351492" y="2812684"/>
            <a:ext cx="5202044" cy="3339810"/>
          </a:xfrm>
          <a:prstGeom prst="rect">
            <a:avLst/>
          </a:prstGeom>
        </p:spPr>
      </p:pic>
      <p:sp>
        <p:nvSpPr>
          <p:cNvPr id="7" name="テキスト ボックス 6">
            <a:extLst>
              <a:ext uri="{FF2B5EF4-FFF2-40B4-BE49-F238E27FC236}">
                <a16:creationId xmlns:a16="http://schemas.microsoft.com/office/drawing/2014/main" id="{7A0A36BA-B50A-E0DD-61F8-C60E1E42B01E}"/>
              </a:ext>
            </a:extLst>
          </p:cNvPr>
          <p:cNvSpPr txBox="1"/>
          <p:nvPr/>
        </p:nvSpPr>
        <p:spPr>
          <a:xfrm>
            <a:off x="5553536" y="4165623"/>
            <a:ext cx="3501501" cy="307777"/>
          </a:xfrm>
          <a:prstGeom prst="rect">
            <a:avLst/>
          </a:prstGeom>
          <a:noFill/>
        </p:spPr>
        <p:txBody>
          <a:bodyPr wrap="square">
            <a:spAutoFit/>
          </a:bodyPr>
          <a:lstStyle/>
          <a:p>
            <a:r>
              <a:rPr lang="ja-JP" altLang="en-US" sz="1400"/>
              <a:t>https://github.com/prathiba-stat/BITS-BUCP</a:t>
            </a:r>
          </a:p>
        </p:txBody>
      </p:sp>
      <p:sp>
        <p:nvSpPr>
          <p:cNvPr id="10" name="テキスト ボックス 9">
            <a:extLst>
              <a:ext uri="{FF2B5EF4-FFF2-40B4-BE49-F238E27FC236}">
                <a16:creationId xmlns:a16="http://schemas.microsoft.com/office/drawing/2014/main" id="{14FB2C4D-E946-415D-B9E0-F63038A4F3FD}"/>
              </a:ext>
            </a:extLst>
          </p:cNvPr>
          <p:cNvSpPr txBox="1"/>
          <p:nvPr/>
        </p:nvSpPr>
        <p:spPr>
          <a:xfrm>
            <a:off x="5673814" y="3032770"/>
            <a:ext cx="3264035" cy="830997"/>
          </a:xfrm>
          <a:prstGeom prst="rect">
            <a:avLst/>
          </a:prstGeom>
          <a:noFill/>
        </p:spPr>
        <p:txBody>
          <a:bodyPr wrap="none" rtlCol="0">
            <a:spAutoFit/>
          </a:bodyPr>
          <a:lstStyle/>
          <a:p>
            <a:r>
              <a:rPr kumimoji="1" lang="en-US" altLang="ja-JP" sz="2400" dirty="0"/>
              <a:t>R</a:t>
            </a:r>
            <a:r>
              <a:rPr kumimoji="1" lang="ja-JP" altLang="en-US" sz="2400"/>
              <a:t>で実行するコード</a:t>
            </a:r>
            <a:r>
              <a:rPr lang="ja-JP" altLang="en-US" sz="2400"/>
              <a:t>が</a:t>
            </a:r>
            <a:endParaRPr lang="en-US" altLang="ja-JP" sz="2400" dirty="0"/>
          </a:p>
          <a:p>
            <a:r>
              <a:rPr kumimoji="1" lang="ja-JP" altLang="en-US" sz="2400"/>
              <a:t>ここに掲載されています</a:t>
            </a:r>
            <a:endParaRPr kumimoji="1" lang="en-US" altLang="ja-JP" sz="2400" dirty="0"/>
          </a:p>
        </p:txBody>
      </p:sp>
      <p:sp>
        <p:nvSpPr>
          <p:cNvPr id="6" name="テキスト ボックス 5">
            <a:extLst>
              <a:ext uri="{FF2B5EF4-FFF2-40B4-BE49-F238E27FC236}">
                <a16:creationId xmlns:a16="http://schemas.microsoft.com/office/drawing/2014/main" id="{03753B60-5C1F-9850-3C3F-F20D31884FD3}"/>
              </a:ext>
            </a:extLst>
          </p:cNvPr>
          <p:cNvSpPr txBox="1"/>
          <p:nvPr/>
        </p:nvSpPr>
        <p:spPr>
          <a:xfrm>
            <a:off x="5714528" y="4805236"/>
            <a:ext cx="3336170" cy="1200329"/>
          </a:xfrm>
          <a:prstGeom prst="rect">
            <a:avLst/>
          </a:prstGeom>
          <a:noFill/>
        </p:spPr>
        <p:txBody>
          <a:bodyPr wrap="none" rtlCol="0">
            <a:spAutoFit/>
          </a:bodyPr>
          <a:lstStyle/>
          <a:p>
            <a:r>
              <a:rPr kumimoji="1" lang="en-US" altLang="ja-JP" dirty="0"/>
              <a:t>1. ZIP</a:t>
            </a:r>
            <a:r>
              <a:rPr kumimoji="1" lang="ja-JP" altLang="en-US"/>
              <a:t>ファイルをダウンロード</a:t>
            </a:r>
            <a:endParaRPr kumimoji="1" lang="en-US" altLang="ja-JP" dirty="0"/>
          </a:p>
          <a:p>
            <a:r>
              <a:rPr kumimoji="1" lang="en-US" altLang="ja-JP" dirty="0"/>
              <a:t>2. </a:t>
            </a:r>
            <a:r>
              <a:rPr kumimoji="1" lang="ja-JP" altLang="en-US"/>
              <a:t>解凍してできるフォルダを指定</a:t>
            </a:r>
            <a:endParaRPr kumimoji="1" lang="en-US" altLang="ja-JP" dirty="0"/>
          </a:p>
          <a:p>
            <a:r>
              <a:rPr kumimoji="1" lang="en-US" altLang="ja-JP" dirty="0"/>
              <a:t>3. BITS.</a:t>
            </a:r>
            <a:r>
              <a:rPr lang="en-US" altLang="ja-JP" dirty="0"/>
              <a:t>R</a:t>
            </a:r>
            <a:r>
              <a:rPr lang="ja-JP" altLang="en-US"/>
              <a:t>ファイルの実行</a:t>
            </a:r>
            <a:endParaRPr lang="en-US" altLang="ja-JP" dirty="0"/>
          </a:p>
          <a:p>
            <a:r>
              <a:rPr kumimoji="1" lang="en-US" altLang="ja-JP" dirty="0"/>
              <a:t>4. BUCP.R</a:t>
            </a:r>
            <a:r>
              <a:rPr kumimoji="1" lang="ja-JP" altLang="en-US"/>
              <a:t>ファイルの実行</a:t>
            </a:r>
          </a:p>
        </p:txBody>
      </p:sp>
    </p:spTree>
    <p:extLst>
      <p:ext uri="{BB962C8B-B14F-4D97-AF65-F5344CB8AC3E}">
        <p14:creationId xmlns:p14="http://schemas.microsoft.com/office/powerpoint/2010/main" val="34041384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BITS model</a:t>
            </a:r>
            <a:endParaRPr kumimoji="1" lang="ja-JP" altLang="en-US"/>
          </a:p>
        </p:txBody>
      </p:sp>
      <p:sp>
        <p:nvSpPr>
          <p:cNvPr id="3" name="コンテンツ プレースホルダー 2">
            <a:extLst>
              <a:ext uri="{FF2B5EF4-FFF2-40B4-BE49-F238E27FC236}">
                <a16:creationId xmlns:a16="http://schemas.microsoft.com/office/drawing/2014/main" id="{3C04F3D3-50F7-6F05-61FD-A38D9067F63C}"/>
              </a:ext>
            </a:extLst>
          </p:cNvPr>
          <p:cNvSpPr>
            <a:spLocks noGrp="1"/>
          </p:cNvSpPr>
          <p:nvPr>
            <p:ph idx="1"/>
          </p:nvPr>
        </p:nvSpPr>
        <p:spPr>
          <a:xfrm>
            <a:off x="190500" y="1022053"/>
            <a:ext cx="8953500" cy="5237163"/>
          </a:xfrm>
        </p:spPr>
        <p:txBody>
          <a:bodyPr/>
          <a:lstStyle/>
          <a:p>
            <a:r>
              <a:rPr lang="ja-JP" altLang="en-US" sz="2800"/>
              <a:t>誤差に自己相関を仮定し、ベースライン期と介入期の平均差を分割時系列デザインモデルで解析する。分散パラメータの推定結果を用いて、標準化平均値差も算出。</a:t>
            </a:r>
            <a:endParaRPr kumimoji="1" lang="ja-JP" altLang="en-US" sz="2800"/>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116</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pic>
        <p:nvPicPr>
          <p:cNvPr id="5" name="図 4">
            <a:extLst>
              <a:ext uri="{FF2B5EF4-FFF2-40B4-BE49-F238E27FC236}">
                <a16:creationId xmlns:a16="http://schemas.microsoft.com/office/drawing/2014/main" id="{D9658049-455F-AD6F-C62F-40F65D6BC81F}"/>
              </a:ext>
            </a:extLst>
          </p:cNvPr>
          <p:cNvPicPr>
            <a:picLocks noChangeAspect="1"/>
          </p:cNvPicPr>
          <p:nvPr/>
        </p:nvPicPr>
        <p:blipFill>
          <a:blip r:embed="rId2"/>
          <a:stretch>
            <a:fillRect/>
          </a:stretch>
        </p:blipFill>
        <p:spPr>
          <a:xfrm>
            <a:off x="585648" y="2955943"/>
            <a:ext cx="4755767" cy="3053292"/>
          </a:xfrm>
          <a:prstGeom prst="rect">
            <a:avLst/>
          </a:prstGeom>
        </p:spPr>
      </p:pic>
      <p:sp>
        <p:nvSpPr>
          <p:cNvPr id="7" name="テキスト ボックス 6">
            <a:extLst>
              <a:ext uri="{FF2B5EF4-FFF2-40B4-BE49-F238E27FC236}">
                <a16:creationId xmlns:a16="http://schemas.microsoft.com/office/drawing/2014/main" id="{7A0A36BA-B50A-E0DD-61F8-C60E1E42B01E}"/>
              </a:ext>
            </a:extLst>
          </p:cNvPr>
          <p:cNvSpPr txBox="1"/>
          <p:nvPr/>
        </p:nvSpPr>
        <p:spPr>
          <a:xfrm>
            <a:off x="5553536" y="5199944"/>
            <a:ext cx="3501501" cy="307777"/>
          </a:xfrm>
          <a:prstGeom prst="rect">
            <a:avLst/>
          </a:prstGeom>
          <a:noFill/>
        </p:spPr>
        <p:txBody>
          <a:bodyPr wrap="square">
            <a:spAutoFit/>
          </a:bodyPr>
          <a:lstStyle/>
          <a:p>
            <a:r>
              <a:rPr lang="ja-JP" altLang="en-US" sz="1400"/>
              <a:t>https://github.com/prathiba-stat/BITS-BUCP</a:t>
            </a:r>
          </a:p>
        </p:txBody>
      </p:sp>
      <p:sp>
        <p:nvSpPr>
          <p:cNvPr id="10" name="テキスト ボックス 9">
            <a:extLst>
              <a:ext uri="{FF2B5EF4-FFF2-40B4-BE49-F238E27FC236}">
                <a16:creationId xmlns:a16="http://schemas.microsoft.com/office/drawing/2014/main" id="{14FB2C4D-E946-415D-B9E0-F63038A4F3FD}"/>
              </a:ext>
            </a:extLst>
          </p:cNvPr>
          <p:cNvSpPr txBox="1"/>
          <p:nvPr/>
        </p:nvSpPr>
        <p:spPr>
          <a:xfrm>
            <a:off x="5673814" y="4067091"/>
            <a:ext cx="3264035" cy="830997"/>
          </a:xfrm>
          <a:prstGeom prst="rect">
            <a:avLst/>
          </a:prstGeom>
          <a:noFill/>
        </p:spPr>
        <p:txBody>
          <a:bodyPr wrap="none" rtlCol="0">
            <a:spAutoFit/>
          </a:bodyPr>
          <a:lstStyle/>
          <a:p>
            <a:r>
              <a:rPr kumimoji="1" lang="en-US" altLang="ja-JP" sz="2400" dirty="0"/>
              <a:t>R</a:t>
            </a:r>
            <a:r>
              <a:rPr kumimoji="1" lang="ja-JP" altLang="en-US" sz="2400"/>
              <a:t>で実行するコード</a:t>
            </a:r>
            <a:r>
              <a:rPr lang="ja-JP" altLang="en-US" sz="2400"/>
              <a:t>が</a:t>
            </a:r>
            <a:endParaRPr lang="en-US" altLang="ja-JP" sz="2400" dirty="0"/>
          </a:p>
          <a:p>
            <a:r>
              <a:rPr kumimoji="1" lang="ja-JP" altLang="en-US" sz="2400"/>
              <a:t>ここに掲載されています</a:t>
            </a:r>
            <a:endParaRPr kumimoji="1" lang="en-US" altLang="ja-JP" sz="2400" dirty="0"/>
          </a:p>
        </p:txBody>
      </p:sp>
    </p:spTree>
    <p:extLst>
      <p:ext uri="{BB962C8B-B14F-4D97-AF65-F5344CB8AC3E}">
        <p14:creationId xmlns:p14="http://schemas.microsoft.com/office/powerpoint/2010/main" val="8843601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BITS model</a:t>
            </a:r>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117</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sp>
        <p:nvSpPr>
          <p:cNvPr id="7" name="テキスト ボックス 6">
            <a:extLst>
              <a:ext uri="{FF2B5EF4-FFF2-40B4-BE49-F238E27FC236}">
                <a16:creationId xmlns:a16="http://schemas.microsoft.com/office/drawing/2014/main" id="{7A0A36BA-B50A-E0DD-61F8-C60E1E42B01E}"/>
              </a:ext>
            </a:extLst>
          </p:cNvPr>
          <p:cNvSpPr txBox="1"/>
          <p:nvPr/>
        </p:nvSpPr>
        <p:spPr>
          <a:xfrm>
            <a:off x="5553536" y="5199944"/>
            <a:ext cx="3501501" cy="307777"/>
          </a:xfrm>
          <a:prstGeom prst="rect">
            <a:avLst/>
          </a:prstGeom>
          <a:noFill/>
        </p:spPr>
        <p:txBody>
          <a:bodyPr wrap="square">
            <a:spAutoFit/>
          </a:bodyPr>
          <a:lstStyle/>
          <a:p>
            <a:r>
              <a:rPr lang="ja-JP" altLang="en-US" sz="1400"/>
              <a:t>https://github.com/prathiba-stat/BITS-BUCP</a:t>
            </a:r>
          </a:p>
        </p:txBody>
      </p:sp>
      <p:sp>
        <p:nvSpPr>
          <p:cNvPr id="10" name="テキスト ボックス 9">
            <a:extLst>
              <a:ext uri="{FF2B5EF4-FFF2-40B4-BE49-F238E27FC236}">
                <a16:creationId xmlns:a16="http://schemas.microsoft.com/office/drawing/2014/main" id="{14FB2C4D-E946-415D-B9E0-F63038A4F3FD}"/>
              </a:ext>
            </a:extLst>
          </p:cNvPr>
          <p:cNvSpPr txBox="1"/>
          <p:nvPr/>
        </p:nvSpPr>
        <p:spPr>
          <a:xfrm>
            <a:off x="903392" y="1213622"/>
            <a:ext cx="3387466" cy="461665"/>
          </a:xfrm>
          <a:prstGeom prst="rect">
            <a:avLst/>
          </a:prstGeom>
          <a:noFill/>
        </p:spPr>
        <p:txBody>
          <a:bodyPr wrap="none" rtlCol="0">
            <a:spAutoFit/>
          </a:bodyPr>
          <a:lstStyle/>
          <a:p>
            <a:r>
              <a:rPr lang="en-US" altLang="ja-JP" sz="2400" dirty="0"/>
              <a:t>AB</a:t>
            </a:r>
            <a:r>
              <a:rPr lang="ja-JP" altLang="en-US" sz="2400"/>
              <a:t>デザインデータに適用</a:t>
            </a:r>
            <a:endParaRPr kumimoji="1" lang="en-US" altLang="ja-JP" sz="2400" dirty="0"/>
          </a:p>
        </p:txBody>
      </p:sp>
      <p:pic>
        <p:nvPicPr>
          <p:cNvPr id="6" name="図 5">
            <a:extLst>
              <a:ext uri="{FF2B5EF4-FFF2-40B4-BE49-F238E27FC236}">
                <a16:creationId xmlns:a16="http://schemas.microsoft.com/office/drawing/2014/main" id="{796FB0ED-2BE0-52C9-0047-E7C44A08B026}"/>
              </a:ext>
            </a:extLst>
          </p:cNvPr>
          <p:cNvPicPr>
            <a:picLocks noChangeAspect="1"/>
          </p:cNvPicPr>
          <p:nvPr/>
        </p:nvPicPr>
        <p:blipFill>
          <a:blip r:embed="rId2"/>
          <a:stretch>
            <a:fillRect/>
          </a:stretch>
        </p:blipFill>
        <p:spPr>
          <a:xfrm>
            <a:off x="605722" y="1833430"/>
            <a:ext cx="3982807" cy="3935267"/>
          </a:xfrm>
          <a:prstGeom prst="rect">
            <a:avLst/>
          </a:prstGeom>
        </p:spPr>
      </p:pic>
      <p:pic>
        <p:nvPicPr>
          <p:cNvPr id="9" name="図 8">
            <a:extLst>
              <a:ext uri="{FF2B5EF4-FFF2-40B4-BE49-F238E27FC236}">
                <a16:creationId xmlns:a16="http://schemas.microsoft.com/office/drawing/2014/main" id="{A30D3F73-5BCA-518A-7F33-747C99EEB968}"/>
              </a:ext>
            </a:extLst>
          </p:cNvPr>
          <p:cNvPicPr>
            <a:picLocks noChangeAspect="1"/>
          </p:cNvPicPr>
          <p:nvPr/>
        </p:nvPicPr>
        <p:blipFill>
          <a:blip r:embed="rId3"/>
          <a:stretch>
            <a:fillRect/>
          </a:stretch>
        </p:blipFill>
        <p:spPr>
          <a:xfrm>
            <a:off x="4858549" y="1798546"/>
            <a:ext cx="3521658" cy="949557"/>
          </a:xfrm>
          <a:prstGeom prst="rect">
            <a:avLst/>
          </a:prstGeom>
        </p:spPr>
      </p:pic>
    </p:spTree>
    <p:extLst>
      <p:ext uri="{BB962C8B-B14F-4D97-AF65-F5344CB8AC3E}">
        <p14:creationId xmlns:p14="http://schemas.microsoft.com/office/powerpoint/2010/main" val="5912287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BITS model</a:t>
            </a:r>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118</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sp>
        <p:nvSpPr>
          <p:cNvPr id="7" name="テキスト ボックス 6">
            <a:extLst>
              <a:ext uri="{FF2B5EF4-FFF2-40B4-BE49-F238E27FC236}">
                <a16:creationId xmlns:a16="http://schemas.microsoft.com/office/drawing/2014/main" id="{7A0A36BA-B50A-E0DD-61F8-C60E1E42B01E}"/>
              </a:ext>
            </a:extLst>
          </p:cNvPr>
          <p:cNvSpPr txBox="1"/>
          <p:nvPr/>
        </p:nvSpPr>
        <p:spPr>
          <a:xfrm>
            <a:off x="4926382" y="5853341"/>
            <a:ext cx="3501501" cy="307777"/>
          </a:xfrm>
          <a:prstGeom prst="rect">
            <a:avLst/>
          </a:prstGeom>
          <a:noFill/>
        </p:spPr>
        <p:txBody>
          <a:bodyPr wrap="square">
            <a:spAutoFit/>
          </a:bodyPr>
          <a:lstStyle/>
          <a:p>
            <a:r>
              <a:rPr lang="ja-JP" altLang="en-US" sz="1400"/>
              <a:t>https://github.com/prathiba-stat/BITS-BUCP</a:t>
            </a:r>
          </a:p>
        </p:txBody>
      </p:sp>
      <p:pic>
        <p:nvPicPr>
          <p:cNvPr id="6" name="図 5">
            <a:extLst>
              <a:ext uri="{FF2B5EF4-FFF2-40B4-BE49-F238E27FC236}">
                <a16:creationId xmlns:a16="http://schemas.microsoft.com/office/drawing/2014/main" id="{796FB0ED-2BE0-52C9-0047-E7C44A08B026}"/>
              </a:ext>
            </a:extLst>
          </p:cNvPr>
          <p:cNvPicPr>
            <a:picLocks noChangeAspect="1"/>
          </p:cNvPicPr>
          <p:nvPr/>
        </p:nvPicPr>
        <p:blipFill>
          <a:blip r:embed="rId2"/>
          <a:stretch>
            <a:fillRect/>
          </a:stretch>
        </p:blipFill>
        <p:spPr>
          <a:xfrm>
            <a:off x="1306286" y="2615547"/>
            <a:ext cx="3191240" cy="3153149"/>
          </a:xfrm>
          <a:prstGeom prst="rect">
            <a:avLst/>
          </a:prstGeom>
        </p:spPr>
      </p:pic>
      <p:pic>
        <p:nvPicPr>
          <p:cNvPr id="3" name="図 2">
            <a:extLst>
              <a:ext uri="{FF2B5EF4-FFF2-40B4-BE49-F238E27FC236}">
                <a16:creationId xmlns:a16="http://schemas.microsoft.com/office/drawing/2014/main" id="{36518F80-2337-4850-F0E6-27A87CBC7C36}"/>
              </a:ext>
            </a:extLst>
          </p:cNvPr>
          <p:cNvPicPr>
            <a:picLocks noChangeAspect="1"/>
          </p:cNvPicPr>
          <p:nvPr/>
        </p:nvPicPr>
        <p:blipFill>
          <a:blip r:embed="rId3"/>
          <a:stretch>
            <a:fillRect/>
          </a:stretch>
        </p:blipFill>
        <p:spPr>
          <a:xfrm>
            <a:off x="288313" y="1324089"/>
            <a:ext cx="4023995" cy="897545"/>
          </a:xfrm>
          <a:prstGeom prst="rect">
            <a:avLst/>
          </a:prstGeom>
        </p:spPr>
      </p:pic>
      <p:sp>
        <p:nvSpPr>
          <p:cNvPr id="5" name="テキスト ボックス 4">
            <a:extLst>
              <a:ext uri="{FF2B5EF4-FFF2-40B4-BE49-F238E27FC236}">
                <a16:creationId xmlns:a16="http://schemas.microsoft.com/office/drawing/2014/main" id="{8766ACB7-01BD-2134-A9F5-0E1E485D6969}"/>
              </a:ext>
            </a:extLst>
          </p:cNvPr>
          <p:cNvSpPr txBox="1"/>
          <p:nvPr/>
        </p:nvSpPr>
        <p:spPr>
          <a:xfrm>
            <a:off x="288313" y="829262"/>
            <a:ext cx="8937848" cy="523220"/>
          </a:xfrm>
          <a:prstGeom prst="rect">
            <a:avLst/>
          </a:prstGeom>
          <a:noFill/>
        </p:spPr>
        <p:txBody>
          <a:bodyPr wrap="square">
            <a:spAutoFit/>
          </a:bodyPr>
          <a:lstStyle/>
          <a:p>
            <a:r>
              <a:rPr lang="en-US" altLang="ja-JP" sz="2800" dirty="0">
                <a:latin typeface="Arial Unicode MS" panose="020B0604020202020204" pitchFamily="34" charset="-128"/>
                <a:ea typeface="BIZ UDゴシック" panose="020B0400000000000000" pitchFamily="49" charset="-128"/>
              </a:rPr>
              <a:t>1. </a:t>
            </a:r>
            <a:r>
              <a:rPr lang="ja-JP" altLang="en-US" sz="2800">
                <a:latin typeface="Arial Unicode MS" panose="020B0604020202020204" pitchFamily="34" charset="-128"/>
                <a:ea typeface="BIZ UDゴシック" panose="020B0400000000000000" pitchFamily="49" charset="-128"/>
              </a:rPr>
              <a:t>あるフェーズの時点</a:t>
            </a:r>
            <a:r>
              <a:rPr lang="en-US" altLang="ja-JP" sz="2800" dirty="0">
                <a:latin typeface="Arial Unicode MS" panose="020B0604020202020204" pitchFamily="34" charset="-128"/>
                <a:ea typeface="BIZ UDゴシック" panose="020B0400000000000000" pitchFamily="49" charset="-128"/>
              </a:rPr>
              <a:t>1</a:t>
            </a:r>
            <a:r>
              <a:rPr lang="ja-JP" altLang="en-US" sz="2800">
                <a:latin typeface="Arial Unicode MS" panose="020B0604020202020204" pitchFamily="34" charset="-128"/>
                <a:ea typeface="BIZ UDゴシック" panose="020B0400000000000000" pitchFamily="49" charset="-128"/>
              </a:rPr>
              <a:t>の観測値</a:t>
            </a:r>
            <a:r>
              <a:rPr lang="en-US" altLang="ja-JP" sz="2800" i="1" dirty="0">
                <a:latin typeface="Arial Unicode MS" panose="020B0604020202020204" pitchFamily="34" charset="-128"/>
                <a:ea typeface="BIZ UDゴシック" panose="020B0400000000000000" pitchFamily="49" charset="-128"/>
              </a:rPr>
              <a:t>y</a:t>
            </a:r>
            <a:r>
              <a:rPr lang="en-US" altLang="ja-JP" sz="2800" i="1" baseline="-25000" dirty="0">
                <a:latin typeface="Arial Unicode MS" panose="020B0604020202020204" pitchFamily="34" charset="-128"/>
                <a:ea typeface="BIZ UDゴシック" panose="020B0400000000000000" pitchFamily="49" charset="-128"/>
              </a:rPr>
              <a:t>p1</a:t>
            </a:r>
            <a:r>
              <a:rPr lang="ja-JP" altLang="en-US" sz="2800">
                <a:latin typeface="Arial Unicode MS" panose="020B0604020202020204" pitchFamily="34" charset="-128"/>
                <a:ea typeface="BIZ UDゴシック" panose="020B0400000000000000" pitchFamily="49" charset="-128"/>
              </a:rPr>
              <a:t>が正規分布に従う</a:t>
            </a:r>
            <a:endParaRPr lang="en-US" altLang="ja-JP" sz="2800" dirty="0">
              <a:latin typeface="Arial Unicode MS" panose="020B0604020202020204" pitchFamily="34" charset="-128"/>
              <a:ea typeface="BIZ UDゴシック" panose="020B0400000000000000" pitchFamily="49" charset="-128"/>
            </a:endParaRPr>
          </a:p>
        </p:txBody>
      </p:sp>
      <p:sp>
        <p:nvSpPr>
          <p:cNvPr id="12" name="テキスト ボックス 11">
            <a:extLst>
              <a:ext uri="{FF2B5EF4-FFF2-40B4-BE49-F238E27FC236}">
                <a16:creationId xmlns:a16="http://schemas.microsoft.com/office/drawing/2014/main" id="{03C5FD10-CA2C-58AC-46FD-05A8E14C0C73}"/>
              </a:ext>
            </a:extLst>
          </p:cNvPr>
          <p:cNvSpPr txBox="1"/>
          <p:nvPr/>
        </p:nvSpPr>
        <p:spPr>
          <a:xfrm>
            <a:off x="4903726" y="3908396"/>
            <a:ext cx="3920010" cy="1200329"/>
          </a:xfrm>
          <a:prstGeom prst="rect">
            <a:avLst/>
          </a:prstGeom>
          <a:solidFill>
            <a:schemeClr val="bg2">
              <a:lumMod val="75000"/>
            </a:schemeClr>
          </a:solidFill>
        </p:spPr>
        <p:txBody>
          <a:bodyPr wrap="square">
            <a:spAutoFit/>
          </a:bodyPr>
          <a:lstStyle/>
          <a:p>
            <a:r>
              <a:rPr lang="en-US" altLang="ja-JP" dirty="0">
                <a:latin typeface="Arial" panose="020B0604020202020204" pitchFamily="34" charset="0"/>
                <a:cs typeface="Arial" panose="020B0604020202020204" pitchFamily="34" charset="0"/>
              </a:rPr>
              <a:t># jags</a:t>
            </a:r>
            <a:r>
              <a:rPr lang="ja-JP" altLang="en-US">
                <a:latin typeface="Arial" panose="020B0604020202020204" pitchFamily="34" charset="0"/>
                <a:cs typeface="Arial" panose="020B0604020202020204" pitchFamily="34" charset="0"/>
              </a:rPr>
              <a:t>の</a:t>
            </a:r>
            <a:r>
              <a:rPr lang="en-US" altLang="ja-JP" dirty="0">
                <a:latin typeface="Arial" panose="020B0604020202020204" pitchFamily="34" charset="0"/>
                <a:cs typeface="Arial" panose="020B0604020202020204" pitchFamily="34" charset="0"/>
              </a:rPr>
              <a:t>model </a:t>
            </a:r>
            <a:r>
              <a:rPr lang="ja-JP" altLang="en-US">
                <a:latin typeface="Arial" panose="020B0604020202020204" pitchFamily="34" charset="0"/>
                <a:cs typeface="Arial" panose="020B0604020202020204" pitchFamily="34" charset="0"/>
              </a:rPr>
              <a:t>対応コード </a:t>
            </a:r>
            <a:br>
              <a:rPr lang="en-US" altLang="ja-JP" dirty="0">
                <a:latin typeface="Arial" panose="020B0604020202020204" pitchFamily="34" charset="0"/>
                <a:cs typeface="Arial" panose="020B0604020202020204" pitchFamily="34" charset="0"/>
              </a:rPr>
            </a:br>
            <a:endParaRPr lang="en-US" altLang="ja-JP" dirty="0">
              <a:latin typeface="Arial" panose="020B0604020202020204" pitchFamily="34" charset="0"/>
              <a:cs typeface="Arial" panose="020B0604020202020204" pitchFamily="34" charset="0"/>
            </a:endParaRPr>
          </a:p>
          <a:p>
            <a:r>
              <a:rPr lang="ja-JP" altLang="en-US">
                <a:latin typeface="Arial" panose="020B0604020202020204" pitchFamily="34" charset="0"/>
                <a:cs typeface="Arial" panose="020B0604020202020204" pitchFamily="34" charset="0"/>
              </a:rPr>
              <a:t>y[1, 1] ~ dnorm(yhat[1, 1], tau) </a:t>
            </a:r>
            <a:endParaRPr lang="en-US" altLang="ja-JP" dirty="0">
              <a:latin typeface="Arial" panose="020B0604020202020204" pitchFamily="34" charset="0"/>
              <a:cs typeface="Arial" panose="020B0604020202020204" pitchFamily="34" charset="0"/>
            </a:endParaRPr>
          </a:p>
          <a:p>
            <a:r>
              <a:rPr lang="ja-JP" altLang="en-US">
                <a:latin typeface="Arial" panose="020B0604020202020204" pitchFamily="34" charset="0"/>
                <a:cs typeface="Arial" panose="020B0604020202020204" pitchFamily="34" charset="0"/>
              </a:rPr>
              <a:t>y[2, 1] ~ dnorm(yhat[2, 1], tau)</a:t>
            </a:r>
          </a:p>
        </p:txBody>
      </p:sp>
      <p:pic>
        <p:nvPicPr>
          <p:cNvPr id="13" name="図 12">
            <a:extLst>
              <a:ext uri="{FF2B5EF4-FFF2-40B4-BE49-F238E27FC236}">
                <a16:creationId xmlns:a16="http://schemas.microsoft.com/office/drawing/2014/main" id="{96F1B99F-2A4B-426C-857A-56E04874DCF4}"/>
              </a:ext>
            </a:extLst>
          </p:cNvPr>
          <p:cNvPicPr>
            <a:picLocks noChangeAspect="1"/>
          </p:cNvPicPr>
          <p:nvPr/>
        </p:nvPicPr>
        <p:blipFill rotWithShape="1">
          <a:blip r:embed="rId3"/>
          <a:srcRect l="-3132" t="-2372" r="79534" b="2372"/>
          <a:stretch/>
        </p:blipFill>
        <p:spPr>
          <a:xfrm>
            <a:off x="868630" y="2245797"/>
            <a:ext cx="646837" cy="611396"/>
          </a:xfrm>
          <a:prstGeom prst="rect">
            <a:avLst/>
          </a:prstGeom>
        </p:spPr>
      </p:pic>
      <p:pic>
        <p:nvPicPr>
          <p:cNvPr id="15" name="図 14">
            <a:extLst>
              <a:ext uri="{FF2B5EF4-FFF2-40B4-BE49-F238E27FC236}">
                <a16:creationId xmlns:a16="http://schemas.microsoft.com/office/drawing/2014/main" id="{37D6879B-3091-4F35-9FB9-95F375D6AB71}"/>
              </a:ext>
            </a:extLst>
          </p:cNvPr>
          <p:cNvPicPr>
            <a:picLocks noChangeAspect="1"/>
          </p:cNvPicPr>
          <p:nvPr/>
        </p:nvPicPr>
        <p:blipFill rotWithShape="1">
          <a:blip r:embed="rId3"/>
          <a:srcRect l="-3132" t="-2372" r="79534" b="2372"/>
          <a:stretch/>
        </p:blipFill>
        <p:spPr>
          <a:xfrm>
            <a:off x="2578487" y="3799437"/>
            <a:ext cx="646837" cy="611396"/>
          </a:xfrm>
          <a:prstGeom prst="rect">
            <a:avLst/>
          </a:prstGeom>
        </p:spPr>
      </p:pic>
      <p:pic>
        <p:nvPicPr>
          <p:cNvPr id="16" name="図 15">
            <a:extLst>
              <a:ext uri="{FF2B5EF4-FFF2-40B4-BE49-F238E27FC236}">
                <a16:creationId xmlns:a16="http://schemas.microsoft.com/office/drawing/2014/main" id="{DF2E968D-816C-73E0-FE5E-CFD4CBEAF391}"/>
              </a:ext>
            </a:extLst>
          </p:cNvPr>
          <p:cNvPicPr>
            <a:picLocks noChangeAspect="1"/>
          </p:cNvPicPr>
          <p:nvPr/>
        </p:nvPicPr>
        <p:blipFill>
          <a:blip r:embed="rId4"/>
          <a:stretch>
            <a:fillRect/>
          </a:stretch>
        </p:blipFill>
        <p:spPr>
          <a:xfrm>
            <a:off x="4858143" y="2629631"/>
            <a:ext cx="3521658" cy="949557"/>
          </a:xfrm>
          <a:prstGeom prst="rect">
            <a:avLst/>
          </a:prstGeom>
        </p:spPr>
      </p:pic>
      <p:sp>
        <p:nvSpPr>
          <p:cNvPr id="17" name="テキスト ボックス 16">
            <a:extLst>
              <a:ext uri="{FF2B5EF4-FFF2-40B4-BE49-F238E27FC236}">
                <a16:creationId xmlns:a16="http://schemas.microsoft.com/office/drawing/2014/main" id="{548E7187-9CE2-97FA-8949-037FDF5BD74E}"/>
              </a:ext>
            </a:extLst>
          </p:cNvPr>
          <p:cNvSpPr txBox="1"/>
          <p:nvPr/>
        </p:nvSpPr>
        <p:spPr>
          <a:xfrm>
            <a:off x="5172319" y="1454214"/>
            <a:ext cx="2291772" cy="369332"/>
          </a:xfrm>
          <a:prstGeom prst="rect">
            <a:avLst/>
          </a:prstGeom>
          <a:noFill/>
        </p:spPr>
        <p:txBody>
          <a:bodyPr wrap="square">
            <a:spAutoFit/>
          </a:bodyPr>
          <a:lstStyle/>
          <a:p>
            <a:r>
              <a:rPr lang="en-US" altLang="ja-JP" dirty="0"/>
              <a:t>: y</a:t>
            </a:r>
            <a:r>
              <a:rPr lang="en-US" altLang="ja-JP" baseline="-25000" dirty="0"/>
              <a:t>p1</a:t>
            </a:r>
            <a:r>
              <a:rPr lang="ja-JP" altLang="en-US"/>
              <a:t>の期待値の平均　</a:t>
            </a:r>
          </a:p>
        </p:txBody>
      </p:sp>
      <p:sp>
        <p:nvSpPr>
          <p:cNvPr id="18" name="テキスト ボックス 17">
            <a:extLst>
              <a:ext uri="{FF2B5EF4-FFF2-40B4-BE49-F238E27FC236}">
                <a16:creationId xmlns:a16="http://schemas.microsoft.com/office/drawing/2014/main" id="{53158574-17E8-14BB-874E-EA21B3C538C2}"/>
              </a:ext>
            </a:extLst>
          </p:cNvPr>
          <p:cNvSpPr txBox="1"/>
          <p:nvPr/>
        </p:nvSpPr>
        <p:spPr>
          <a:xfrm>
            <a:off x="5172319" y="2017134"/>
            <a:ext cx="1295491" cy="368213"/>
          </a:xfrm>
          <a:prstGeom prst="rect">
            <a:avLst/>
          </a:prstGeom>
          <a:noFill/>
        </p:spPr>
        <p:txBody>
          <a:bodyPr wrap="square">
            <a:spAutoFit/>
          </a:bodyPr>
          <a:lstStyle/>
          <a:p>
            <a:r>
              <a:rPr lang="en-US" altLang="ja-JP" dirty="0"/>
              <a:t>: </a:t>
            </a:r>
            <a:r>
              <a:rPr lang="ja-JP" altLang="en-US"/>
              <a:t>分散</a:t>
            </a:r>
          </a:p>
        </p:txBody>
      </p:sp>
      <p:pic>
        <p:nvPicPr>
          <p:cNvPr id="19" name="図 18">
            <a:extLst>
              <a:ext uri="{FF2B5EF4-FFF2-40B4-BE49-F238E27FC236}">
                <a16:creationId xmlns:a16="http://schemas.microsoft.com/office/drawing/2014/main" id="{A7CB2032-2A16-5329-193B-B2B2DC903145}"/>
              </a:ext>
            </a:extLst>
          </p:cNvPr>
          <p:cNvPicPr>
            <a:picLocks noChangeAspect="1"/>
          </p:cNvPicPr>
          <p:nvPr/>
        </p:nvPicPr>
        <p:blipFill rotWithShape="1">
          <a:blip r:embed="rId3"/>
          <a:srcRect l="63169" r="23438"/>
          <a:stretch/>
        </p:blipFill>
        <p:spPr>
          <a:xfrm>
            <a:off x="4667250" y="1331076"/>
            <a:ext cx="381789" cy="635835"/>
          </a:xfrm>
          <a:prstGeom prst="rect">
            <a:avLst/>
          </a:prstGeom>
        </p:spPr>
      </p:pic>
      <p:pic>
        <p:nvPicPr>
          <p:cNvPr id="20" name="図 19">
            <a:extLst>
              <a:ext uri="{FF2B5EF4-FFF2-40B4-BE49-F238E27FC236}">
                <a16:creationId xmlns:a16="http://schemas.microsoft.com/office/drawing/2014/main" id="{6A73516A-4F14-328C-3C3A-839DE1607805}"/>
              </a:ext>
            </a:extLst>
          </p:cNvPr>
          <p:cNvPicPr>
            <a:picLocks noChangeAspect="1"/>
          </p:cNvPicPr>
          <p:nvPr/>
        </p:nvPicPr>
        <p:blipFill rotWithShape="1">
          <a:blip r:embed="rId3"/>
          <a:srcRect l="79182" t="93" r="7425" b="-93"/>
          <a:stretch/>
        </p:blipFill>
        <p:spPr>
          <a:xfrm>
            <a:off x="4667249" y="1853537"/>
            <a:ext cx="381789" cy="635835"/>
          </a:xfrm>
          <a:prstGeom prst="rect">
            <a:avLst/>
          </a:prstGeom>
        </p:spPr>
      </p:pic>
      <p:sp>
        <p:nvSpPr>
          <p:cNvPr id="21" name="テキスト ボックス 20">
            <a:extLst>
              <a:ext uri="{FF2B5EF4-FFF2-40B4-BE49-F238E27FC236}">
                <a16:creationId xmlns:a16="http://schemas.microsoft.com/office/drawing/2014/main" id="{0CBFBD0E-2010-38A6-D6A3-E3135CF94A74}"/>
              </a:ext>
            </a:extLst>
          </p:cNvPr>
          <p:cNvSpPr txBox="1"/>
          <p:nvPr/>
        </p:nvSpPr>
        <p:spPr>
          <a:xfrm>
            <a:off x="4859839" y="5420716"/>
            <a:ext cx="4218399" cy="369332"/>
          </a:xfrm>
          <a:prstGeom prst="rect">
            <a:avLst/>
          </a:prstGeom>
          <a:noFill/>
        </p:spPr>
        <p:txBody>
          <a:bodyPr wrap="none" rtlCol="0">
            <a:spAutoFit/>
          </a:bodyPr>
          <a:lstStyle/>
          <a:p>
            <a:r>
              <a:rPr kumimoji="1" lang="en-US" altLang="ja-JP" dirty="0"/>
              <a:t>※tau</a:t>
            </a:r>
            <a:r>
              <a:rPr kumimoji="1" lang="ja-JP" altLang="en-US"/>
              <a:t>は、</a:t>
            </a:r>
            <a:r>
              <a:rPr kumimoji="1" lang="en-US" altLang="ja-JP" dirty="0"/>
              <a:t>jags</a:t>
            </a:r>
            <a:r>
              <a:rPr kumimoji="1" lang="ja-JP" altLang="en-US"/>
              <a:t>では</a:t>
            </a:r>
            <a:r>
              <a:rPr kumimoji="1" lang="en-US" altLang="ja-JP" dirty="0"/>
              <a:t>precision</a:t>
            </a:r>
            <a:r>
              <a:rPr lang="en-US" altLang="ja-JP" dirty="0"/>
              <a:t> = 1 / </a:t>
            </a:r>
            <a:r>
              <a:rPr lang="ja-JP" altLang="en-US"/>
              <a:t>標準偏差</a:t>
            </a:r>
            <a:endParaRPr kumimoji="1" lang="ja-JP" altLang="en-US"/>
          </a:p>
        </p:txBody>
      </p:sp>
    </p:spTree>
    <p:extLst>
      <p:ext uri="{BB962C8B-B14F-4D97-AF65-F5344CB8AC3E}">
        <p14:creationId xmlns:p14="http://schemas.microsoft.com/office/powerpoint/2010/main" val="2475182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BITS model</a:t>
            </a:r>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119</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sp>
        <p:nvSpPr>
          <p:cNvPr id="5" name="テキスト ボックス 4">
            <a:extLst>
              <a:ext uri="{FF2B5EF4-FFF2-40B4-BE49-F238E27FC236}">
                <a16:creationId xmlns:a16="http://schemas.microsoft.com/office/drawing/2014/main" id="{8766ACB7-01BD-2134-A9F5-0E1E485D6969}"/>
              </a:ext>
            </a:extLst>
          </p:cNvPr>
          <p:cNvSpPr txBox="1"/>
          <p:nvPr/>
        </p:nvSpPr>
        <p:spPr>
          <a:xfrm>
            <a:off x="147932" y="917486"/>
            <a:ext cx="8789917" cy="492443"/>
          </a:xfrm>
          <a:prstGeom prst="rect">
            <a:avLst/>
          </a:prstGeom>
          <a:noFill/>
        </p:spPr>
        <p:txBody>
          <a:bodyPr wrap="square">
            <a:spAutoFit/>
          </a:bodyPr>
          <a:lstStyle/>
          <a:p>
            <a:r>
              <a:rPr lang="en-US" altLang="ja-JP" sz="2600" dirty="0">
                <a:latin typeface="Arial Unicode MS" panose="020B0604020202020204" pitchFamily="34" charset="-128"/>
                <a:ea typeface="BIZ UDゴシック" panose="020B0400000000000000" pitchFamily="49" charset="-128"/>
              </a:rPr>
              <a:t>2.</a:t>
            </a:r>
            <a:r>
              <a:rPr lang="ja-JP" altLang="en-US" sz="2600"/>
              <a:t>各フェーズの平均</a:t>
            </a:r>
            <a:r>
              <a:rPr lang="en-US" altLang="ja-JP" sz="2600" dirty="0"/>
              <a:t>y</a:t>
            </a:r>
            <a:r>
              <a:rPr lang="en-US" altLang="ja-JP" sz="2600" baseline="-25000" dirty="0"/>
              <a:t>p1</a:t>
            </a:r>
            <a:r>
              <a:rPr lang="ja-JP" altLang="en-US" sz="2600"/>
              <a:t>を各フェーズの切片</a:t>
            </a:r>
            <a:r>
              <a:rPr lang="en-US" altLang="ja-JP" sz="2600" dirty="0"/>
              <a:t> (</a:t>
            </a:r>
            <a:r>
              <a:rPr lang="ja-JP" altLang="en-US" sz="2600"/>
              <a:t>時点</a:t>
            </a:r>
            <a:r>
              <a:rPr lang="en-US" altLang="ja-JP" sz="2600" dirty="0"/>
              <a:t>1</a:t>
            </a:r>
            <a:r>
              <a:rPr lang="ja-JP" altLang="en-US" sz="2600"/>
              <a:t>の値</a:t>
            </a:r>
            <a:r>
              <a:rPr lang="en-US" altLang="ja-JP" sz="2600" dirty="0"/>
              <a:t>)</a:t>
            </a:r>
            <a:r>
              <a:rPr lang="ja-JP" altLang="en-US" sz="2600"/>
              <a:t>に指定</a:t>
            </a:r>
            <a:endParaRPr lang="en-US" altLang="ja-JP" sz="2600" dirty="0"/>
          </a:p>
        </p:txBody>
      </p:sp>
      <p:sp>
        <p:nvSpPr>
          <p:cNvPr id="9" name="テキスト ボックス 8">
            <a:extLst>
              <a:ext uri="{FF2B5EF4-FFF2-40B4-BE49-F238E27FC236}">
                <a16:creationId xmlns:a16="http://schemas.microsoft.com/office/drawing/2014/main" id="{7941C375-BAC7-A759-1CE7-1E97580C702C}"/>
              </a:ext>
            </a:extLst>
          </p:cNvPr>
          <p:cNvSpPr txBox="1"/>
          <p:nvPr/>
        </p:nvSpPr>
        <p:spPr>
          <a:xfrm>
            <a:off x="650023" y="4970976"/>
            <a:ext cx="4107550" cy="1015663"/>
          </a:xfrm>
          <a:prstGeom prst="rect">
            <a:avLst/>
          </a:prstGeom>
          <a:solidFill>
            <a:schemeClr val="bg2">
              <a:lumMod val="75000"/>
            </a:schemeClr>
          </a:solidFill>
        </p:spPr>
        <p:txBody>
          <a:bodyPr wrap="square">
            <a:spAutoFit/>
          </a:bodyPr>
          <a:lstStyle/>
          <a:p>
            <a:r>
              <a:rPr lang="en-US" altLang="ja-JP" sz="2000" dirty="0"/>
              <a:t># jags</a:t>
            </a:r>
            <a:r>
              <a:rPr lang="ja-JP" altLang="en-US" sz="2000"/>
              <a:t>の</a:t>
            </a:r>
            <a:r>
              <a:rPr lang="en-US" altLang="ja-JP" sz="2000" dirty="0"/>
              <a:t>model </a:t>
            </a:r>
            <a:r>
              <a:rPr lang="ja-JP" altLang="en-US" sz="2000"/>
              <a:t>対応コード</a:t>
            </a:r>
            <a:endParaRPr lang="en-US" altLang="ja-JP" sz="2000" dirty="0"/>
          </a:p>
          <a:p>
            <a:r>
              <a:rPr lang="ja-JP" altLang="en-US" sz="2000"/>
              <a:t>yhat[1, 1] &lt;- beta[1, 1] </a:t>
            </a:r>
            <a:endParaRPr lang="en-US" altLang="ja-JP" sz="2000" dirty="0"/>
          </a:p>
          <a:p>
            <a:r>
              <a:rPr lang="ja-JP" altLang="en-US" sz="2000"/>
              <a:t>yhat[2, 1] &lt;- beta[2, 1]</a:t>
            </a:r>
          </a:p>
        </p:txBody>
      </p:sp>
      <p:sp>
        <p:nvSpPr>
          <p:cNvPr id="14" name="テキスト ボックス 13">
            <a:extLst>
              <a:ext uri="{FF2B5EF4-FFF2-40B4-BE49-F238E27FC236}">
                <a16:creationId xmlns:a16="http://schemas.microsoft.com/office/drawing/2014/main" id="{46763127-DF44-1D86-3FCC-EA33392B16E3}"/>
              </a:ext>
            </a:extLst>
          </p:cNvPr>
          <p:cNvSpPr txBox="1"/>
          <p:nvPr/>
        </p:nvSpPr>
        <p:spPr>
          <a:xfrm>
            <a:off x="464449" y="1496169"/>
            <a:ext cx="8473400" cy="1569660"/>
          </a:xfrm>
          <a:prstGeom prst="rect">
            <a:avLst/>
          </a:prstGeom>
          <a:noFill/>
        </p:spPr>
        <p:txBody>
          <a:bodyPr wrap="square">
            <a:spAutoFit/>
          </a:bodyPr>
          <a:lstStyle/>
          <a:p>
            <a:r>
              <a:rPr lang="en-US" altLang="ja-JP" sz="2400" dirty="0"/>
              <a:t># </a:t>
            </a:r>
            <a:r>
              <a:rPr lang="ja-JP" altLang="en-US" sz="2400"/>
              <a:t>各フェーズの平均を算出し</a:t>
            </a:r>
            <a:r>
              <a:rPr lang="en-US" altLang="ja-JP" sz="2400" dirty="0"/>
              <a:t>beta</a:t>
            </a:r>
            <a:r>
              <a:rPr lang="ja-JP" altLang="en-US" sz="2400"/>
              <a:t>に格納</a:t>
            </a:r>
            <a:endParaRPr lang="en-US" altLang="ja-JP" sz="2400" dirty="0"/>
          </a:p>
          <a:p>
            <a:r>
              <a:rPr lang="ja-JP" altLang="en-US" sz="2400"/>
              <a:t>beta1 &lt;- rowMeans(y, na.rm = TRUE)[1]</a:t>
            </a:r>
          </a:p>
          <a:p>
            <a:r>
              <a:rPr lang="ja-JP" altLang="en-US" sz="2400"/>
              <a:t>beta2 &lt;- rowMeans(y, na.rm = TRUE)[2]</a:t>
            </a:r>
            <a:endParaRPr lang="en-US" altLang="ja-JP" sz="2400" dirty="0"/>
          </a:p>
          <a:p>
            <a:r>
              <a:rPr lang="ja-JP" altLang="en-US" sz="2400"/>
              <a:t>beta = rbind(rnorm(1, beta1, 1), rnorm(1, beta2, 1))</a:t>
            </a:r>
          </a:p>
        </p:txBody>
      </p:sp>
      <p:pic>
        <p:nvPicPr>
          <p:cNvPr id="26" name="図 25">
            <a:extLst>
              <a:ext uri="{FF2B5EF4-FFF2-40B4-BE49-F238E27FC236}">
                <a16:creationId xmlns:a16="http://schemas.microsoft.com/office/drawing/2014/main" id="{D3C5D9AB-A89B-5477-BD54-540B68FA8161}"/>
              </a:ext>
            </a:extLst>
          </p:cNvPr>
          <p:cNvPicPr>
            <a:picLocks noChangeAspect="1"/>
          </p:cNvPicPr>
          <p:nvPr/>
        </p:nvPicPr>
        <p:blipFill>
          <a:blip r:embed="rId2"/>
          <a:stretch>
            <a:fillRect/>
          </a:stretch>
        </p:blipFill>
        <p:spPr>
          <a:xfrm>
            <a:off x="553342" y="3313043"/>
            <a:ext cx="2019300" cy="1358900"/>
          </a:xfrm>
          <a:prstGeom prst="rect">
            <a:avLst/>
          </a:prstGeom>
        </p:spPr>
      </p:pic>
    </p:spTree>
    <p:extLst>
      <p:ext uri="{BB962C8B-B14F-4D97-AF65-F5344CB8AC3E}">
        <p14:creationId xmlns:p14="http://schemas.microsoft.com/office/powerpoint/2010/main" val="3942871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F60A0-96EC-E344-8650-609A90E8A735}"/>
              </a:ext>
            </a:extLst>
          </p:cNvPr>
          <p:cNvSpPr>
            <a:spLocks noGrp="1"/>
          </p:cNvSpPr>
          <p:nvPr>
            <p:ph type="title"/>
          </p:nvPr>
        </p:nvSpPr>
        <p:spPr/>
        <p:txBody>
          <a:bodyPr>
            <a:normAutofit/>
          </a:bodyPr>
          <a:lstStyle/>
          <a:p>
            <a:r>
              <a:rPr lang="en-US" altLang="ja-JP" sz="3200" dirty="0"/>
              <a:t>1</a:t>
            </a:r>
            <a:r>
              <a:rPr lang="ja-JP" altLang="en-US" sz="3200"/>
              <a:t>事例実験研究のエビデンススタンダードの確立</a:t>
            </a:r>
          </a:p>
        </p:txBody>
      </p:sp>
      <p:sp>
        <p:nvSpPr>
          <p:cNvPr id="6" name="正方形/長方形 5">
            <a:extLst>
              <a:ext uri="{FF2B5EF4-FFF2-40B4-BE49-F238E27FC236}">
                <a16:creationId xmlns:a16="http://schemas.microsoft.com/office/drawing/2014/main" id="{E7A22D98-CD00-7544-9EEA-2E01A15BD101}"/>
              </a:ext>
            </a:extLst>
          </p:cNvPr>
          <p:cNvSpPr/>
          <p:nvPr/>
        </p:nvSpPr>
        <p:spPr>
          <a:xfrm>
            <a:off x="229595" y="1029846"/>
            <a:ext cx="8856984" cy="5109091"/>
          </a:xfrm>
          <a:prstGeom prst="rect">
            <a:avLst/>
          </a:prstGeom>
        </p:spPr>
        <p:txBody>
          <a:bodyPr wrap="square">
            <a:spAutoFit/>
          </a:bodyPr>
          <a:lstStyle/>
          <a:p>
            <a:pPr marL="457200" indent="-457200" defTabSz="457200">
              <a:buFont typeface="+mj-lt"/>
              <a:buAutoNum type="arabicPeriod"/>
            </a:pPr>
            <a:r>
              <a:rPr lang="ja-JP" altLang="en-US" sz="2400" dirty="0">
                <a:solidFill>
                  <a:prstClr val="black"/>
                </a:solidFill>
                <a:latin typeface="Arial Unicode MS" panose="020B0604020202020204" pitchFamily="34" charset="-128"/>
                <a:ea typeface="BIZ UDGothic" panose="020B0400000000000000" pitchFamily="49" charset="-128"/>
              </a:rPr>
              <a:t>系統的な独立変数の操作</a:t>
            </a:r>
            <a:br>
              <a:rPr lang="en-US" altLang="ja-JP" sz="2400" dirty="0">
                <a:solidFill>
                  <a:prstClr val="black"/>
                </a:solidFill>
                <a:latin typeface="Arial Unicode MS" panose="020B0604020202020204" pitchFamily="34" charset="-128"/>
                <a:ea typeface="BIZ UDGothic" panose="020B0400000000000000" pitchFamily="49" charset="-128"/>
              </a:rPr>
            </a:br>
            <a:endParaRPr lang="en-US" altLang="ja-JP" sz="1000" dirty="0">
              <a:solidFill>
                <a:prstClr val="black"/>
              </a:solidFill>
              <a:latin typeface="Arial Unicode MS" panose="020B0604020202020204" pitchFamily="34" charset="-128"/>
              <a:ea typeface="BIZ UDGothic" panose="020B0400000000000000" pitchFamily="49" charset="-128"/>
            </a:endParaRPr>
          </a:p>
          <a:p>
            <a:pPr marL="457200" indent="-457200" defTabSz="457200">
              <a:buFont typeface="+mj-lt"/>
              <a:buAutoNum type="arabicPeriod"/>
            </a:pPr>
            <a:r>
              <a:rPr lang="ja-JP" altLang="en-US" sz="2400" dirty="0">
                <a:solidFill>
                  <a:prstClr val="black"/>
                </a:solidFill>
                <a:latin typeface="Arial Unicode MS" panose="020B0604020202020204" pitchFamily="34" charset="-128"/>
                <a:ea typeface="BIZ UDGothic" panose="020B0400000000000000" pitchFamily="49" charset="-128"/>
              </a:rPr>
              <a:t>アウトカム変数の測定</a:t>
            </a:r>
            <a:endParaRPr lang="en-US" altLang="ja-JP" sz="2400" dirty="0">
              <a:solidFill>
                <a:prstClr val="black"/>
              </a:solidFill>
              <a:latin typeface="Arial Unicode MS" panose="020B0604020202020204" pitchFamily="34" charset="-128"/>
              <a:ea typeface="BIZ UDGothic" panose="020B0400000000000000" pitchFamily="49" charset="-128"/>
            </a:endParaRPr>
          </a:p>
          <a:p>
            <a:pPr lvl="1" defTabSz="457200"/>
            <a:r>
              <a:rPr lang="en-US" altLang="ja-JP" sz="2200" dirty="0">
                <a:solidFill>
                  <a:prstClr val="black">
                    <a:lumMod val="65000"/>
                    <a:lumOff val="35000"/>
                  </a:prstClr>
                </a:solidFill>
                <a:latin typeface="Arial Unicode MS" panose="020B0604020202020204" pitchFamily="34" charset="-128"/>
                <a:ea typeface="BIZ UDGothic" panose="020B0400000000000000" pitchFamily="49" charset="-128"/>
              </a:rPr>
              <a:t>1</a:t>
            </a:r>
            <a:r>
              <a:rPr lang="ja-JP" altLang="en-US" sz="2200" dirty="0">
                <a:solidFill>
                  <a:prstClr val="black">
                    <a:lumMod val="65000"/>
                    <a:lumOff val="35000"/>
                  </a:prstClr>
                </a:solidFill>
                <a:latin typeface="Arial Unicode MS" panose="020B0604020202020204" pitchFamily="34" charset="-128"/>
                <a:ea typeface="BIZ UDGothic" panose="020B0400000000000000" pitchFamily="49" charset="-128"/>
              </a:rPr>
              <a:t>人以上の評定者</a:t>
            </a:r>
            <a:r>
              <a:rPr lang="en-US" altLang="ja-JP" sz="2200" dirty="0">
                <a:solidFill>
                  <a:prstClr val="black">
                    <a:lumMod val="65000"/>
                    <a:lumOff val="35000"/>
                  </a:prstClr>
                </a:solidFill>
                <a:latin typeface="Arial Unicode MS" panose="020B0604020202020204" pitchFamily="34" charset="-128"/>
                <a:ea typeface="BIZ UDGothic" panose="020B0400000000000000" pitchFamily="49" charset="-128"/>
              </a:rPr>
              <a:t> </a:t>
            </a:r>
          </a:p>
          <a:p>
            <a:pPr lvl="1" defTabSz="457200"/>
            <a:r>
              <a:rPr lang="ja-JP" altLang="en-US" sz="2200" dirty="0">
                <a:solidFill>
                  <a:prstClr val="black">
                    <a:lumMod val="65000"/>
                    <a:lumOff val="35000"/>
                  </a:prstClr>
                </a:solidFill>
                <a:latin typeface="Arial Unicode MS" panose="020B0604020202020204" pitchFamily="34" charset="-128"/>
                <a:ea typeface="BIZ UDGothic" panose="020B0400000000000000" pitchFamily="49" charset="-128"/>
              </a:rPr>
              <a:t>評定者間の一致率が一定水準以上</a:t>
            </a:r>
            <a:br>
              <a:rPr lang="en-US" altLang="ja-JP" sz="2200" dirty="0">
                <a:solidFill>
                  <a:prstClr val="black">
                    <a:lumMod val="65000"/>
                    <a:lumOff val="35000"/>
                  </a:prstClr>
                </a:solidFill>
                <a:latin typeface="Arial Unicode MS" panose="020B0604020202020204" pitchFamily="34" charset="-128"/>
                <a:ea typeface="BIZ UDGothic" panose="020B0400000000000000" pitchFamily="49" charset="-128"/>
              </a:rPr>
            </a:br>
            <a:r>
              <a:rPr lang="en-US" altLang="ja-JP" sz="2000" dirty="0">
                <a:solidFill>
                  <a:prstClr val="black">
                    <a:lumMod val="65000"/>
                    <a:lumOff val="35000"/>
                  </a:prstClr>
                </a:solidFill>
                <a:latin typeface="Arial Unicode MS" panose="020B0604020202020204" pitchFamily="34" charset="-128"/>
                <a:ea typeface="BIZ UDGothic" panose="020B0400000000000000" pitchFamily="49" charset="-128"/>
              </a:rPr>
              <a:t>(</a:t>
            </a:r>
            <a:r>
              <a:rPr lang="ja-JP" altLang="en-US" sz="2000" dirty="0">
                <a:solidFill>
                  <a:prstClr val="black">
                    <a:lumMod val="65000"/>
                    <a:lumOff val="35000"/>
                  </a:prstClr>
                </a:solidFill>
                <a:latin typeface="Arial Unicode MS" panose="020B0604020202020204" pitchFamily="34" charset="-128"/>
                <a:ea typeface="BIZ UDGothic" panose="020B0400000000000000" pitchFamily="49" charset="-128"/>
              </a:rPr>
              <a:t>各フェーズ</a:t>
            </a:r>
            <a:r>
              <a:rPr lang="en-US" altLang="ja-JP" sz="2000" dirty="0">
                <a:solidFill>
                  <a:prstClr val="black">
                    <a:lumMod val="65000"/>
                    <a:lumOff val="35000"/>
                  </a:prstClr>
                </a:solidFill>
                <a:latin typeface="Arial Unicode MS" panose="020B0604020202020204" pitchFamily="34" charset="-128"/>
                <a:ea typeface="BIZ UDGothic" panose="020B0400000000000000" pitchFamily="49" charset="-128"/>
              </a:rPr>
              <a:t>20%</a:t>
            </a:r>
            <a:r>
              <a:rPr lang="ja-JP" altLang="en-US" sz="2000" dirty="0">
                <a:solidFill>
                  <a:prstClr val="black">
                    <a:lumMod val="65000"/>
                    <a:lumOff val="35000"/>
                  </a:prstClr>
                </a:solidFill>
                <a:latin typeface="Arial Unicode MS" panose="020B0604020202020204" pitchFamily="34" charset="-128"/>
                <a:ea typeface="BIZ UDGothic" panose="020B0400000000000000" pitchFamily="49" charset="-128"/>
              </a:rPr>
              <a:t>以上のデータ使用</a:t>
            </a:r>
            <a:r>
              <a:rPr lang="en-US" altLang="ja-JP" sz="2000" dirty="0">
                <a:solidFill>
                  <a:prstClr val="black">
                    <a:lumMod val="65000"/>
                    <a:lumOff val="35000"/>
                  </a:prstClr>
                </a:solidFill>
                <a:latin typeface="Arial Unicode MS" panose="020B0604020202020204" pitchFamily="34" charset="-128"/>
                <a:ea typeface="BIZ UDGothic" panose="020B0400000000000000" pitchFamily="49" charset="-128"/>
              </a:rPr>
              <a:t>)</a:t>
            </a:r>
          </a:p>
          <a:p>
            <a:pPr marL="457200" indent="-457200" defTabSz="457200">
              <a:buFont typeface="+mj-lt"/>
              <a:buAutoNum type="arabicPeriod"/>
            </a:pPr>
            <a:endParaRPr lang="en-US" altLang="ja-JP" sz="1000" dirty="0">
              <a:solidFill>
                <a:prstClr val="black">
                  <a:lumMod val="65000"/>
                  <a:lumOff val="35000"/>
                </a:prstClr>
              </a:solidFill>
              <a:latin typeface="Arial Unicode MS" panose="020B0604020202020204" pitchFamily="34" charset="-128"/>
              <a:ea typeface="BIZ UDGothic" panose="020B0400000000000000" pitchFamily="49" charset="-128"/>
            </a:endParaRPr>
          </a:p>
          <a:p>
            <a:pPr marL="457200" indent="-457200" defTabSz="457200">
              <a:buFont typeface="+mj-lt"/>
              <a:buAutoNum type="arabicPeriod"/>
            </a:pPr>
            <a:r>
              <a:rPr lang="ja-JP" altLang="en-US" sz="2400" dirty="0">
                <a:solidFill>
                  <a:prstClr val="black"/>
                </a:solidFill>
                <a:latin typeface="Arial Unicode MS" panose="020B0604020202020204" pitchFamily="34" charset="-128"/>
                <a:ea typeface="BIZ UDGothic" panose="020B0400000000000000" pitchFamily="49" charset="-128"/>
              </a:rPr>
              <a:t>少なくとも各フェーズ</a:t>
            </a:r>
            <a:r>
              <a:rPr lang="en-US" altLang="ja-JP" sz="2400" dirty="0">
                <a:solidFill>
                  <a:prstClr val="black"/>
                </a:solidFill>
                <a:latin typeface="Arial Unicode MS" panose="020B0604020202020204" pitchFamily="34" charset="-128"/>
                <a:ea typeface="BIZ UDGothic" panose="020B0400000000000000" pitchFamily="49" charset="-128"/>
              </a:rPr>
              <a:t>3</a:t>
            </a:r>
            <a:r>
              <a:rPr lang="ja-JP" altLang="en-US" sz="2400" dirty="0">
                <a:solidFill>
                  <a:prstClr val="black"/>
                </a:solidFill>
                <a:latin typeface="Arial Unicode MS" panose="020B0604020202020204" pitchFamily="34" charset="-128"/>
                <a:ea typeface="BIZ UDGothic" panose="020B0400000000000000" pitchFamily="49" charset="-128"/>
              </a:rPr>
              <a:t>時点の測定、</a:t>
            </a:r>
            <a:r>
              <a:rPr lang="en-US" altLang="ja-JP" sz="2400" dirty="0">
                <a:solidFill>
                  <a:prstClr val="black"/>
                </a:solidFill>
                <a:latin typeface="Arial Unicode MS" panose="020B0604020202020204" pitchFamily="34" charset="-128"/>
                <a:ea typeface="BIZ UDGothic" panose="020B0400000000000000" pitchFamily="49" charset="-128"/>
              </a:rPr>
              <a:t>3</a:t>
            </a:r>
            <a:r>
              <a:rPr lang="ja-JP" altLang="en-US" sz="2400" dirty="0">
                <a:solidFill>
                  <a:prstClr val="black"/>
                </a:solidFill>
                <a:latin typeface="Arial Unicode MS" panose="020B0604020202020204" pitchFamily="34" charset="-128"/>
                <a:ea typeface="BIZ UDGothic" panose="020B0400000000000000" pitchFamily="49" charset="-128"/>
              </a:rPr>
              <a:t>つの異なるフェーズを反復</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buFont typeface="+mj-lt"/>
              <a:buAutoNum type="arabicPeriod"/>
            </a:pPr>
            <a:endParaRPr lang="en-US" altLang="ja-JP" sz="1000" dirty="0">
              <a:solidFill>
                <a:prstClr val="black"/>
              </a:solidFill>
              <a:latin typeface="Arial Unicode MS" panose="020B0604020202020204" pitchFamily="34" charset="-128"/>
              <a:ea typeface="BIZ UDGothic" panose="020B0400000000000000" pitchFamily="49" charset="-128"/>
            </a:endParaRPr>
          </a:p>
          <a:p>
            <a:pPr marL="457200" indent="-457200" defTabSz="457200">
              <a:buFont typeface="+mj-lt"/>
              <a:buAutoNum type="arabicPeriod"/>
            </a:pPr>
            <a:r>
              <a:rPr lang="ja-JP" altLang="en-US" sz="2400" dirty="0">
                <a:solidFill>
                  <a:prstClr val="black"/>
                </a:solidFill>
                <a:latin typeface="Arial Unicode MS" panose="020B0604020202020204" pitchFamily="34" charset="-128"/>
                <a:ea typeface="BIZ UDGothic" panose="020B0400000000000000" pitchFamily="49" charset="-128"/>
              </a:rPr>
              <a:t>各フェーズ内でのレベル、傾向性、変動性の明示</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buFont typeface="+mj-lt"/>
              <a:buAutoNum type="arabicPeriod"/>
            </a:pPr>
            <a:endParaRPr lang="en-US" altLang="ja-JP" sz="1000" dirty="0">
              <a:solidFill>
                <a:prstClr val="black"/>
              </a:solidFill>
              <a:latin typeface="Arial Unicode MS" panose="020B0604020202020204" pitchFamily="34" charset="-128"/>
              <a:ea typeface="BIZ UDGothic" panose="020B0400000000000000" pitchFamily="49" charset="-128"/>
            </a:endParaRPr>
          </a:p>
          <a:p>
            <a:pPr marL="457200" indent="-457200" defTabSz="457200">
              <a:buFont typeface="+mj-lt"/>
              <a:buAutoNum type="arabicPeriod"/>
            </a:pPr>
            <a:r>
              <a:rPr lang="ja-JP" altLang="en-US" sz="2400" dirty="0">
                <a:solidFill>
                  <a:prstClr val="black"/>
                </a:solidFill>
                <a:latin typeface="Arial Unicode MS" panose="020B0604020202020204" pitchFamily="34" charset="-128"/>
                <a:ea typeface="BIZ UDGothic" panose="020B0400000000000000" pitchFamily="49" charset="-128"/>
              </a:rPr>
              <a:t>効果の明示</a:t>
            </a:r>
            <a:endParaRPr lang="en-US" altLang="ja-JP" sz="2400" dirty="0">
              <a:solidFill>
                <a:prstClr val="black"/>
              </a:solidFill>
              <a:latin typeface="Arial Unicode MS" panose="020B0604020202020204" pitchFamily="34" charset="-128"/>
              <a:ea typeface="BIZ UDGothic" panose="020B0400000000000000" pitchFamily="49" charset="-128"/>
            </a:endParaRPr>
          </a:p>
          <a:p>
            <a:pPr lvl="1" defTabSz="457200"/>
            <a:r>
              <a:rPr lang="ja-JP" altLang="en-US" sz="2200" dirty="0">
                <a:solidFill>
                  <a:prstClr val="black">
                    <a:lumMod val="65000"/>
                    <a:lumOff val="35000"/>
                  </a:prstClr>
                </a:solidFill>
                <a:latin typeface="Arial Unicode MS" panose="020B0604020202020204" pitchFamily="34" charset="-128"/>
                <a:ea typeface="BIZ UDGothic" panose="020B0400000000000000" pitchFamily="49" charset="-128"/>
              </a:rPr>
              <a:t>効果の</a:t>
            </a:r>
            <a:r>
              <a:rPr lang="en-US" altLang="ja-JP" sz="2200" dirty="0">
                <a:solidFill>
                  <a:prstClr val="black">
                    <a:lumMod val="65000"/>
                    <a:lumOff val="35000"/>
                  </a:prstClr>
                </a:solidFill>
                <a:latin typeface="Arial Unicode MS" panose="020B0604020202020204" pitchFamily="34" charset="-128"/>
                <a:ea typeface="BIZ UDGothic" panose="020B0400000000000000" pitchFamily="49" charset="-128"/>
              </a:rPr>
              <a:t>immediacy / </a:t>
            </a:r>
            <a:r>
              <a:rPr lang="ja-JP" altLang="en-US" sz="2200" dirty="0">
                <a:solidFill>
                  <a:prstClr val="black">
                    <a:lumMod val="65000"/>
                    <a:lumOff val="35000"/>
                  </a:prstClr>
                </a:solidFill>
                <a:latin typeface="Arial Unicode MS" panose="020B0604020202020204" pitchFamily="34" charset="-128"/>
                <a:ea typeface="BIZ UDGothic" panose="020B0400000000000000" pitchFamily="49" charset="-128"/>
              </a:rPr>
              <a:t>重複度</a:t>
            </a:r>
            <a:r>
              <a:rPr lang="en-US" altLang="ja-JP" sz="2200" dirty="0">
                <a:solidFill>
                  <a:prstClr val="black">
                    <a:lumMod val="65000"/>
                    <a:lumOff val="35000"/>
                  </a:prstClr>
                </a:solidFill>
                <a:latin typeface="Arial Unicode MS" panose="020B0604020202020204" pitchFamily="34" charset="-128"/>
                <a:ea typeface="BIZ UDGothic" panose="020B0400000000000000" pitchFamily="49" charset="-128"/>
              </a:rPr>
              <a:t> / </a:t>
            </a:r>
            <a:r>
              <a:rPr lang="ja-JP" altLang="en-US" sz="2200" dirty="0">
                <a:solidFill>
                  <a:prstClr val="black">
                    <a:lumMod val="65000"/>
                    <a:lumOff val="35000"/>
                  </a:prstClr>
                </a:solidFill>
                <a:latin typeface="Arial Unicode MS" panose="020B0604020202020204" pitchFamily="34" charset="-128"/>
                <a:ea typeface="BIZ UDGothic" panose="020B0400000000000000" pitchFamily="49" charset="-128"/>
              </a:rPr>
              <a:t>フェーズ間でのデータの一貫性</a:t>
            </a:r>
            <a:endParaRPr lang="en-US" altLang="ja-JP" sz="2200" dirty="0">
              <a:solidFill>
                <a:prstClr val="black">
                  <a:lumMod val="65000"/>
                  <a:lumOff val="35000"/>
                </a:prstClr>
              </a:solidFill>
              <a:latin typeface="Arial Unicode MS" panose="020B0604020202020204" pitchFamily="34" charset="-128"/>
              <a:ea typeface="BIZ UDGothic" panose="020B0400000000000000" pitchFamily="49" charset="-128"/>
            </a:endParaRPr>
          </a:p>
          <a:p>
            <a:pPr lvl="1" defTabSz="457200"/>
            <a:r>
              <a:rPr lang="ja-JP" altLang="en-US" sz="2200" dirty="0">
                <a:solidFill>
                  <a:prstClr val="black">
                    <a:lumMod val="65000"/>
                    <a:lumOff val="35000"/>
                  </a:prstClr>
                </a:solidFill>
                <a:latin typeface="Arial Unicode MS" panose="020B0604020202020204" pitchFamily="34" charset="-128"/>
                <a:ea typeface="BIZ UDGothic" panose="020B0400000000000000" pitchFamily="49" charset="-128"/>
              </a:rPr>
              <a:t>観察データと予測データのパターンを比較</a:t>
            </a:r>
            <a:endParaRPr lang="en-US" altLang="ja-JP" sz="2200" dirty="0">
              <a:solidFill>
                <a:prstClr val="black">
                  <a:lumMod val="65000"/>
                  <a:lumOff val="35000"/>
                </a:prstClr>
              </a:solidFill>
              <a:latin typeface="Arial Unicode MS" panose="020B0604020202020204" pitchFamily="34" charset="-128"/>
              <a:ea typeface="BIZ UDGothic" panose="020B0400000000000000" pitchFamily="49" charset="-128"/>
            </a:endParaRPr>
          </a:p>
          <a:p>
            <a:pPr marL="457200" indent="-457200" defTabSz="457200">
              <a:buFont typeface="+mj-lt"/>
              <a:buAutoNum type="arabicPeriod"/>
            </a:pPr>
            <a:endParaRPr lang="en-US" altLang="ja-JP" sz="1000" dirty="0">
              <a:solidFill>
                <a:prstClr val="black"/>
              </a:solidFill>
              <a:latin typeface="Arial Unicode MS" panose="020B0604020202020204" pitchFamily="34" charset="-128"/>
              <a:ea typeface="BIZ UDGothic" panose="020B0400000000000000" pitchFamily="49" charset="-128"/>
            </a:endParaRPr>
          </a:p>
          <a:p>
            <a:pPr marL="457200" indent="-457200" defTabSz="457200">
              <a:buFont typeface="+mj-lt"/>
              <a:buAutoNum type="arabicPeriod"/>
            </a:pPr>
            <a:r>
              <a:rPr lang="ja-JP" altLang="en-US" sz="2400" dirty="0">
                <a:solidFill>
                  <a:prstClr val="black"/>
                </a:solidFill>
                <a:latin typeface="Arial Unicode MS" panose="020B0604020202020204" pitchFamily="34" charset="-128"/>
                <a:ea typeface="BIZ UDGothic" panose="020B0400000000000000" pitchFamily="49" charset="-128"/>
              </a:rPr>
              <a:t>外的要因と特異性の検討</a:t>
            </a:r>
          </a:p>
        </p:txBody>
      </p:sp>
      <p:pic>
        <p:nvPicPr>
          <p:cNvPr id="13" name="図 12">
            <a:extLst>
              <a:ext uri="{FF2B5EF4-FFF2-40B4-BE49-F238E27FC236}">
                <a16:creationId xmlns:a16="http://schemas.microsoft.com/office/drawing/2014/main" id="{39E57676-1356-774C-A4A9-5CE55A2A8FFE}"/>
              </a:ext>
            </a:extLst>
          </p:cNvPr>
          <p:cNvPicPr>
            <a:picLocks noChangeAspect="1"/>
          </p:cNvPicPr>
          <p:nvPr/>
        </p:nvPicPr>
        <p:blipFill>
          <a:blip r:embed="rId2"/>
          <a:stretch>
            <a:fillRect/>
          </a:stretch>
        </p:blipFill>
        <p:spPr>
          <a:xfrm>
            <a:off x="5138811" y="908720"/>
            <a:ext cx="3975768" cy="1702218"/>
          </a:xfrm>
          <a:prstGeom prst="rect">
            <a:avLst/>
          </a:prstGeom>
          <a:ln>
            <a:solidFill>
              <a:schemeClr val="tx1"/>
            </a:solidFill>
          </a:ln>
        </p:spPr>
      </p:pic>
      <p:sp>
        <p:nvSpPr>
          <p:cNvPr id="7" name="正方形/長方形 6">
            <a:extLst>
              <a:ext uri="{FF2B5EF4-FFF2-40B4-BE49-F238E27FC236}">
                <a16:creationId xmlns:a16="http://schemas.microsoft.com/office/drawing/2014/main" id="{F50A7726-A34B-A640-8A84-EF9DDF1DFF80}"/>
              </a:ext>
            </a:extLst>
          </p:cNvPr>
          <p:cNvSpPr/>
          <p:nvPr/>
        </p:nvSpPr>
        <p:spPr>
          <a:xfrm>
            <a:off x="1224138" y="6291313"/>
            <a:ext cx="6751735" cy="261610"/>
          </a:xfrm>
          <a:prstGeom prst="rect">
            <a:avLst/>
          </a:prstGeom>
        </p:spPr>
        <p:txBody>
          <a:bodyPr wrap="square">
            <a:spAutoFit/>
          </a:bodyPr>
          <a:lstStyle/>
          <a:p>
            <a:pPr defTabSz="457200"/>
            <a:r>
              <a:rPr lang="en" altLang="ja-JP" sz="1100" dirty="0">
                <a:solidFill>
                  <a:srgbClr val="222222"/>
                </a:solidFill>
                <a:latin typeface="Arial" panose="020B0604020202020204" pitchFamily="34" charset="0"/>
                <a:ea typeface="ＭＳ Ｐゴシック" panose="020B0600070205080204" pitchFamily="34" charset="-128"/>
              </a:rPr>
              <a:t>Institute of Education Sciences. (2014). What Works Clearinghouse procedures and standards handbook.</a:t>
            </a:r>
            <a:endParaRPr lang="ja-JP" altLang="en-US" sz="1100" dirty="0">
              <a:solidFill>
                <a:prstClr val="black"/>
              </a:solidFill>
              <a:latin typeface="Calibri"/>
              <a:ea typeface="ＭＳ Ｐゴシック" panose="020B0600070205080204" pitchFamily="34" charset="-128"/>
            </a:endParaRPr>
          </a:p>
        </p:txBody>
      </p:sp>
      <p:sp>
        <p:nvSpPr>
          <p:cNvPr id="15" name="正方形/長方形 14">
            <a:extLst>
              <a:ext uri="{FF2B5EF4-FFF2-40B4-BE49-F238E27FC236}">
                <a16:creationId xmlns:a16="http://schemas.microsoft.com/office/drawing/2014/main" id="{3652BD48-6604-CE41-9317-806FAFC87E9B}"/>
              </a:ext>
            </a:extLst>
          </p:cNvPr>
          <p:cNvSpPr/>
          <p:nvPr/>
        </p:nvSpPr>
        <p:spPr>
          <a:xfrm>
            <a:off x="1224136" y="6536379"/>
            <a:ext cx="6948264" cy="276999"/>
          </a:xfrm>
          <a:prstGeom prst="rect">
            <a:avLst/>
          </a:prstGeom>
        </p:spPr>
        <p:txBody>
          <a:bodyPr wrap="square">
            <a:spAutoFit/>
          </a:bodyPr>
          <a:lstStyle/>
          <a:p>
            <a:pPr defTabSz="457200"/>
            <a:r>
              <a:rPr lang="ja-JP" altLang="en-US" sz="1200" dirty="0">
                <a:solidFill>
                  <a:prstClr val="black"/>
                </a:solidFill>
                <a:latin typeface="Calibri"/>
                <a:ea typeface="ＭＳ Ｐゴシック" panose="020B0600070205080204" pitchFamily="34" charset="-128"/>
              </a:rPr>
              <a:t>https://ies.ed.gov/ncee/wwc/Docs/referenceresources/wwc_procedures_v3_0_standards_handbook.pdf</a:t>
            </a:r>
          </a:p>
        </p:txBody>
      </p:sp>
      <p:sp>
        <p:nvSpPr>
          <p:cNvPr id="16" name="テキスト ボックス 15">
            <a:extLst>
              <a:ext uri="{FF2B5EF4-FFF2-40B4-BE49-F238E27FC236}">
                <a16:creationId xmlns:a16="http://schemas.microsoft.com/office/drawing/2014/main" id="{DB08576E-C8EA-0848-87A4-9DAC6DC7F72D}"/>
              </a:ext>
            </a:extLst>
          </p:cNvPr>
          <p:cNvSpPr txBox="1"/>
          <p:nvPr/>
        </p:nvSpPr>
        <p:spPr>
          <a:xfrm>
            <a:off x="5131343" y="808457"/>
            <a:ext cx="3983237" cy="400110"/>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a:r>
              <a:rPr lang="ja-JP" altLang="en-US" sz="2000">
                <a:solidFill>
                  <a:prstClr val="white"/>
                </a:solidFill>
                <a:latin typeface="Calibri"/>
                <a:ea typeface="ＭＳ Ｐゴシック" panose="020B0600070205080204" pitchFamily="34" charset="-128"/>
              </a:rPr>
              <a:t>科学的エビデンスとみなされる基準</a:t>
            </a:r>
          </a:p>
        </p:txBody>
      </p:sp>
    </p:spTree>
    <p:extLst>
      <p:ext uri="{BB962C8B-B14F-4D97-AF65-F5344CB8AC3E}">
        <p14:creationId xmlns:p14="http://schemas.microsoft.com/office/powerpoint/2010/main" val="35682280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BITS model</a:t>
            </a:r>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120</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sp>
        <p:nvSpPr>
          <p:cNvPr id="5" name="テキスト ボックス 4">
            <a:extLst>
              <a:ext uri="{FF2B5EF4-FFF2-40B4-BE49-F238E27FC236}">
                <a16:creationId xmlns:a16="http://schemas.microsoft.com/office/drawing/2014/main" id="{8766ACB7-01BD-2134-A9F5-0E1E485D6969}"/>
              </a:ext>
            </a:extLst>
          </p:cNvPr>
          <p:cNvSpPr txBox="1"/>
          <p:nvPr/>
        </p:nvSpPr>
        <p:spPr>
          <a:xfrm>
            <a:off x="401304" y="807477"/>
            <a:ext cx="5672925" cy="523220"/>
          </a:xfrm>
          <a:prstGeom prst="rect">
            <a:avLst/>
          </a:prstGeom>
          <a:noFill/>
        </p:spPr>
        <p:txBody>
          <a:bodyPr wrap="square">
            <a:spAutoFit/>
          </a:bodyPr>
          <a:lstStyle/>
          <a:p>
            <a:r>
              <a:rPr lang="en-US" altLang="ja-JP" sz="2800" dirty="0">
                <a:latin typeface="Arial Unicode MS" panose="020B0604020202020204" pitchFamily="34" charset="-128"/>
                <a:ea typeface="BIZ UDゴシック" panose="020B0400000000000000" pitchFamily="49" charset="-128"/>
              </a:rPr>
              <a:t>3. </a:t>
            </a:r>
            <a:r>
              <a:rPr lang="ja-JP" altLang="en-US" sz="2800" b="0" i="0">
                <a:solidFill>
                  <a:srgbClr val="212121"/>
                </a:solidFill>
                <a:effectLst/>
                <a:latin typeface="Cambria" panose="02040503050406030204" pitchFamily="18" charset="0"/>
              </a:rPr>
              <a:t>続く時点の観測値の予測値</a:t>
            </a:r>
            <a:r>
              <a:rPr lang="en-US" altLang="ja-JP" sz="2800" b="0" i="1" dirty="0" err="1">
                <a:solidFill>
                  <a:srgbClr val="212121"/>
                </a:solidFill>
                <a:effectLst/>
                <a:latin typeface="Cambria" panose="02040503050406030204" pitchFamily="18" charset="0"/>
              </a:rPr>
              <a:t>y</a:t>
            </a:r>
            <a:r>
              <a:rPr lang="en-US" altLang="ja-JP" sz="2800" b="0" i="1" baseline="-25000" dirty="0" err="1">
                <a:solidFill>
                  <a:srgbClr val="212121"/>
                </a:solidFill>
                <a:effectLst/>
                <a:latin typeface="Cambria" panose="02040503050406030204" pitchFamily="18" charset="0"/>
              </a:rPr>
              <a:t>pt</a:t>
            </a:r>
            <a:r>
              <a:rPr lang="en-US" altLang="ja-JP" sz="2800" b="0" i="1" baseline="-25000" dirty="0">
                <a:solidFill>
                  <a:srgbClr val="212121"/>
                </a:solidFill>
                <a:effectLst/>
                <a:latin typeface="Cambria" panose="02040503050406030204" pitchFamily="18" charset="0"/>
              </a:rPr>
              <a:t> </a:t>
            </a:r>
            <a:r>
              <a:rPr lang="ja-JP" altLang="en-US" sz="2800" b="0">
                <a:solidFill>
                  <a:srgbClr val="212121"/>
                </a:solidFill>
                <a:effectLst/>
                <a:latin typeface="Cambria" panose="02040503050406030204" pitchFamily="18" charset="0"/>
              </a:rPr>
              <a:t>は</a:t>
            </a:r>
            <a:endParaRPr lang="en-US" altLang="ja-JP" sz="2800" b="0" dirty="0">
              <a:solidFill>
                <a:srgbClr val="212121"/>
              </a:solidFill>
              <a:effectLst/>
              <a:latin typeface="Cambria" panose="02040503050406030204" pitchFamily="18" charset="0"/>
            </a:endParaRPr>
          </a:p>
        </p:txBody>
      </p:sp>
      <p:pic>
        <p:nvPicPr>
          <p:cNvPr id="23" name="図 22">
            <a:extLst>
              <a:ext uri="{FF2B5EF4-FFF2-40B4-BE49-F238E27FC236}">
                <a16:creationId xmlns:a16="http://schemas.microsoft.com/office/drawing/2014/main" id="{0069C521-7534-DDE2-8647-51C6E99F9823}"/>
              </a:ext>
            </a:extLst>
          </p:cNvPr>
          <p:cNvPicPr>
            <a:picLocks noChangeAspect="1"/>
          </p:cNvPicPr>
          <p:nvPr/>
        </p:nvPicPr>
        <p:blipFill>
          <a:blip r:embed="rId2"/>
          <a:stretch>
            <a:fillRect/>
          </a:stretch>
        </p:blipFill>
        <p:spPr>
          <a:xfrm>
            <a:off x="650023" y="1355096"/>
            <a:ext cx="5672924" cy="881507"/>
          </a:xfrm>
          <a:prstGeom prst="rect">
            <a:avLst/>
          </a:prstGeom>
        </p:spPr>
      </p:pic>
      <p:sp>
        <p:nvSpPr>
          <p:cNvPr id="26" name="テキスト ボックス 25">
            <a:extLst>
              <a:ext uri="{FF2B5EF4-FFF2-40B4-BE49-F238E27FC236}">
                <a16:creationId xmlns:a16="http://schemas.microsoft.com/office/drawing/2014/main" id="{3DAA92ED-C22F-3133-13B2-9A8AD7DBB2DE}"/>
              </a:ext>
            </a:extLst>
          </p:cNvPr>
          <p:cNvSpPr txBox="1"/>
          <p:nvPr/>
        </p:nvSpPr>
        <p:spPr>
          <a:xfrm>
            <a:off x="940032" y="2677605"/>
            <a:ext cx="7744445" cy="3170099"/>
          </a:xfrm>
          <a:prstGeom prst="rect">
            <a:avLst/>
          </a:prstGeom>
          <a:solidFill>
            <a:schemeClr val="bg2">
              <a:lumMod val="75000"/>
            </a:schemeClr>
          </a:solidFill>
        </p:spPr>
        <p:txBody>
          <a:bodyPr wrap="square">
            <a:spAutoFit/>
          </a:bodyPr>
          <a:lstStyle/>
          <a:p>
            <a:r>
              <a:rPr lang="en-US" altLang="ja-JP" sz="2000" dirty="0">
                <a:latin typeface="Arial" panose="020B0604020202020204" pitchFamily="34" charset="0"/>
                <a:cs typeface="Arial" panose="020B0604020202020204" pitchFamily="34" charset="0"/>
              </a:rPr>
              <a:t># jags</a:t>
            </a:r>
            <a:r>
              <a:rPr lang="ja-JP" altLang="en-US" sz="2000">
                <a:latin typeface="Arial" panose="020B0604020202020204" pitchFamily="34" charset="0"/>
                <a:cs typeface="Arial" panose="020B0604020202020204" pitchFamily="34" charset="0"/>
              </a:rPr>
              <a:t>の</a:t>
            </a:r>
            <a:r>
              <a:rPr lang="en-US" altLang="ja-JP" sz="2000" dirty="0">
                <a:latin typeface="Arial" panose="020B0604020202020204" pitchFamily="34" charset="0"/>
                <a:cs typeface="Arial" panose="020B0604020202020204" pitchFamily="34" charset="0"/>
              </a:rPr>
              <a:t>model </a:t>
            </a:r>
            <a:r>
              <a:rPr lang="ja-JP" altLang="en-US" sz="2000">
                <a:latin typeface="Arial" panose="020B0604020202020204" pitchFamily="34" charset="0"/>
                <a:cs typeface="Arial" panose="020B0604020202020204" pitchFamily="34" charset="0"/>
              </a:rPr>
              <a:t>対応コード </a:t>
            </a:r>
            <a:endParaRPr lang="en-US" altLang="ja-JP" sz="2000" dirty="0">
              <a:latin typeface="Arial" panose="020B0604020202020204" pitchFamily="34" charset="0"/>
              <a:cs typeface="Arial" panose="020B0604020202020204" pitchFamily="34" charset="0"/>
            </a:endParaRPr>
          </a:p>
          <a:p>
            <a:endParaRPr lang="en-US" altLang="ja-JP" sz="2000" dirty="0">
              <a:latin typeface="Arial" panose="020B0604020202020204" pitchFamily="34" charset="0"/>
              <a:cs typeface="Arial" panose="020B0604020202020204" pitchFamily="34" charset="0"/>
            </a:endParaRPr>
          </a:p>
          <a:p>
            <a:r>
              <a:rPr lang="en-US" altLang="ja-JP" sz="2000" dirty="0">
                <a:latin typeface="Arial" panose="020B0604020202020204" pitchFamily="34" charset="0"/>
                <a:cs typeface="Arial" panose="020B0604020202020204" pitchFamily="34" charset="0"/>
              </a:rPr>
              <a:t># baseline </a:t>
            </a:r>
            <a:r>
              <a:rPr lang="ja-JP" altLang="en-US" sz="2000">
                <a:latin typeface="Arial" panose="020B0604020202020204" pitchFamily="34" charset="0"/>
                <a:cs typeface="Arial" panose="020B0604020202020204" pitchFamily="34" charset="0"/>
              </a:rPr>
              <a:t>フェーズ</a:t>
            </a:r>
            <a:endParaRPr lang="en-US" altLang="ja-JP" sz="2000" dirty="0">
              <a:latin typeface="Arial" panose="020B0604020202020204" pitchFamily="34" charset="0"/>
              <a:cs typeface="Arial" panose="020B0604020202020204" pitchFamily="34" charset="0"/>
            </a:endParaRPr>
          </a:p>
          <a:p>
            <a:r>
              <a:rPr lang="en" altLang="ja-JP" sz="2000" dirty="0"/>
              <a:t>for (</a:t>
            </a:r>
            <a:r>
              <a:rPr lang="en" altLang="ja-JP" sz="2000" dirty="0" err="1"/>
              <a:t>i</a:t>
            </a:r>
            <a:r>
              <a:rPr lang="en" altLang="ja-JP" sz="2000" dirty="0"/>
              <a:t> in 2:Tb) {</a:t>
            </a:r>
          </a:p>
          <a:p>
            <a:endParaRPr lang="en" altLang="ja-JP" sz="2000" dirty="0"/>
          </a:p>
          <a:p>
            <a:r>
              <a:rPr lang="en" altLang="ja-JP" sz="2000" dirty="0"/>
              <a:t>y[1, </a:t>
            </a:r>
            <a:r>
              <a:rPr lang="en" altLang="ja-JP" sz="2000" dirty="0" err="1"/>
              <a:t>i</a:t>
            </a:r>
            <a:r>
              <a:rPr lang="en" altLang="ja-JP" sz="2000" dirty="0"/>
              <a:t>] ~ </a:t>
            </a:r>
            <a:r>
              <a:rPr lang="en" altLang="ja-JP" sz="2000" dirty="0" err="1"/>
              <a:t>dnorm</a:t>
            </a:r>
            <a:r>
              <a:rPr lang="en" altLang="ja-JP" sz="2000" dirty="0"/>
              <a:t>(</a:t>
            </a:r>
            <a:r>
              <a:rPr lang="en" altLang="ja-JP" sz="2000" dirty="0" err="1"/>
              <a:t>yhat</a:t>
            </a:r>
            <a:r>
              <a:rPr lang="en" altLang="ja-JP" sz="2000" dirty="0"/>
              <a:t>[1, </a:t>
            </a:r>
            <a:r>
              <a:rPr lang="en" altLang="ja-JP" sz="2000" dirty="0" err="1"/>
              <a:t>i</a:t>
            </a:r>
            <a:r>
              <a:rPr lang="en" altLang="ja-JP" sz="2000" dirty="0"/>
              <a:t>] + rho * (y[1, (</a:t>
            </a:r>
            <a:r>
              <a:rPr lang="en" altLang="ja-JP" sz="2000" dirty="0" err="1"/>
              <a:t>i</a:t>
            </a:r>
            <a:r>
              <a:rPr lang="en" altLang="ja-JP" sz="2000" dirty="0"/>
              <a:t> - 1)] - </a:t>
            </a:r>
            <a:r>
              <a:rPr lang="en" altLang="ja-JP" sz="2000" dirty="0" err="1"/>
              <a:t>yhat</a:t>
            </a:r>
            <a:r>
              <a:rPr lang="en" altLang="ja-JP" sz="2000" dirty="0"/>
              <a:t>[1, (</a:t>
            </a:r>
            <a:r>
              <a:rPr lang="en" altLang="ja-JP" sz="2000" dirty="0" err="1"/>
              <a:t>i</a:t>
            </a:r>
            <a:r>
              <a:rPr lang="en" altLang="ja-JP" sz="2000" dirty="0"/>
              <a:t> - 1)]), tau)</a:t>
            </a:r>
          </a:p>
          <a:p>
            <a:endParaRPr lang="en" altLang="ja-JP" sz="2000" dirty="0"/>
          </a:p>
          <a:p>
            <a:r>
              <a:rPr lang="en" altLang="ja-JP" sz="2000" dirty="0" err="1"/>
              <a:t>yhat</a:t>
            </a:r>
            <a:r>
              <a:rPr lang="en" altLang="ja-JP" sz="2000" dirty="0"/>
              <a:t>[1, </a:t>
            </a:r>
            <a:r>
              <a:rPr lang="en" altLang="ja-JP" sz="2000" dirty="0" err="1"/>
              <a:t>i</a:t>
            </a:r>
            <a:r>
              <a:rPr lang="en" altLang="ja-JP" sz="2000" dirty="0"/>
              <a:t>] &lt;- beta[1, 1] #equation 4 for baseline</a:t>
            </a:r>
          </a:p>
          <a:p>
            <a:endParaRPr lang="en" altLang="ja-JP" sz="2000" dirty="0"/>
          </a:p>
          <a:p>
            <a:r>
              <a:rPr lang="en" altLang="ja-JP" sz="2000" dirty="0"/>
              <a:t>     }</a:t>
            </a:r>
          </a:p>
        </p:txBody>
      </p:sp>
      <p:sp>
        <p:nvSpPr>
          <p:cNvPr id="29" name="テキスト ボックス 28">
            <a:extLst>
              <a:ext uri="{FF2B5EF4-FFF2-40B4-BE49-F238E27FC236}">
                <a16:creationId xmlns:a16="http://schemas.microsoft.com/office/drawing/2014/main" id="{9505331F-D0AB-CD4D-2AAC-F16076A245C1}"/>
              </a:ext>
            </a:extLst>
          </p:cNvPr>
          <p:cNvSpPr txBox="1"/>
          <p:nvPr/>
        </p:nvSpPr>
        <p:spPr>
          <a:xfrm>
            <a:off x="1328057" y="5834739"/>
            <a:ext cx="3761735" cy="369332"/>
          </a:xfrm>
          <a:prstGeom prst="rect">
            <a:avLst/>
          </a:prstGeom>
          <a:noFill/>
        </p:spPr>
        <p:txBody>
          <a:bodyPr wrap="none" rtlCol="0">
            <a:spAutoFit/>
          </a:bodyPr>
          <a:lstStyle/>
          <a:p>
            <a:r>
              <a:rPr kumimoji="1" lang="en-US" altLang="ja-JP" dirty="0"/>
              <a:t>※ treatment </a:t>
            </a:r>
            <a:r>
              <a:rPr kumimoji="1" lang="ja-JP" altLang="en-US"/>
              <a:t>フェーズも同様のコード</a:t>
            </a:r>
          </a:p>
        </p:txBody>
      </p:sp>
      <p:sp>
        <p:nvSpPr>
          <p:cNvPr id="31" name="テキスト ボックス 30">
            <a:extLst>
              <a:ext uri="{FF2B5EF4-FFF2-40B4-BE49-F238E27FC236}">
                <a16:creationId xmlns:a16="http://schemas.microsoft.com/office/drawing/2014/main" id="{214DCD17-94EA-AB1C-3D2B-FDEC3CA8D729}"/>
              </a:ext>
            </a:extLst>
          </p:cNvPr>
          <p:cNvSpPr txBox="1"/>
          <p:nvPr/>
        </p:nvSpPr>
        <p:spPr>
          <a:xfrm>
            <a:off x="983573" y="2023596"/>
            <a:ext cx="7553945" cy="646331"/>
          </a:xfrm>
          <a:prstGeom prst="rect">
            <a:avLst/>
          </a:prstGeom>
          <a:noFill/>
        </p:spPr>
        <p:txBody>
          <a:bodyPr wrap="square">
            <a:spAutoFit/>
          </a:bodyPr>
          <a:lstStyle/>
          <a:p>
            <a:pPr algn="ctr"/>
            <a:r>
              <a:rPr lang="ja-JP" altLang="en-US"/>
              <a:t>y は、期待値 yhatと自己相関 rho 、前の時点（i - 1）の誤差</a:t>
            </a:r>
            <a:r>
              <a:rPr lang="en-US" altLang="ja-JP" dirty="0"/>
              <a:t>tau</a:t>
            </a:r>
            <a:r>
              <a:rPr lang="ja-JP" altLang="en-US"/>
              <a:t>による正規分布</a:t>
            </a:r>
            <a:endParaRPr lang="en-US" altLang="ja-JP" dirty="0"/>
          </a:p>
          <a:p>
            <a:pPr algn="ctr"/>
            <a:r>
              <a:rPr lang="ja-JP" altLang="en-US"/>
              <a:t>から生成</a:t>
            </a:r>
          </a:p>
        </p:txBody>
      </p:sp>
      <p:cxnSp>
        <p:nvCxnSpPr>
          <p:cNvPr id="33" name="直線矢印コネクタ 32">
            <a:extLst>
              <a:ext uri="{FF2B5EF4-FFF2-40B4-BE49-F238E27FC236}">
                <a16:creationId xmlns:a16="http://schemas.microsoft.com/office/drawing/2014/main" id="{A6055B49-10AC-07D2-6299-7FC43A8393BF}"/>
              </a:ext>
            </a:extLst>
          </p:cNvPr>
          <p:cNvCxnSpPr>
            <a:cxnSpLocks/>
          </p:cNvCxnSpPr>
          <p:nvPr/>
        </p:nvCxnSpPr>
        <p:spPr>
          <a:xfrm>
            <a:off x="4886032" y="2601405"/>
            <a:ext cx="0" cy="1644024"/>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89868930-61A1-6421-A616-38D62D591B0A}"/>
              </a:ext>
            </a:extLst>
          </p:cNvPr>
          <p:cNvCxnSpPr/>
          <p:nvPr/>
        </p:nvCxnSpPr>
        <p:spPr>
          <a:xfrm>
            <a:off x="1921504" y="4621398"/>
            <a:ext cx="578150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92311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BITS model</a:t>
            </a:r>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121</a:t>
            </a:fld>
            <a:endParaRPr lang="ja-JP" altLang="en-US"/>
          </a:p>
        </p:txBody>
      </p:sp>
      <p:sp>
        <p:nvSpPr>
          <p:cNvPr id="5" name="テキスト ボックス 4">
            <a:extLst>
              <a:ext uri="{FF2B5EF4-FFF2-40B4-BE49-F238E27FC236}">
                <a16:creationId xmlns:a16="http://schemas.microsoft.com/office/drawing/2014/main" id="{8766ACB7-01BD-2134-A9F5-0E1E485D6969}"/>
              </a:ext>
            </a:extLst>
          </p:cNvPr>
          <p:cNvSpPr txBox="1"/>
          <p:nvPr/>
        </p:nvSpPr>
        <p:spPr>
          <a:xfrm>
            <a:off x="401304" y="807477"/>
            <a:ext cx="5672925" cy="523220"/>
          </a:xfrm>
          <a:prstGeom prst="rect">
            <a:avLst/>
          </a:prstGeom>
          <a:noFill/>
        </p:spPr>
        <p:txBody>
          <a:bodyPr wrap="square">
            <a:spAutoFit/>
          </a:bodyPr>
          <a:lstStyle/>
          <a:p>
            <a:r>
              <a:rPr lang="en-US" altLang="ja-JP" sz="2800" dirty="0">
                <a:latin typeface="Arial Unicode MS" panose="020B0604020202020204" pitchFamily="34" charset="-128"/>
                <a:ea typeface="BIZ UDゴシック" panose="020B0400000000000000" pitchFamily="49" charset="-128"/>
              </a:rPr>
              <a:t>4. </a:t>
            </a:r>
            <a:r>
              <a:rPr lang="ja-JP" altLang="en-US" sz="2800" b="0" i="0">
                <a:solidFill>
                  <a:srgbClr val="212121"/>
                </a:solidFill>
                <a:effectLst/>
                <a:latin typeface="Cambria" panose="02040503050406030204" pitchFamily="18" charset="0"/>
              </a:rPr>
              <a:t>事前分布の設定</a:t>
            </a:r>
            <a:endParaRPr lang="en-US" altLang="ja-JP" sz="2800" b="0" dirty="0">
              <a:solidFill>
                <a:srgbClr val="212121"/>
              </a:solidFill>
              <a:effectLst/>
              <a:latin typeface="Cambria" panose="02040503050406030204" pitchFamily="18" charset="0"/>
            </a:endParaRPr>
          </a:p>
        </p:txBody>
      </p:sp>
      <p:sp>
        <p:nvSpPr>
          <p:cNvPr id="7" name="テキスト ボックス 6">
            <a:extLst>
              <a:ext uri="{FF2B5EF4-FFF2-40B4-BE49-F238E27FC236}">
                <a16:creationId xmlns:a16="http://schemas.microsoft.com/office/drawing/2014/main" id="{8C112978-4372-0D05-E085-1F2170CCB8A0}"/>
              </a:ext>
            </a:extLst>
          </p:cNvPr>
          <p:cNvSpPr txBox="1"/>
          <p:nvPr/>
        </p:nvSpPr>
        <p:spPr>
          <a:xfrm>
            <a:off x="536654" y="1307704"/>
            <a:ext cx="5075863" cy="5324535"/>
          </a:xfrm>
          <a:prstGeom prst="rect">
            <a:avLst/>
          </a:prstGeom>
          <a:solidFill>
            <a:schemeClr val="bg2">
              <a:lumMod val="75000"/>
            </a:schemeClr>
          </a:solidFill>
        </p:spPr>
        <p:txBody>
          <a:bodyPr wrap="square">
            <a:spAutoFit/>
          </a:bodyPr>
          <a:lstStyle/>
          <a:p>
            <a:r>
              <a:rPr lang="en-US" altLang="ja-JP" sz="2000" dirty="0"/>
              <a:t>#</a:t>
            </a:r>
            <a:r>
              <a:rPr lang="ja-JP" altLang="en-US" sz="2000"/>
              <a:t>フェーズごとに繰り返し</a:t>
            </a:r>
            <a:br>
              <a:rPr lang="en-US" altLang="ja-JP" sz="2000" dirty="0"/>
            </a:br>
            <a:endParaRPr lang="en-US" altLang="ja-JP" sz="2000" dirty="0"/>
          </a:p>
          <a:p>
            <a:r>
              <a:rPr lang="en-US" altLang="ja-JP" sz="2000" dirty="0"/>
              <a:t># </a:t>
            </a:r>
            <a:r>
              <a:rPr lang="ja-JP" altLang="en-US" sz="2000"/>
              <a:t>平均</a:t>
            </a:r>
            <a:r>
              <a:rPr lang="en-US" altLang="ja-JP" sz="2000" dirty="0"/>
              <a:t> β, </a:t>
            </a:r>
            <a:r>
              <a:rPr lang="en-US" altLang="ja-JP" sz="2000" dirty="0" err="1"/>
              <a:t>μ</a:t>
            </a:r>
            <a:endParaRPr lang="en-US" altLang="ja-JP" sz="2000" dirty="0"/>
          </a:p>
          <a:p>
            <a:r>
              <a:rPr lang="ja-JP" altLang="en-US" sz="2000"/>
              <a:t>for (i in 1:P){</a:t>
            </a:r>
          </a:p>
          <a:p>
            <a:r>
              <a:rPr lang="ja-JP" altLang="en-US" sz="2000"/>
              <a:t>    beta[i, 1] ~ dnorm(mu[i], 1)</a:t>
            </a:r>
          </a:p>
          <a:p>
            <a:r>
              <a:rPr lang="ja-JP" altLang="en-US" sz="2000"/>
              <a:t>     mu[i] ~ dnorm(5, .05)</a:t>
            </a:r>
          </a:p>
          <a:p>
            <a:r>
              <a:rPr lang="ja-JP" altLang="en-US" sz="2000"/>
              <a:t>      }</a:t>
            </a:r>
            <a:endParaRPr lang="en-US" altLang="ja-JP" sz="2000" dirty="0"/>
          </a:p>
          <a:p>
            <a:endParaRPr lang="en-US" altLang="ja-JP" sz="2000" dirty="0"/>
          </a:p>
          <a:p>
            <a:r>
              <a:rPr lang="en-US" altLang="ja-JP" sz="2000" dirty="0"/>
              <a:t># </a:t>
            </a:r>
            <a:r>
              <a:rPr lang="ja-JP" altLang="en-US" sz="2000"/>
              <a:t>標準偏差</a:t>
            </a:r>
            <a:r>
              <a:rPr lang="en-US" altLang="ja-JP" sz="2000" dirty="0"/>
              <a:t> </a:t>
            </a:r>
            <a:r>
              <a:rPr lang="en-US" altLang="ja-JP" sz="2000" dirty="0" err="1"/>
              <a:t>σ</a:t>
            </a:r>
            <a:endParaRPr lang="en-US" altLang="ja-JP" sz="2000" dirty="0"/>
          </a:p>
          <a:p>
            <a:r>
              <a:rPr lang="ja-JP" altLang="en-US" sz="2000"/>
              <a:t>sigma ~ dunif(0.1, 5)</a:t>
            </a:r>
            <a:endParaRPr lang="en-US" altLang="ja-JP" sz="2000" dirty="0"/>
          </a:p>
          <a:p>
            <a:r>
              <a:rPr kumimoji="1" lang="en-US" altLang="ja-JP" sz="2000" dirty="0"/>
              <a:t># </a:t>
            </a:r>
            <a:r>
              <a:rPr kumimoji="1" lang="ja-JP" altLang="en-US" sz="2000"/>
              <a:t>標準偏差から</a:t>
            </a:r>
            <a:r>
              <a:rPr kumimoji="1" lang="en-US" altLang="ja-JP" sz="2000" dirty="0"/>
              <a:t>precision</a:t>
            </a:r>
            <a:r>
              <a:rPr kumimoji="1" lang="ja-JP" altLang="en-US" sz="2000"/>
              <a:t>に変換</a:t>
            </a:r>
            <a:endParaRPr lang="ja-JP" altLang="en-US" sz="2000"/>
          </a:p>
          <a:p>
            <a:r>
              <a:rPr lang="ja-JP" altLang="en-US" sz="2000"/>
              <a:t>tau &lt;- pow(sigma, -2)</a:t>
            </a:r>
            <a:endParaRPr lang="en-US" altLang="ja-JP" sz="2000" dirty="0"/>
          </a:p>
          <a:p>
            <a:r>
              <a:rPr lang="en-US" altLang="ja-JP" sz="2000" dirty="0"/>
              <a:t>#</a:t>
            </a:r>
            <a:r>
              <a:rPr lang="ja-JP" altLang="en-US" sz="2000"/>
              <a:t>自己相関</a:t>
            </a:r>
            <a:r>
              <a:rPr lang="en-US" altLang="ja-JP" sz="2000" dirty="0"/>
              <a:t> </a:t>
            </a:r>
            <a:r>
              <a:rPr lang="en-US" altLang="ja-JP" sz="2000" dirty="0" err="1"/>
              <a:t>ρ</a:t>
            </a:r>
            <a:endParaRPr lang="ja-JP" altLang="en-US" sz="2000"/>
          </a:p>
          <a:p>
            <a:r>
              <a:rPr lang="ja-JP" altLang="en-US" sz="2000"/>
              <a:t>rho ~ dunif(-1, 1)</a:t>
            </a:r>
            <a:endParaRPr lang="en-US" altLang="ja-JP" sz="2000" dirty="0"/>
          </a:p>
          <a:p>
            <a:r>
              <a:rPr lang="en-US" altLang="ja-JP" sz="2000" dirty="0"/>
              <a:t># </a:t>
            </a:r>
            <a:r>
              <a:rPr lang="ja-JP" altLang="en-US" sz="2000"/>
              <a:t>標準化平均値差の算出     </a:t>
            </a:r>
          </a:p>
          <a:p>
            <a:r>
              <a:rPr lang="ja-JP" altLang="en-US" sz="2000"/>
              <a:t>es &lt;- (beta[1, 1] - beta[2, 1])*sqrt(tau)</a:t>
            </a:r>
            <a:endParaRPr lang="en-US" altLang="ja-JP" sz="2000" dirty="0"/>
          </a:p>
          <a:p>
            <a:r>
              <a:rPr lang="ja-JP" altLang="en-US" sz="2000"/>
              <a:t>}</a:t>
            </a:r>
          </a:p>
        </p:txBody>
      </p:sp>
      <p:sp>
        <p:nvSpPr>
          <p:cNvPr id="9" name="テキスト ボックス 8">
            <a:extLst>
              <a:ext uri="{FF2B5EF4-FFF2-40B4-BE49-F238E27FC236}">
                <a16:creationId xmlns:a16="http://schemas.microsoft.com/office/drawing/2014/main" id="{BBDD5D42-6B2C-8641-D72B-1B9295B57BAE}"/>
              </a:ext>
            </a:extLst>
          </p:cNvPr>
          <p:cNvSpPr txBox="1"/>
          <p:nvPr/>
        </p:nvSpPr>
        <p:spPr>
          <a:xfrm>
            <a:off x="6199999" y="2220246"/>
            <a:ext cx="1406154" cy="369332"/>
          </a:xfrm>
          <a:prstGeom prst="rect">
            <a:avLst/>
          </a:prstGeom>
          <a:noFill/>
        </p:spPr>
        <p:txBody>
          <a:bodyPr wrap="none" rtlCol="0">
            <a:spAutoFit/>
          </a:bodyPr>
          <a:lstStyle/>
          <a:p>
            <a:r>
              <a:rPr kumimoji="1" lang="en-US" altLang="ja-JP" dirty="0"/>
              <a:t>β ~ N (mu, 1)</a:t>
            </a:r>
            <a:endParaRPr kumimoji="1" lang="ja-JP" altLang="en-US"/>
          </a:p>
        </p:txBody>
      </p:sp>
      <p:sp>
        <p:nvSpPr>
          <p:cNvPr id="10" name="テキスト ボックス 9">
            <a:extLst>
              <a:ext uri="{FF2B5EF4-FFF2-40B4-BE49-F238E27FC236}">
                <a16:creationId xmlns:a16="http://schemas.microsoft.com/office/drawing/2014/main" id="{5AC9B338-23DA-544C-B945-7AC7BD31662F}"/>
              </a:ext>
            </a:extLst>
          </p:cNvPr>
          <p:cNvSpPr txBox="1"/>
          <p:nvPr/>
        </p:nvSpPr>
        <p:spPr>
          <a:xfrm>
            <a:off x="6199999" y="2650496"/>
            <a:ext cx="1394934" cy="369332"/>
          </a:xfrm>
          <a:prstGeom prst="rect">
            <a:avLst/>
          </a:prstGeom>
          <a:noFill/>
        </p:spPr>
        <p:txBody>
          <a:bodyPr wrap="none" rtlCol="0">
            <a:spAutoFit/>
          </a:bodyPr>
          <a:lstStyle/>
          <a:p>
            <a:r>
              <a:rPr lang="en-US" altLang="ja-JP" dirty="0" err="1"/>
              <a:t>μ</a:t>
            </a:r>
            <a:r>
              <a:rPr kumimoji="1" lang="en-US" altLang="ja-JP" dirty="0"/>
              <a:t> ~ N (5, .05)</a:t>
            </a:r>
            <a:endParaRPr kumimoji="1" lang="ja-JP" altLang="en-US"/>
          </a:p>
        </p:txBody>
      </p:sp>
      <p:sp>
        <p:nvSpPr>
          <p:cNvPr id="11" name="テキスト ボックス 10">
            <a:extLst>
              <a:ext uri="{FF2B5EF4-FFF2-40B4-BE49-F238E27FC236}">
                <a16:creationId xmlns:a16="http://schemas.microsoft.com/office/drawing/2014/main" id="{FB38002A-34D1-08E2-8FF8-2EEF14910C1B}"/>
              </a:ext>
            </a:extLst>
          </p:cNvPr>
          <p:cNvSpPr txBox="1"/>
          <p:nvPr/>
        </p:nvSpPr>
        <p:spPr>
          <a:xfrm>
            <a:off x="1464487" y="3254187"/>
            <a:ext cx="4160113" cy="369332"/>
          </a:xfrm>
          <a:prstGeom prst="rect">
            <a:avLst/>
          </a:prstGeom>
          <a:noFill/>
        </p:spPr>
        <p:txBody>
          <a:bodyPr wrap="none" rtlCol="0">
            <a:spAutoFit/>
          </a:bodyPr>
          <a:lstStyle/>
          <a:p>
            <a:r>
              <a:rPr kumimoji="1" lang="en-US" altLang="ja-JP" dirty="0"/>
              <a:t>※ </a:t>
            </a:r>
            <a:r>
              <a:rPr kumimoji="1" lang="ja-JP" altLang="en-US"/>
              <a:t>得点範囲</a:t>
            </a:r>
            <a:r>
              <a:rPr kumimoji="1" lang="en-US" altLang="ja-JP" dirty="0"/>
              <a:t>2~7</a:t>
            </a:r>
            <a:r>
              <a:rPr kumimoji="1" lang="ja-JP" altLang="en-US"/>
              <a:t>の中央値</a:t>
            </a:r>
            <a:r>
              <a:rPr kumimoji="1" lang="en-US" altLang="ja-JP" dirty="0"/>
              <a:t>5, </a:t>
            </a:r>
            <a:r>
              <a:rPr kumimoji="1" lang="ja-JP" altLang="en-US"/>
              <a:t>標準偏差</a:t>
            </a:r>
            <a:r>
              <a:rPr kumimoji="1" lang="en-US" altLang="ja-JP" dirty="0"/>
              <a:t>20</a:t>
            </a:r>
          </a:p>
        </p:txBody>
      </p:sp>
      <p:sp>
        <p:nvSpPr>
          <p:cNvPr id="12" name="テキスト ボックス 11">
            <a:extLst>
              <a:ext uri="{FF2B5EF4-FFF2-40B4-BE49-F238E27FC236}">
                <a16:creationId xmlns:a16="http://schemas.microsoft.com/office/drawing/2014/main" id="{459FFB67-77F4-2DFE-DB49-E54603A2A633}"/>
              </a:ext>
            </a:extLst>
          </p:cNvPr>
          <p:cNvSpPr txBox="1"/>
          <p:nvPr/>
        </p:nvSpPr>
        <p:spPr>
          <a:xfrm>
            <a:off x="6206774" y="4232071"/>
            <a:ext cx="2361480" cy="369332"/>
          </a:xfrm>
          <a:prstGeom prst="rect">
            <a:avLst/>
          </a:prstGeom>
          <a:noFill/>
        </p:spPr>
        <p:txBody>
          <a:bodyPr wrap="none" rtlCol="0">
            <a:spAutoFit/>
          </a:bodyPr>
          <a:lstStyle/>
          <a:p>
            <a:r>
              <a:rPr kumimoji="1" lang="en-US" altLang="ja-JP" dirty="0"/>
              <a:t>sigma ~ </a:t>
            </a:r>
            <a:r>
              <a:rPr lang="en-US" altLang="ja-JP" dirty="0"/>
              <a:t>uniform(0.1,5)</a:t>
            </a:r>
            <a:r>
              <a:rPr kumimoji="1" lang="en-US" altLang="ja-JP" dirty="0"/>
              <a:t> </a:t>
            </a:r>
            <a:endParaRPr kumimoji="1" lang="ja-JP" altLang="en-US"/>
          </a:p>
        </p:txBody>
      </p:sp>
      <p:sp>
        <p:nvSpPr>
          <p:cNvPr id="13" name="テキスト ボックス 12">
            <a:extLst>
              <a:ext uri="{FF2B5EF4-FFF2-40B4-BE49-F238E27FC236}">
                <a16:creationId xmlns:a16="http://schemas.microsoft.com/office/drawing/2014/main" id="{E5A014A3-8474-4E3C-5B28-D146A82E3B26}"/>
              </a:ext>
            </a:extLst>
          </p:cNvPr>
          <p:cNvSpPr txBox="1"/>
          <p:nvPr/>
        </p:nvSpPr>
        <p:spPr>
          <a:xfrm>
            <a:off x="5834025" y="3653574"/>
            <a:ext cx="3256020" cy="461665"/>
          </a:xfrm>
          <a:prstGeom prst="rect">
            <a:avLst/>
          </a:prstGeom>
          <a:noFill/>
        </p:spPr>
        <p:txBody>
          <a:bodyPr wrap="none" rtlCol="0">
            <a:spAutoFit/>
          </a:bodyPr>
          <a:lstStyle/>
          <a:p>
            <a:r>
              <a:rPr kumimoji="1" lang="ja-JP" altLang="en-US" sz="2400"/>
              <a:t>標準偏差</a:t>
            </a:r>
            <a:r>
              <a:rPr kumimoji="1" lang="en-US" altLang="ja-JP" sz="2400" dirty="0"/>
              <a:t> </a:t>
            </a:r>
            <a:r>
              <a:rPr kumimoji="1" lang="en-US" altLang="ja-JP" sz="2400" dirty="0" err="1"/>
              <a:t>σ</a:t>
            </a:r>
            <a:r>
              <a:rPr kumimoji="1" lang="en-US" altLang="ja-JP" sz="2400" dirty="0"/>
              <a:t> </a:t>
            </a:r>
            <a:r>
              <a:rPr lang="en-US" altLang="ja-JP" sz="2400" dirty="0"/>
              <a:t>〜</a:t>
            </a:r>
            <a:r>
              <a:rPr kumimoji="1" lang="ja-JP" altLang="en-US" sz="2400"/>
              <a:t>一様分布</a:t>
            </a:r>
          </a:p>
        </p:txBody>
      </p:sp>
      <p:sp>
        <p:nvSpPr>
          <p:cNvPr id="14" name="テキスト ボックス 13">
            <a:extLst>
              <a:ext uri="{FF2B5EF4-FFF2-40B4-BE49-F238E27FC236}">
                <a16:creationId xmlns:a16="http://schemas.microsoft.com/office/drawing/2014/main" id="{A171D725-D90F-1AD2-3CED-D0952DD76737}"/>
              </a:ext>
            </a:extLst>
          </p:cNvPr>
          <p:cNvSpPr txBox="1"/>
          <p:nvPr/>
        </p:nvSpPr>
        <p:spPr>
          <a:xfrm>
            <a:off x="5766699" y="4926560"/>
            <a:ext cx="2954655" cy="1015663"/>
          </a:xfrm>
          <a:prstGeom prst="rect">
            <a:avLst/>
          </a:prstGeom>
          <a:noFill/>
        </p:spPr>
        <p:txBody>
          <a:bodyPr wrap="none" rtlCol="0">
            <a:spAutoFit/>
          </a:bodyPr>
          <a:lstStyle/>
          <a:p>
            <a:r>
              <a:rPr lang="ja-JP" altLang="en-US" sz="2400"/>
              <a:t>自己相関</a:t>
            </a:r>
            <a:r>
              <a:rPr lang="en-US" altLang="ja-JP" sz="2400" dirty="0"/>
              <a:t>〜</a:t>
            </a:r>
            <a:r>
              <a:rPr lang="ja-JP" altLang="en-US" sz="2400"/>
              <a:t>一様分布</a:t>
            </a:r>
            <a:endParaRPr kumimoji="1" lang="en-US" altLang="ja-JP" sz="2400" dirty="0"/>
          </a:p>
          <a:p>
            <a:endParaRPr lang="en-US" altLang="ja-JP" sz="1800" dirty="0"/>
          </a:p>
          <a:p>
            <a:r>
              <a:rPr lang="ja-JP" altLang="en-US"/>
              <a:t>　　</a:t>
            </a:r>
            <a:r>
              <a:rPr lang="en-US" altLang="ja-JP" sz="1800" dirty="0" err="1"/>
              <a:t>ρ</a:t>
            </a:r>
            <a:r>
              <a:rPr lang="ja-JP" altLang="en-US" sz="1800"/>
              <a:t> </a:t>
            </a:r>
            <a:r>
              <a:rPr lang="en-US" altLang="ja-JP" sz="1800" dirty="0"/>
              <a:t>〜</a:t>
            </a:r>
            <a:r>
              <a:rPr lang="ja-JP" altLang="en-US" sz="1800"/>
              <a:t> </a:t>
            </a:r>
            <a:r>
              <a:rPr lang="en-US" altLang="ja-JP" sz="1800" dirty="0"/>
              <a:t>uniform </a:t>
            </a:r>
            <a:r>
              <a:rPr lang="ja-JP" altLang="en-US" sz="1800"/>
              <a:t>(-1, 1)</a:t>
            </a:r>
          </a:p>
        </p:txBody>
      </p:sp>
      <p:sp>
        <p:nvSpPr>
          <p:cNvPr id="15" name="テキスト ボックス 14">
            <a:extLst>
              <a:ext uri="{FF2B5EF4-FFF2-40B4-BE49-F238E27FC236}">
                <a16:creationId xmlns:a16="http://schemas.microsoft.com/office/drawing/2014/main" id="{524A9D56-AC6B-5778-4DD5-0E259E0BD279}"/>
              </a:ext>
            </a:extLst>
          </p:cNvPr>
          <p:cNvSpPr txBox="1"/>
          <p:nvPr/>
        </p:nvSpPr>
        <p:spPr>
          <a:xfrm>
            <a:off x="5834025" y="1544695"/>
            <a:ext cx="2887329" cy="461665"/>
          </a:xfrm>
          <a:prstGeom prst="rect">
            <a:avLst/>
          </a:prstGeom>
          <a:noFill/>
        </p:spPr>
        <p:txBody>
          <a:bodyPr wrap="none" rtlCol="0">
            <a:spAutoFit/>
          </a:bodyPr>
          <a:lstStyle/>
          <a:p>
            <a:r>
              <a:rPr kumimoji="1" lang="ja-JP" altLang="en-US" sz="2400"/>
              <a:t>平均</a:t>
            </a:r>
            <a:r>
              <a:rPr kumimoji="1" lang="en-US" altLang="ja-JP" sz="2400" dirty="0"/>
              <a:t> β, </a:t>
            </a:r>
            <a:r>
              <a:rPr kumimoji="1" lang="en-US" altLang="ja-JP" sz="2400" dirty="0" err="1"/>
              <a:t>μ</a:t>
            </a:r>
            <a:r>
              <a:rPr lang="en-US" altLang="ja-JP" sz="2400" dirty="0"/>
              <a:t>〜</a:t>
            </a:r>
            <a:r>
              <a:rPr kumimoji="1" lang="ja-JP" altLang="en-US" sz="2400"/>
              <a:t>正規分布</a:t>
            </a:r>
            <a:endParaRPr kumimoji="1" lang="en-US" altLang="ja-JP" sz="2400" dirty="0"/>
          </a:p>
        </p:txBody>
      </p:sp>
    </p:spTree>
    <p:extLst>
      <p:ext uri="{BB962C8B-B14F-4D97-AF65-F5344CB8AC3E}">
        <p14:creationId xmlns:p14="http://schemas.microsoft.com/office/powerpoint/2010/main" val="3831240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BITS model</a:t>
            </a:r>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122</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sp>
        <p:nvSpPr>
          <p:cNvPr id="10" name="テキスト ボックス 9">
            <a:extLst>
              <a:ext uri="{FF2B5EF4-FFF2-40B4-BE49-F238E27FC236}">
                <a16:creationId xmlns:a16="http://schemas.microsoft.com/office/drawing/2014/main" id="{14FB2C4D-E946-415D-B9E0-F63038A4F3FD}"/>
              </a:ext>
            </a:extLst>
          </p:cNvPr>
          <p:cNvSpPr txBox="1"/>
          <p:nvPr/>
        </p:nvSpPr>
        <p:spPr>
          <a:xfrm>
            <a:off x="346689" y="1032087"/>
            <a:ext cx="2678938" cy="461665"/>
          </a:xfrm>
          <a:prstGeom prst="rect">
            <a:avLst/>
          </a:prstGeom>
          <a:noFill/>
        </p:spPr>
        <p:txBody>
          <a:bodyPr wrap="none" rtlCol="0">
            <a:spAutoFit/>
          </a:bodyPr>
          <a:lstStyle/>
          <a:p>
            <a:r>
              <a:rPr kumimoji="1" lang="en-US" altLang="ja-JP" sz="2400" dirty="0"/>
              <a:t>jags</a:t>
            </a:r>
            <a:r>
              <a:rPr lang="ja-JP" altLang="en-US" sz="2400"/>
              <a:t>で</a:t>
            </a:r>
            <a:r>
              <a:rPr lang="en-US" altLang="ja-JP" sz="2400" dirty="0"/>
              <a:t>MCMC</a:t>
            </a:r>
            <a:r>
              <a:rPr lang="ja-JP" altLang="en-US" sz="2400"/>
              <a:t>を実行</a:t>
            </a:r>
            <a:endParaRPr kumimoji="1" lang="en-US" altLang="ja-JP" sz="2400" dirty="0"/>
          </a:p>
        </p:txBody>
      </p:sp>
      <p:sp>
        <p:nvSpPr>
          <p:cNvPr id="5" name="テキスト ボックス 4">
            <a:extLst>
              <a:ext uri="{FF2B5EF4-FFF2-40B4-BE49-F238E27FC236}">
                <a16:creationId xmlns:a16="http://schemas.microsoft.com/office/drawing/2014/main" id="{EC525F67-57A9-BADC-7AB0-B1DB1646885A}"/>
              </a:ext>
            </a:extLst>
          </p:cNvPr>
          <p:cNvSpPr txBox="1"/>
          <p:nvPr/>
        </p:nvSpPr>
        <p:spPr>
          <a:xfrm>
            <a:off x="346689" y="1635122"/>
            <a:ext cx="5269888" cy="4247317"/>
          </a:xfrm>
          <a:prstGeom prst="rect">
            <a:avLst/>
          </a:prstGeom>
          <a:solidFill>
            <a:schemeClr val="bg2">
              <a:lumMod val="75000"/>
            </a:schemeClr>
          </a:solidFill>
        </p:spPr>
        <p:txBody>
          <a:bodyPr wrap="square">
            <a:spAutoFit/>
          </a:bodyPr>
          <a:lstStyle/>
          <a:p>
            <a:r>
              <a:rPr lang="ja-JP" altLang="en-US"/>
              <a:t>results &lt;- autorun.jags(</a:t>
            </a:r>
          </a:p>
          <a:p>
            <a:r>
              <a:rPr lang="ja-JP" altLang="en-US"/>
              <a:t>model = BITS.model1,</a:t>
            </a:r>
          </a:p>
          <a:p>
            <a:r>
              <a:rPr lang="ja-JP" altLang="en-US"/>
              <a:t>  data = list(y = y, P = P, Tb = Tb, Tt = Tt),</a:t>
            </a:r>
          </a:p>
          <a:p>
            <a:r>
              <a:rPr lang="ja-JP" altLang="en-US"/>
              <a:t>  monitor = c("beta", "sigma", "rho", "es"), </a:t>
            </a:r>
          </a:p>
          <a:p>
            <a:r>
              <a:rPr lang="ja-JP" altLang="en-US"/>
              <a:t>  n.chains = 4,</a:t>
            </a:r>
          </a:p>
          <a:p>
            <a:r>
              <a:rPr lang="ja-JP" altLang="en-US"/>
              <a:t>startsample = 30000,</a:t>
            </a:r>
          </a:p>
          <a:p>
            <a:r>
              <a:rPr lang="ja-JP" altLang="en-US"/>
              <a:t>  inits = function() {</a:t>
            </a:r>
            <a:endParaRPr lang="en-US" altLang="ja-JP" dirty="0"/>
          </a:p>
          <a:p>
            <a:r>
              <a:rPr lang="ja-JP" altLang="en-US"/>
              <a:t>list(</a:t>
            </a:r>
            <a:r>
              <a:rPr lang="en-US" altLang="ja-JP" dirty="0"/>
              <a:t> # </a:t>
            </a:r>
            <a:r>
              <a:rPr lang="ja-JP" altLang="en-US"/>
              <a:t>事前分布から一つ取り出して初期値を与える</a:t>
            </a:r>
            <a:r>
              <a:rPr lang="en-US" altLang="ja-JP" dirty="0"/>
              <a:t> </a:t>
            </a:r>
            <a:endParaRPr lang="ja-JP" altLang="en-US"/>
          </a:p>
          <a:p>
            <a:r>
              <a:rPr lang="ja-JP" altLang="en-US"/>
              <a:t>beta = rbind(rnorm(1, beta1, 1), rnorm(1, beta2, 1)),</a:t>
            </a:r>
          </a:p>
          <a:p>
            <a:r>
              <a:rPr lang="ja-JP" altLang="en-US"/>
              <a:t>sigma = runif(1, 0.1, 5),</a:t>
            </a:r>
          </a:p>
          <a:p>
            <a:r>
              <a:rPr lang="ja-JP" altLang="en-US"/>
              <a:t>rho = runif(1, -1, 1)</a:t>
            </a:r>
          </a:p>
          <a:p>
            <a:r>
              <a:rPr lang="ja-JP" altLang="en-US"/>
              <a:t>    )</a:t>
            </a:r>
          </a:p>
          <a:p>
            <a:r>
              <a:rPr lang="ja-JP" altLang="en-US"/>
              <a:t>  }, </a:t>
            </a:r>
          </a:p>
          <a:p>
            <a:r>
              <a:rPr lang="ja-JP" altLang="en-US"/>
              <a:t>  method = "rjparallel"   #run the chains in parallel</a:t>
            </a:r>
          </a:p>
          <a:p>
            <a:r>
              <a:rPr lang="ja-JP" altLang="en-US"/>
              <a:t>)</a:t>
            </a:r>
          </a:p>
        </p:txBody>
      </p:sp>
      <p:pic>
        <p:nvPicPr>
          <p:cNvPr id="11" name="図 10">
            <a:extLst>
              <a:ext uri="{FF2B5EF4-FFF2-40B4-BE49-F238E27FC236}">
                <a16:creationId xmlns:a16="http://schemas.microsoft.com/office/drawing/2014/main" id="{B0209646-40A4-4C5C-CA66-DE1BEA60EFAF}"/>
              </a:ext>
            </a:extLst>
          </p:cNvPr>
          <p:cNvPicPr>
            <a:picLocks noChangeAspect="1"/>
          </p:cNvPicPr>
          <p:nvPr/>
        </p:nvPicPr>
        <p:blipFill>
          <a:blip r:embed="rId2"/>
          <a:stretch>
            <a:fillRect/>
          </a:stretch>
        </p:blipFill>
        <p:spPr>
          <a:xfrm>
            <a:off x="5729554" y="2312112"/>
            <a:ext cx="3414446" cy="2893335"/>
          </a:xfrm>
          <a:prstGeom prst="rect">
            <a:avLst/>
          </a:prstGeom>
        </p:spPr>
      </p:pic>
      <p:sp>
        <p:nvSpPr>
          <p:cNvPr id="12" name="テキスト ボックス 11">
            <a:extLst>
              <a:ext uri="{FF2B5EF4-FFF2-40B4-BE49-F238E27FC236}">
                <a16:creationId xmlns:a16="http://schemas.microsoft.com/office/drawing/2014/main" id="{FE57CF25-F627-F50B-AFF7-A5D6E0C310CA}"/>
              </a:ext>
            </a:extLst>
          </p:cNvPr>
          <p:cNvSpPr txBox="1"/>
          <p:nvPr/>
        </p:nvSpPr>
        <p:spPr>
          <a:xfrm>
            <a:off x="5616577" y="1741163"/>
            <a:ext cx="2402261" cy="369332"/>
          </a:xfrm>
          <a:prstGeom prst="rect">
            <a:avLst/>
          </a:prstGeom>
          <a:noFill/>
        </p:spPr>
        <p:txBody>
          <a:bodyPr wrap="none" rtlCol="0">
            <a:spAutoFit/>
          </a:bodyPr>
          <a:lstStyle/>
          <a:p>
            <a:r>
              <a:rPr kumimoji="1" lang="en-US" altLang="ja-JP" dirty="0"/>
              <a:t>list</a:t>
            </a:r>
            <a:r>
              <a:rPr kumimoji="1" lang="ja-JP" altLang="en-US"/>
              <a:t>形式でデータを指定</a:t>
            </a:r>
          </a:p>
        </p:txBody>
      </p:sp>
    </p:spTree>
    <p:extLst>
      <p:ext uri="{BB962C8B-B14F-4D97-AF65-F5344CB8AC3E}">
        <p14:creationId xmlns:p14="http://schemas.microsoft.com/office/powerpoint/2010/main" val="38124513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BITS model</a:t>
            </a:r>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123</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sp>
        <p:nvSpPr>
          <p:cNvPr id="10" name="テキスト ボックス 9">
            <a:extLst>
              <a:ext uri="{FF2B5EF4-FFF2-40B4-BE49-F238E27FC236}">
                <a16:creationId xmlns:a16="http://schemas.microsoft.com/office/drawing/2014/main" id="{14FB2C4D-E946-415D-B9E0-F63038A4F3FD}"/>
              </a:ext>
            </a:extLst>
          </p:cNvPr>
          <p:cNvSpPr txBox="1"/>
          <p:nvPr/>
        </p:nvSpPr>
        <p:spPr>
          <a:xfrm>
            <a:off x="346689" y="1032087"/>
            <a:ext cx="2678938" cy="461665"/>
          </a:xfrm>
          <a:prstGeom prst="rect">
            <a:avLst/>
          </a:prstGeom>
          <a:noFill/>
        </p:spPr>
        <p:txBody>
          <a:bodyPr wrap="none" rtlCol="0">
            <a:spAutoFit/>
          </a:bodyPr>
          <a:lstStyle/>
          <a:p>
            <a:r>
              <a:rPr kumimoji="1" lang="en-US" altLang="ja-JP" sz="2400" dirty="0"/>
              <a:t>jags</a:t>
            </a:r>
            <a:r>
              <a:rPr lang="ja-JP" altLang="en-US" sz="2400"/>
              <a:t>で</a:t>
            </a:r>
            <a:r>
              <a:rPr lang="en-US" altLang="ja-JP" sz="2400" dirty="0"/>
              <a:t>MCMC</a:t>
            </a:r>
            <a:r>
              <a:rPr lang="ja-JP" altLang="en-US" sz="2400"/>
              <a:t>を実行</a:t>
            </a:r>
            <a:endParaRPr kumimoji="1" lang="en-US" altLang="ja-JP" sz="2400" dirty="0"/>
          </a:p>
        </p:txBody>
      </p:sp>
      <p:pic>
        <p:nvPicPr>
          <p:cNvPr id="6" name="図 5">
            <a:extLst>
              <a:ext uri="{FF2B5EF4-FFF2-40B4-BE49-F238E27FC236}">
                <a16:creationId xmlns:a16="http://schemas.microsoft.com/office/drawing/2014/main" id="{3D712F2B-D84B-9979-7CA3-3F929D541112}"/>
              </a:ext>
            </a:extLst>
          </p:cNvPr>
          <p:cNvPicPr>
            <a:picLocks noChangeAspect="1"/>
          </p:cNvPicPr>
          <p:nvPr/>
        </p:nvPicPr>
        <p:blipFill>
          <a:blip r:embed="rId2"/>
          <a:stretch>
            <a:fillRect/>
          </a:stretch>
        </p:blipFill>
        <p:spPr>
          <a:xfrm>
            <a:off x="346689" y="2443356"/>
            <a:ext cx="7676952" cy="3670542"/>
          </a:xfrm>
          <a:prstGeom prst="rect">
            <a:avLst/>
          </a:prstGeom>
        </p:spPr>
      </p:pic>
      <p:sp>
        <p:nvSpPr>
          <p:cNvPr id="7" name="テキスト ボックス 6">
            <a:extLst>
              <a:ext uri="{FF2B5EF4-FFF2-40B4-BE49-F238E27FC236}">
                <a16:creationId xmlns:a16="http://schemas.microsoft.com/office/drawing/2014/main" id="{B4BB78A9-00D4-0714-8451-59406C893B0A}"/>
              </a:ext>
            </a:extLst>
          </p:cNvPr>
          <p:cNvSpPr txBox="1"/>
          <p:nvPr/>
        </p:nvSpPr>
        <p:spPr>
          <a:xfrm>
            <a:off x="234712" y="1563695"/>
            <a:ext cx="7748275" cy="707886"/>
          </a:xfrm>
          <a:prstGeom prst="rect">
            <a:avLst/>
          </a:prstGeom>
          <a:noFill/>
        </p:spPr>
        <p:txBody>
          <a:bodyPr wrap="none" rtlCol="0">
            <a:spAutoFit/>
          </a:bodyPr>
          <a:lstStyle/>
          <a:p>
            <a:r>
              <a:rPr kumimoji="1" lang="en-US" altLang="ja-JP" sz="2000" dirty="0"/>
              <a:t>beta1</a:t>
            </a:r>
            <a:r>
              <a:rPr lang="en-US" altLang="ja-JP" sz="2000" dirty="0"/>
              <a:t>[1,1]: </a:t>
            </a:r>
            <a:r>
              <a:rPr lang="ja-JP" altLang="en-US" sz="2000"/>
              <a:t>ベースライン平均</a:t>
            </a:r>
            <a:r>
              <a:rPr lang="en-US" altLang="ja-JP" sz="2000" dirty="0"/>
              <a:t>, beta[2,1]: </a:t>
            </a:r>
            <a:r>
              <a:rPr lang="ja-JP" altLang="en-US" sz="2000"/>
              <a:t>介入期平均</a:t>
            </a:r>
            <a:r>
              <a:rPr lang="en-US" altLang="ja-JP" sz="2000" dirty="0"/>
              <a:t>, sigma: </a:t>
            </a:r>
            <a:r>
              <a:rPr lang="ja-JP" altLang="en-US" sz="2000"/>
              <a:t>標準偏差</a:t>
            </a:r>
            <a:r>
              <a:rPr lang="en-US" altLang="ja-JP" sz="2000" dirty="0"/>
              <a:t>, </a:t>
            </a:r>
          </a:p>
          <a:p>
            <a:r>
              <a:rPr lang="en-US" altLang="ja-JP" sz="2000" dirty="0"/>
              <a:t>rho: </a:t>
            </a:r>
            <a:r>
              <a:rPr lang="ja-JP" altLang="en-US" sz="2000"/>
              <a:t>自己相関</a:t>
            </a:r>
            <a:r>
              <a:rPr lang="en-US" altLang="ja-JP" sz="2000" dirty="0"/>
              <a:t>, es:: </a:t>
            </a:r>
            <a:r>
              <a:rPr lang="ja-JP" altLang="en-US" sz="2000"/>
              <a:t>標準化平均値差</a:t>
            </a:r>
            <a:endParaRPr kumimoji="1" lang="en-US" altLang="ja-JP" sz="2000" dirty="0"/>
          </a:p>
        </p:txBody>
      </p:sp>
    </p:spTree>
    <p:extLst>
      <p:ext uri="{BB962C8B-B14F-4D97-AF65-F5344CB8AC3E}">
        <p14:creationId xmlns:p14="http://schemas.microsoft.com/office/powerpoint/2010/main" val="9203857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BITS model</a:t>
            </a:r>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124</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sp>
        <p:nvSpPr>
          <p:cNvPr id="10" name="テキスト ボックス 9">
            <a:extLst>
              <a:ext uri="{FF2B5EF4-FFF2-40B4-BE49-F238E27FC236}">
                <a16:creationId xmlns:a16="http://schemas.microsoft.com/office/drawing/2014/main" id="{14FB2C4D-E946-415D-B9E0-F63038A4F3FD}"/>
              </a:ext>
            </a:extLst>
          </p:cNvPr>
          <p:cNvSpPr txBox="1"/>
          <p:nvPr/>
        </p:nvSpPr>
        <p:spPr>
          <a:xfrm>
            <a:off x="234712" y="911113"/>
            <a:ext cx="2678938" cy="461665"/>
          </a:xfrm>
          <a:prstGeom prst="rect">
            <a:avLst/>
          </a:prstGeom>
          <a:noFill/>
        </p:spPr>
        <p:txBody>
          <a:bodyPr wrap="none" rtlCol="0">
            <a:spAutoFit/>
          </a:bodyPr>
          <a:lstStyle/>
          <a:p>
            <a:r>
              <a:rPr kumimoji="1" lang="en-US" altLang="ja-JP" sz="2400" dirty="0"/>
              <a:t>jags</a:t>
            </a:r>
            <a:r>
              <a:rPr lang="ja-JP" altLang="en-US" sz="2400"/>
              <a:t>で</a:t>
            </a:r>
            <a:r>
              <a:rPr lang="en-US" altLang="ja-JP" sz="2400" dirty="0"/>
              <a:t>MCMC</a:t>
            </a:r>
            <a:r>
              <a:rPr lang="ja-JP" altLang="en-US" sz="2400"/>
              <a:t>を実行</a:t>
            </a:r>
            <a:endParaRPr kumimoji="1" lang="en-US" altLang="ja-JP" sz="2400" dirty="0"/>
          </a:p>
        </p:txBody>
      </p:sp>
      <p:sp>
        <p:nvSpPr>
          <p:cNvPr id="7" name="テキスト ボックス 6">
            <a:extLst>
              <a:ext uri="{FF2B5EF4-FFF2-40B4-BE49-F238E27FC236}">
                <a16:creationId xmlns:a16="http://schemas.microsoft.com/office/drawing/2014/main" id="{B4BB78A9-00D4-0714-8451-59406C893B0A}"/>
              </a:ext>
            </a:extLst>
          </p:cNvPr>
          <p:cNvSpPr txBox="1"/>
          <p:nvPr/>
        </p:nvSpPr>
        <p:spPr>
          <a:xfrm>
            <a:off x="234712" y="1574580"/>
            <a:ext cx="5077518" cy="4093428"/>
          </a:xfrm>
          <a:prstGeom prst="rect">
            <a:avLst/>
          </a:prstGeom>
          <a:noFill/>
        </p:spPr>
        <p:txBody>
          <a:bodyPr wrap="square" rtlCol="0">
            <a:spAutoFit/>
          </a:bodyPr>
          <a:lstStyle/>
          <a:p>
            <a:r>
              <a:rPr kumimoji="1" lang="en-US" altLang="ja-JP" sz="2000" dirty="0"/>
              <a:t>es(</a:t>
            </a:r>
            <a:r>
              <a:rPr kumimoji="1" lang="ja-JP" altLang="en-US" sz="2000"/>
              <a:t>標準化平均値差</a:t>
            </a:r>
            <a:r>
              <a:rPr kumimoji="1" lang="en-US" altLang="ja-JP" sz="2000" dirty="0"/>
              <a:t>)</a:t>
            </a:r>
            <a:r>
              <a:rPr kumimoji="1" lang="ja-JP" altLang="en-US" sz="2000"/>
              <a:t>の事後分布</a:t>
            </a:r>
            <a:endParaRPr kumimoji="1" lang="en-US" altLang="ja-JP" sz="2000" dirty="0"/>
          </a:p>
          <a:p>
            <a:r>
              <a:rPr lang="ja-JP" altLang="en-US" sz="2000"/>
              <a:t>最頻値</a:t>
            </a:r>
            <a:r>
              <a:rPr lang="en-US" altLang="ja-JP" sz="2000" dirty="0"/>
              <a:t> (mode)</a:t>
            </a:r>
            <a:r>
              <a:rPr lang="ja-JP" altLang="en-US" sz="2000"/>
              <a:t>は</a:t>
            </a:r>
            <a:r>
              <a:rPr lang="en-US" altLang="ja-JP" sz="2000" dirty="0"/>
              <a:t>2.39</a:t>
            </a:r>
          </a:p>
          <a:p>
            <a:endParaRPr lang="en-US" altLang="ja-JP" sz="2000" dirty="0"/>
          </a:p>
          <a:p>
            <a:r>
              <a:rPr lang="en-US" altLang="ja-JP" sz="2000" dirty="0"/>
              <a:t>95%</a:t>
            </a:r>
            <a:r>
              <a:rPr lang="ja-JP" altLang="en-US" sz="2000"/>
              <a:t>最高密度区間</a:t>
            </a:r>
            <a:r>
              <a:rPr lang="en-US" altLang="ja-JP" sz="2000" dirty="0"/>
              <a:t> (HDI)</a:t>
            </a:r>
            <a:r>
              <a:rPr lang="ja-JP" altLang="en-US" sz="2000"/>
              <a:t>は</a:t>
            </a:r>
            <a:r>
              <a:rPr lang="en-US" altLang="ja-JP" sz="2000" dirty="0"/>
              <a:t>0.67 - 4</a:t>
            </a:r>
          </a:p>
          <a:p>
            <a:endParaRPr lang="en-US" altLang="ja-JP" sz="2000" dirty="0"/>
          </a:p>
          <a:p>
            <a:endParaRPr kumimoji="1" lang="en-US" altLang="ja-JP" sz="2000" dirty="0"/>
          </a:p>
          <a:p>
            <a:r>
              <a:rPr kumimoji="1" lang="ja-JP" altLang="en-US" sz="2000"/>
              <a:t>効果量</a:t>
            </a:r>
            <a:r>
              <a:rPr lang="en-US" altLang="ja-JP" sz="2000" dirty="0"/>
              <a:t>(es)</a:t>
            </a:r>
            <a:r>
              <a:rPr lang="ja-JP" altLang="en-US" sz="2000"/>
              <a:t>について</a:t>
            </a:r>
            <a:r>
              <a:rPr kumimoji="1" lang="ja-JP" altLang="en-US" sz="2000"/>
              <a:t>任意に</a:t>
            </a:r>
            <a:r>
              <a:rPr kumimoji="1" lang="en-US" altLang="ja-JP" sz="2000" dirty="0"/>
              <a:t>ROPE</a:t>
            </a:r>
            <a:r>
              <a:rPr kumimoji="1" lang="ja-JP" altLang="en-US" sz="2000"/>
              <a:t>を設定</a:t>
            </a:r>
            <a:endParaRPr kumimoji="1" lang="en-US" altLang="ja-JP" sz="2000" dirty="0"/>
          </a:p>
          <a:p>
            <a:r>
              <a:rPr lang="ja-JP" altLang="en-US" sz="2000"/>
              <a:t>今回は</a:t>
            </a:r>
            <a:r>
              <a:rPr lang="en-US" altLang="ja-JP" sz="2000" dirty="0"/>
              <a:t>ROPE</a:t>
            </a:r>
            <a:r>
              <a:rPr lang="ja-JP" altLang="en-US" sz="2000"/>
              <a:t>を</a:t>
            </a:r>
            <a:r>
              <a:rPr lang="en-US" altLang="ja-JP" sz="2000" dirty="0"/>
              <a:t>0.5</a:t>
            </a:r>
            <a:r>
              <a:rPr lang="ja-JP" altLang="en-US" sz="2000"/>
              <a:t>に設定</a:t>
            </a:r>
            <a:endParaRPr lang="en-US" altLang="ja-JP" sz="2000" dirty="0"/>
          </a:p>
          <a:p>
            <a:endParaRPr kumimoji="1" lang="en-US" altLang="ja-JP" sz="2000" dirty="0"/>
          </a:p>
          <a:p>
            <a:r>
              <a:rPr lang="en-US" altLang="ja-JP" dirty="0"/>
              <a:t>※ </a:t>
            </a:r>
            <a:r>
              <a:rPr kumimoji="1" lang="en-US" altLang="ja-JP" dirty="0"/>
              <a:t>ROPE: </a:t>
            </a:r>
            <a:r>
              <a:rPr lang="en-US" altLang="ja-JP" dirty="0"/>
              <a:t>region of practical equivalence</a:t>
            </a:r>
          </a:p>
          <a:p>
            <a:endParaRPr lang="en-US" altLang="ja-JP" sz="2000" dirty="0"/>
          </a:p>
          <a:p>
            <a:endParaRPr kumimoji="1" lang="en-US" altLang="ja-JP" sz="2000" dirty="0"/>
          </a:p>
          <a:p>
            <a:r>
              <a:rPr lang="en-US" altLang="ja-JP" sz="2000" dirty="0"/>
              <a:t>es</a:t>
            </a:r>
            <a:r>
              <a:rPr lang="ja-JP" altLang="en-US" sz="2000"/>
              <a:t>の事後分布のうち</a:t>
            </a:r>
            <a:r>
              <a:rPr lang="en-US" altLang="ja-JP" sz="2000" dirty="0"/>
              <a:t>0.5</a:t>
            </a:r>
            <a:r>
              <a:rPr lang="ja-JP" altLang="en-US" sz="2000"/>
              <a:t>を越えるのは</a:t>
            </a:r>
            <a:r>
              <a:rPr kumimoji="1" lang="en-US" altLang="ja-JP" sz="2000" dirty="0"/>
              <a:t>98</a:t>
            </a:r>
            <a:r>
              <a:rPr lang="en-US" altLang="ja-JP" sz="2000" dirty="0"/>
              <a:t>%</a:t>
            </a:r>
            <a:endParaRPr kumimoji="1" lang="en-US" altLang="ja-JP" sz="2000" dirty="0"/>
          </a:p>
        </p:txBody>
      </p:sp>
      <p:pic>
        <p:nvPicPr>
          <p:cNvPr id="3" name="図 2">
            <a:extLst>
              <a:ext uri="{FF2B5EF4-FFF2-40B4-BE49-F238E27FC236}">
                <a16:creationId xmlns:a16="http://schemas.microsoft.com/office/drawing/2014/main" id="{EDDAC35C-A06E-C0A0-FA08-AC1DC5428720}"/>
              </a:ext>
            </a:extLst>
          </p:cNvPr>
          <p:cNvPicPr>
            <a:picLocks noChangeAspect="1"/>
          </p:cNvPicPr>
          <p:nvPr/>
        </p:nvPicPr>
        <p:blipFill>
          <a:blip r:embed="rId2"/>
          <a:stretch>
            <a:fillRect/>
          </a:stretch>
        </p:blipFill>
        <p:spPr>
          <a:xfrm>
            <a:off x="4894012" y="1337862"/>
            <a:ext cx="4043837" cy="4580459"/>
          </a:xfrm>
          <a:prstGeom prst="rect">
            <a:avLst/>
          </a:prstGeom>
        </p:spPr>
      </p:pic>
    </p:spTree>
    <p:extLst>
      <p:ext uri="{BB962C8B-B14F-4D97-AF65-F5344CB8AC3E}">
        <p14:creationId xmlns:p14="http://schemas.microsoft.com/office/powerpoint/2010/main" val="6875824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BUCP model</a:t>
            </a:r>
            <a:endParaRPr kumimoji="1" lang="ja-JP" altLang="en-US"/>
          </a:p>
        </p:txBody>
      </p:sp>
      <p:sp>
        <p:nvSpPr>
          <p:cNvPr id="3" name="コンテンツ プレースホルダー 2">
            <a:extLst>
              <a:ext uri="{FF2B5EF4-FFF2-40B4-BE49-F238E27FC236}">
                <a16:creationId xmlns:a16="http://schemas.microsoft.com/office/drawing/2014/main" id="{3C04F3D3-50F7-6F05-61FD-A38D9067F63C}"/>
              </a:ext>
            </a:extLst>
          </p:cNvPr>
          <p:cNvSpPr>
            <a:spLocks noGrp="1"/>
          </p:cNvSpPr>
          <p:nvPr>
            <p:ph idx="1"/>
          </p:nvPr>
        </p:nvSpPr>
        <p:spPr>
          <a:xfrm>
            <a:off x="190500" y="1022053"/>
            <a:ext cx="8953500" cy="5237163"/>
          </a:xfrm>
        </p:spPr>
        <p:txBody>
          <a:bodyPr/>
          <a:lstStyle/>
          <a:p>
            <a:r>
              <a:rPr kumimoji="1" lang="ja-JP" altLang="en-US" sz="2800"/>
              <a:t>変化点検出モデル。データから推定した変化点が、介入期の導入時期と一致すれば、</a:t>
            </a:r>
            <a:r>
              <a:rPr kumimoji="1" lang="en-US" altLang="ja-JP" sz="2800" dirty="0"/>
              <a:t>immediacy</a:t>
            </a:r>
            <a:r>
              <a:rPr kumimoji="1" lang="ja-JP" altLang="en-US" sz="2800"/>
              <a:t>のエビデンスとなる。</a:t>
            </a:r>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125</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pic>
        <p:nvPicPr>
          <p:cNvPr id="5" name="図 4">
            <a:extLst>
              <a:ext uri="{FF2B5EF4-FFF2-40B4-BE49-F238E27FC236}">
                <a16:creationId xmlns:a16="http://schemas.microsoft.com/office/drawing/2014/main" id="{D9658049-455F-AD6F-C62F-40F65D6BC81F}"/>
              </a:ext>
            </a:extLst>
          </p:cNvPr>
          <p:cNvPicPr>
            <a:picLocks noChangeAspect="1"/>
          </p:cNvPicPr>
          <p:nvPr/>
        </p:nvPicPr>
        <p:blipFill>
          <a:blip r:embed="rId2"/>
          <a:stretch>
            <a:fillRect/>
          </a:stretch>
        </p:blipFill>
        <p:spPr>
          <a:xfrm>
            <a:off x="585648" y="2934172"/>
            <a:ext cx="4755767" cy="3053292"/>
          </a:xfrm>
          <a:prstGeom prst="rect">
            <a:avLst/>
          </a:prstGeom>
        </p:spPr>
      </p:pic>
      <p:sp>
        <p:nvSpPr>
          <p:cNvPr id="7" name="テキスト ボックス 6">
            <a:extLst>
              <a:ext uri="{FF2B5EF4-FFF2-40B4-BE49-F238E27FC236}">
                <a16:creationId xmlns:a16="http://schemas.microsoft.com/office/drawing/2014/main" id="{7A0A36BA-B50A-E0DD-61F8-C60E1E42B01E}"/>
              </a:ext>
            </a:extLst>
          </p:cNvPr>
          <p:cNvSpPr txBox="1"/>
          <p:nvPr/>
        </p:nvSpPr>
        <p:spPr>
          <a:xfrm>
            <a:off x="5610690" y="3992465"/>
            <a:ext cx="3501501" cy="307777"/>
          </a:xfrm>
          <a:prstGeom prst="rect">
            <a:avLst/>
          </a:prstGeom>
          <a:noFill/>
        </p:spPr>
        <p:txBody>
          <a:bodyPr wrap="square">
            <a:spAutoFit/>
          </a:bodyPr>
          <a:lstStyle/>
          <a:p>
            <a:r>
              <a:rPr lang="ja-JP" altLang="en-US" sz="1400"/>
              <a:t>https://github.com/prathiba-stat/BITS-BUCP</a:t>
            </a:r>
          </a:p>
        </p:txBody>
      </p:sp>
      <p:sp>
        <p:nvSpPr>
          <p:cNvPr id="10" name="テキスト ボックス 9">
            <a:extLst>
              <a:ext uri="{FF2B5EF4-FFF2-40B4-BE49-F238E27FC236}">
                <a16:creationId xmlns:a16="http://schemas.microsoft.com/office/drawing/2014/main" id="{14FB2C4D-E946-415D-B9E0-F63038A4F3FD}"/>
              </a:ext>
            </a:extLst>
          </p:cNvPr>
          <p:cNvSpPr txBox="1"/>
          <p:nvPr/>
        </p:nvSpPr>
        <p:spPr>
          <a:xfrm>
            <a:off x="5610690" y="3013501"/>
            <a:ext cx="3264035" cy="830997"/>
          </a:xfrm>
          <a:prstGeom prst="rect">
            <a:avLst/>
          </a:prstGeom>
          <a:noFill/>
        </p:spPr>
        <p:txBody>
          <a:bodyPr wrap="none" rtlCol="0">
            <a:spAutoFit/>
          </a:bodyPr>
          <a:lstStyle/>
          <a:p>
            <a:r>
              <a:rPr kumimoji="1" lang="en-US" altLang="ja-JP" sz="2400" dirty="0"/>
              <a:t>R</a:t>
            </a:r>
            <a:r>
              <a:rPr kumimoji="1" lang="ja-JP" altLang="en-US" sz="2400"/>
              <a:t>で実行するコード</a:t>
            </a:r>
            <a:r>
              <a:rPr lang="ja-JP" altLang="en-US" sz="2400"/>
              <a:t>が</a:t>
            </a:r>
            <a:endParaRPr lang="en-US" altLang="ja-JP" sz="2400" dirty="0"/>
          </a:p>
          <a:p>
            <a:r>
              <a:rPr kumimoji="1" lang="ja-JP" altLang="en-US" sz="2400"/>
              <a:t>ここに掲載されています</a:t>
            </a:r>
            <a:endParaRPr kumimoji="1" lang="en-US" altLang="ja-JP" sz="2400" dirty="0"/>
          </a:p>
        </p:txBody>
      </p:sp>
      <p:sp>
        <p:nvSpPr>
          <p:cNvPr id="6" name="テキスト ボックス 5">
            <a:extLst>
              <a:ext uri="{FF2B5EF4-FFF2-40B4-BE49-F238E27FC236}">
                <a16:creationId xmlns:a16="http://schemas.microsoft.com/office/drawing/2014/main" id="{0130A15D-9BD1-F9B9-717C-D7D9D382098E}"/>
              </a:ext>
            </a:extLst>
          </p:cNvPr>
          <p:cNvSpPr txBox="1"/>
          <p:nvPr/>
        </p:nvSpPr>
        <p:spPr>
          <a:xfrm>
            <a:off x="5693355" y="4602098"/>
            <a:ext cx="3336170" cy="1200329"/>
          </a:xfrm>
          <a:prstGeom prst="rect">
            <a:avLst/>
          </a:prstGeom>
          <a:noFill/>
        </p:spPr>
        <p:txBody>
          <a:bodyPr wrap="none" rtlCol="0">
            <a:spAutoFit/>
          </a:bodyPr>
          <a:lstStyle/>
          <a:p>
            <a:r>
              <a:rPr kumimoji="1" lang="en-US" altLang="ja-JP" dirty="0"/>
              <a:t>1. ZIP</a:t>
            </a:r>
            <a:r>
              <a:rPr kumimoji="1" lang="ja-JP" altLang="en-US"/>
              <a:t>ファイルをダウンロード</a:t>
            </a:r>
            <a:endParaRPr kumimoji="1" lang="en-US" altLang="ja-JP" dirty="0"/>
          </a:p>
          <a:p>
            <a:r>
              <a:rPr kumimoji="1" lang="en-US" altLang="ja-JP" dirty="0"/>
              <a:t>2. </a:t>
            </a:r>
            <a:r>
              <a:rPr kumimoji="1" lang="ja-JP" altLang="en-US"/>
              <a:t>解凍してできるフォルダを指定</a:t>
            </a:r>
            <a:endParaRPr kumimoji="1" lang="en-US" altLang="ja-JP" dirty="0"/>
          </a:p>
          <a:p>
            <a:r>
              <a:rPr kumimoji="1" lang="en-US" altLang="ja-JP" dirty="0">
                <a:solidFill>
                  <a:schemeClr val="tx1">
                    <a:lumMod val="50000"/>
                    <a:lumOff val="50000"/>
                  </a:schemeClr>
                </a:solidFill>
              </a:rPr>
              <a:t>3. BITS.</a:t>
            </a:r>
            <a:r>
              <a:rPr lang="en-US" altLang="ja-JP" dirty="0">
                <a:solidFill>
                  <a:schemeClr val="tx1">
                    <a:lumMod val="50000"/>
                    <a:lumOff val="50000"/>
                  </a:schemeClr>
                </a:solidFill>
              </a:rPr>
              <a:t>R</a:t>
            </a:r>
            <a:r>
              <a:rPr lang="ja-JP" altLang="en-US">
                <a:solidFill>
                  <a:schemeClr val="tx1">
                    <a:lumMod val="50000"/>
                    <a:lumOff val="50000"/>
                  </a:schemeClr>
                </a:solidFill>
              </a:rPr>
              <a:t>ファイルの実行</a:t>
            </a:r>
            <a:endParaRPr lang="en-US" altLang="ja-JP" dirty="0">
              <a:solidFill>
                <a:schemeClr val="tx1">
                  <a:lumMod val="50000"/>
                  <a:lumOff val="50000"/>
                </a:schemeClr>
              </a:solidFill>
            </a:endParaRPr>
          </a:p>
          <a:p>
            <a:r>
              <a:rPr kumimoji="1" lang="en-US" altLang="ja-JP" dirty="0"/>
              <a:t>4. BUCP.R</a:t>
            </a:r>
            <a:r>
              <a:rPr kumimoji="1" lang="ja-JP" altLang="en-US"/>
              <a:t>ファイルの実行</a:t>
            </a:r>
          </a:p>
        </p:txBody>
      </p:sp>
    </p:spTree>
    <p:extLst>
      <p:ext uri="{BB962C8B-B14F-4D97-AF65-F5344CB8AC3E}">
        <p14:creationId xmlns:p14="http://schemas.microsoft.com/office/powerpoint/2010/main" val="1416124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474FD1F8-4BD3-8B41-9713-DCB7A311FACE}"/>
              </a:ext>
            </a:extLst>
          </p:cNvPr>
          <p:cNvPicPr>
            <a:picLocks noChangeAspect="1"/>
          </p:cNvPicPr>
          <p:nvPr/>
        </p:nvPicPr>
        <p:blipFill>
          <a:blip r:embed="rId2"/>
          <a:stretch>
            <a:fillRect/>
          </a:stretch>
        </p:blipFill>
        <p:spPr>
          <a:xfrm>
            <a:off x="4922168" y="1698481"/>
            <a:ext cx="4221832" cy="3314697"/>
          </a:xfrm>
          <a:prstGeom prst="rect">
            <a:avLst/>
          </a:prstGeom>
        </p:spPr>
      </p:pic>
      <p:sp>
        <p:nvSpPr>
          <p:cNvPr id="2" name="タイトル 1"/>
          <p:cNvSpPr>
            <a:spLocks noGrp="1"/>
          </p:cNvSpPr>
          <p:nvPr>
            <p:ph type="title"/>
          </p:nvPr>
        </p:nvSpPr>
        <p:spPr>
          <a:xfrm>
            <a:off x="0" y="2"/>
            <a:ext cx="9144000" cy="720195"/>
          </a:xfrm>
        </p:spPr>
        <p:txBody>
          <a:bodyPr>
            <a:normAutofit fontScale="90000"/>
          </a:bodyPr>
          <a:lstStyle/>
          <a:p>
            <a:r>
              <a:rPr kumimoji="1" lang="en-US" altLang="ja-JP" dirty="0"/>
              <a:t>Immediacy</a:t>
            </a:r>
            <a:endParaRPr kumimoji="1" lang="ja-JP" altLang="en-US" dirty="0"/>
          </a:p>
        </p:txBody>
      </p:sp>
      <p:sp>
        <p:nvSpPr>
          <p:cNvPr id="3" name="コンテンツ プレースホルダー 2"/>
          <p:cNvSpPr>
            <a:spLocks noGrp="1"/>
          </p:cNvSpPr>
          <p:nvPr>
            <p:ph idx="1"/>
          </p:nvPr>
        </p:nvSpPr>
        <p:spPr>
          <a:xfrm>
            <a:off x="-252536" y="692698"/>
            <a:ext cx="8953500" cy="5237163"/>
          </a:xfrm>
        </p:spPr>
        <p:txBody>
          <a:bodyPr/>
          <a:lstStyle/>
          <a:p>
            <a:r>
              <a:rPr kumimoji="1" lang="en-US" altLang="ja-JP" b="1" dirty="0">
                <a:solidFill>
                  <a:schemeClr val="accent4"/>
                </a:solidFill>
              </a:rPr>
              <a:t>Immediacy</a:t>
            </a:r>
            <a:r>
              <a:rPr kumimoji="1" lang="ja-JP" altLang="en-US" dirty="0"/>
              <a:t>とは</a:t>
            </a:r>
            <a:endParaRPr kumimoji="1" lang="en-US" altLang="ja-JP" dirty="0"/>
          </a:p>
          <a:p>
            <a:pPr lvl="1"/>
            <a:r>
              <a:rPr kumimoji="1" lang="ja-JP" altLang="en-US" dirty="0"/>
              <a:t>介入の導入直後に、アウトカムの変化が顕著に生じること</a:t>
            </a:r>
            <a:endParaRPr kumimoji="1" lang="en-US" altLang="ja-JP" dirty="0"/>
          </a:p>
          <a:p>
            <a:pPr lvl="1"/>
            <a:r>
              <a:rPr lang="ja-JP" altLang="en-US" dirty="0"/>
              <a:t>単一事例実験において</a:t>
            </a:r>
            <a:br>
              <a:rPr lang="en-US" altLang="ja-JP" dirty="0"/>
            </a:br>
            <a:r>
              <a:rPr lang="ja-JP" altLang="en-US" dirty="0"/>
              <a:t>介入の因果効果を示す</a:t>
            </a:r>
            <a:br>
              <a:rPr lang="en-US" altLang="ja-JP" dirty="0"/>
            </a:br>
            <a:r>
              <a:rPr lang="ja-JP" altLang="en-US" dirty="0"/>
              <a:t>ための重要な要素</a:t>
            </a:r>
            <a:endParaRPr lang="en-US" altLang="ja-JP" dirty="0"/>
          </a:p>
          <a:p>
            <a:pPr lvl="1"/>
            <a:r>
              <a:rPr lang="ja-JP" altLang="en-US" dirty="0"/>
              <a:t>従来は、ベースライン</a:t>
            </a:r>
            <a:br>
              <a:rPr lang="en-US" altLang="ja-JP" dirty="0"/>
            </a:br>
            <a:r>
              <a:rPr lang="ja-JP" altLang="en-US" dirty="0"/>
              <a:t>の最後数時点と介入</a:t>
            </a:r>
            <a:br>
              <a:rPr lang="en-US" altLang="ja-JP" dirty="0"/>
            </a:br>
            <a:r>
              <a:rPr lang="ja-JP" altLang="en-US" dirty="0"/>
              <a:t>フェーズ開始数時点の差</a:t>
            </a:r>
            <a:br>
              <a:rPr lang="en-US" altLang="ja-JP" dirty="0"/>
            </a:br>
            <a:r>
              <a:rPr lang="ja-JP" altLang="en-US" dirty="0"/>
              <a:t>によって素朴に検討されてきた</a:t>
            </a:r>
            <a:endParaRPr lang="en-US" altLang="ja-JP" dirty="0"/>
          </a:p>
          <a:p>
            <a:pPr lvl="1"/>
            <a:r>
              <a:rPr lang="en-US" altLang="ja-JP" dirty="0"/>
              <a:t>Immediacy</a:t>
            </a:r>
            <a:r>
              <a:rPr lang="ja-JP" altLang="en-US" dirty="0"/>
              <a:t>を単一事例実験研究で検討するた</a:t>
            </a:r>
            <a:br>
              <a:rPr lang="en-US" altLang="ja-JP" dirty="0"/>
            </a:br>
            <a:r>
              <a:rPr lang="ja-JP" altLang="en-US" dirty="0"/>
              <a:t>めの推測統計的手法はこれまでなかった</a:t>
            </a:r>
            <a:br>
              <a:rPr lang="en-US" altLang="ja-JP" dirty="0"/>
            </a:br>
            <a:endParaRPr lang="en-US" altLang="ja-JP" dirty="0"/>
          </a:p>
          <a:p>
            <a:pPr lvl="1"/>
            <a:endParaRPr lang="en-US" altLang="ja-JP"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126</a:t>
            </a:fld>
            <a:endParaRPr lang="ja-JP" altLang="en-US">
              <a:latin typeface="Calibri"/>
              <a:ea typeface="ＭＳ Ｐゴシック" panose="020B0600070205080204" pitchFamily="34" charset="-128"/>
            </a:endParaRPr>
          </a:p>
        </p:txBody>
      </p:sp>
      <p:sp>
        <p:nvSpPr>
          <p:cNvPr id="11" name="円/楕円 10"/>
          <p:cNvSpPr/>
          <p:nvPr/>
        </p:nvSpPr>
        <p:spPr>
          <a:xfrm>
            <a:off x="6146304" y="1844825"/>
            <a:ext cx="1224136" cy="1483885"/>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12" name="正方形/長方形 11"/>
          <p:cNvSpPr/>
          <p:nvPr/>
        </p:nvSpPr>
        <p:spPr>
          <a:xfrm>
            <a:off x="116418" y="6239755"/>
            <a:ext cx="8821431" cy="646331"/>
          </a:xfrm>
          <a:prstGeom prst="rect">
            <a:avLst/>
          </a:prstGeom>
        </p:spPr>
        <p:txBody>
          <a:bodyPr wrap="square">
            <a:spAutoFit/>
          </a:bodyPr>
          <a:lstStyle/>
          <a:p>
            <a:pPr defTabSz="457200"/>
            <a:r>
              <a:rPr lang="en-US" altLang="ja-JP" dirty="0" err="1">
                <a:solidFill>
                  <a:prstClr val="black"/>
                </a:solidFill>
                <a:latin typeface="Calibri"/>
                <a:ea typeface="ＭＳ Ｐゴシック" panose="020B0600070205080204" pitchFamily="34" charset="-128"/>
              </a:rPr>
              <a:t>Natesan</a:t>
            </a:r>
            <a:r>
              <a:rPr lang="en-US" altLang="ja-JP" dirty="0">
                <a:solidFill>
                  <a:prstClr val="black"/>
                </a:solidFill>
                <a:latin typeface="Calibri"/>
                <a:ea typeface="ＭＳ Ｐゴシック" panose="020B0600070205080204" pitchFamily="34" charset="-128"/>
              </a:rPr>
              <a:t>, P., &amp; Hedges, L. V. (2017). Bayesian unknown change-point models to investigate immediacy in single case designs. Psychological methods, 22(4), 743.</a:t>
            </a:r>
            <a:endParaRPr lang="ja-JP" altLang="en-US"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24156003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
            <a:ext cx="9144000" cy="720195"/>
          </a:xfrm>
        </p:spPr>
        <p:txBody>
          <a:bodyPr>
            <a:normAutofit fontScale="90000"/>
          </a:bodyPr>
          <a:lstStyle/>
          <a:p>
            <a:r>
              <a:rPr kumimoji="1" lang="ja-JP" altLang="en-US" dirty="0"/>
              <a:t>素朴な検討法の問題</a:t>
            </a:r>
          </a:p>
        </p:txBody>
      </p:sp>
      <p:sp>
        <p:nvSpPr>
          <p:cNvPr id="3" name="コンテンツ プレースホルダー 2"/>
          <p:cNvSpPr>
            <a:spLocks noGrp="1"/>
          </p:cNvSpPr>
          <p:nvPr>
            <p:ph idx="1"/>
          </p:nvPr>
        </p:nvSpPr>
        <p:spPr>
          <a:xfrm>
            <a:off x="116417" y="692698"/>
            <a:ext cx="8953500" cy="5237163"/>
          </a:xfrm>
        </p:spPr>
        <p:txBody>
          <a:bodyPr/>
          <a:lstStyle/>
          <a:p>
            <a:pPr>
              <a:lnSpc>
                <a:spcPct val="110000"/>
              </a:lnSpc>
            </a:pPr>
            <a:r>
              <a:rPr lang="ja-JP" altLang="en-US" b="1" dirty="0"/>
              <a:t>遅延効果や持ち越し効果の存在</a:t>
            </a:r>
            <a:endParaRPr lang="en-US" altLang="ja-JP" b="1" dirty="0"/>
          </a:p>
          <a:p>
            <a:pPr lvl="1">
              <a:lnSpc>
                <a:spcPct val="110000"/>
              </a:lnSpc>
            </a:pPr>
            <a:r>
              <a:rPr lang="ja-JP" altLang="en-US" dirty="0"/>
              <a:t>フェーズを切り替えても、直後に先の介入の効果が残存する</a:t>
            </a:r>
            <a:r>
              <a:rPr lang="en-US" altLang="ja-JP" dirty="0"/>
              <a:t> (</a:t>
            </a:r>
            <a:r>
              <a:rPr lang="ja-JP" altLang="en-US" dirty="0"/>
              <a:t>効果の持ち越し</a:t>
            </a:r>
            <a:r>
              <a:rPr lang="en-US" altLang="ja-JP" dirty="0"/>
              <a:t>)</a:t>
            </a:r>
          </a:p>
          <a:p>
            <a:pPr lvl="1">
              <a:lnSpc>
                <a:spcPct val="110000"/>
              </a:lnSpc>
            </a:pPr>
            <a:r>
              <a:rPr kumimoji="1" lang="ja-JP" altLang="en-US" dirty="0"/>
              <a:t>そもそも、介入の効果が導入してから少し遅れて出てくる</a:t>
            </a:r>
            <a:r>
              <a:rPr kumimoji="1" lang="en-US" altLang="ja-JP" dirty="0"/>
              <a:t> (</a:t>
            </a:r>
            <a:r>
              <a:rPr kumimoji="1" lang="ja-JP" altLang="en-US" dirty="0"/>
              <a:t>効果の遅延</a:t>
            </a:r>
            <a:r>
              <a:rPr kumimoji="1" lang="en-US" altLang="ja-JP" dirty="0"/>
              <a:t>)</a:t>
            </a:r>
            <a:endParaRPr lang="en-US" altLang="ja-JP" dirty="0"/>
          </a:p>
          <a:p>
            <a:pPr lvl="1">
              <a:lnSpc>
                <a:spcPct val="110000"/>
              </a:lnSpc>
            </a:pPr>
            <a:r>
              <a:rPr lang="ja-JP" altLang="en-US" dirty="0"/>
              <a:t>切り替えたフェーズの</a:t>
            </a:r>
            <a:br>
              <a:rPr lang="en-US" altLang="ja-JP" dirty="0"/>
            </a:br>
            <a:r>
              <a:rPr lang="ja-JP" altLang="en-US" dirty="0"/>
              <a:t>最初の時点で持ち越し</a:t>
            </a:r>
            <a:br>
              <a:rPr lang="en-US" altLang="ja-JP" dirty="0"/>
            </a:br>
            <a:r>
              <a:rPr lang="ja-JP" altLang="en-US" dirty="0"/>
              <a:t>効果がある場合、その</a:t>
            </a:r>
            <a:br>
              <a:rPr lang="en-US" altLang="ja-JP" dirty="0"/>
            </a:br>
            <a:r>
              <a:rPr lang="ja-JP" altLang="en-US" dirty="0"/>
              <a:t>時点のアウトカムを</a:t>
            </a:r>
            <a:br>
              <a:rPr lang="en-US" altLang="ja-JP" dirty="0"/>
            </a:br>
            <a:r>
              <a:rPr lang="ja-JP" altLang="en-US" dirty="0"/>
              <a:t>含めてフェーズの平均</a:t>
            </a:r>
            <a:br>
              <a:rPr lang="en-US" altLang="ja-JP" dirty="0"/>
            </a:br>
            <a:r>
              <a:rPr lang="ja-JP" altLang="en-US" dirty="0"/>
              <a:t>を求めると実際の介入</a:t>
            </a:r>
            <a:br>
              <a:rPr lang="en-US" altLang="ja-JP" dirty="0"/>
            </a:br>
            <a:r>
              <a:rPr lang="ja-JP" altLang="en-US" dirty="0"/>
              <a:t>効果が過小</a:t>
            </a:r>
            <a:r>
              <a:rPr lang="en-US" altLang="ja-JP" dirty="0"/>
              <a:t>(</a:t>
            </a:r>
            <a:r>
              <a:rPr lang="ja-JP" altLang="en-US" dirty="0"/>
              <a:t>過大</a:t>
            </a:r>
            <a:r>
              <a:rPr lang="en-US" altLang="ja-JP" dirty="0"/>
              <a:t>)</a:t>
            </a:r>
            <a:r>
              <a:rPr lang="ja-JP" altLang="en-US" dirty="0"/>
              <a:t>に推定される</a:t>
            </a:r>
            <a:endParaRPr kumimoji="1" lang="en-US" altLang="ja-JP"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127</a:t>
            </a:fld>
            <a:endParaRPr lang="ja-JP" altLang="en-US">
              <a:latin typeface="Calibri"/>
              <a:ea typeface="ＭＳ Ｐゴシック" panose="020B0600070205080204" pitchFamily="34" charset="-128"/>
            </a:endParaRPr>
          </a:p>
        </p:txBody>
      </p:sp>
      <p:pic>
        <p:nvPicPr>
          <p:cNvPr id="5" name="図 4"/>
          <p:cNvPicPr>
            <a:picLocks noChangeAspect="1"/>
          </p:cNvPicPr>
          <p:nvPr/>
        </p:nvPicPr>
        <p:blipFill>
          <a:blip r:embed="rId2"/>
          <a:stretch>
            <a:fillRect/>
          </a:stretch>
        </p:blipFill>
        <p:spPr>
          <a:xfrm>
            <a:off x="5105148" y="2761391"/>
            <a:ext cx="3993909" cy="3312484"/>
          </a:xfrm>
          <a:prstGeom prst="rect">
            <a:avLst/>
          </a:prstGeom>
        </p:spPr>
      </p:pic>
    </p:spTree>
    <p:extLst>
      <p:ext uri="{BB962C8B-B14F-4D97-AF65-F5344CB8AC3E}">
        <p14:creationId xmlns:p14="http://schemas.microsoft.com/office/powerpoint/2010/main" val="31188476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
            <a:ext cx="9144000" cy="720195"/>
          </a:xfrm>
        </p:spPr>
        <p:txBody>
          <a:bodyPr>
            <a:normAutofit fontScale="90000"/>
          </a:bodyPr>
          <a:lstStyle/>
          <a:p>
            <a:r>
              <a:rPr kumimoji="1" lang="en-US" altLang="ja-JP" dirty="0"/>
              <a:t>Immediacy</a:t>
            </a:r>
            <a:endParaRPr kumimoji="1" lang="ja-JP" altLang="en-US" dirty="0"/>
          </a:p>
        </p:txBody>
      </p:sp>
      <p:sp>
        <p:nvSpPr>
          <p:cNvPr id="3" name="コンテンツ プレースホルダー 2"/>
          <p:cNvSpPr>
            <a:spLocks noGrp="1"/>
          </p:cNvSpPr>
          <p:nvPr>
            <p:ph idx="1"/>
          </p:nvPr>
        </p:nvSpPr>
        <p:spPr>
          <a:xfrm>
            <a:off x="116417" y="836713"/>
            <a:ext cx="8953500" cy="4248472"/>
          </a:xfrm>
        </p:spPr>
        <p:txBody>
          <a:bodyPr/>
          <a:lstStyle/>
          <a:p>
            <a:r>
              <a:rPr lang="ja-JP" altLang="en-US" dirty="0"/>
              <a:t>ベイジアン</a:t>
            </a:r>
            <a:r>
              <a:rPr lang="en-US" altLang="ja-JP" dirty="0"/>
              <a:t>(</a:t>
            </a:r>
            <a:r>
              <a:rPr lang="ja-JP" altLang="en-US" dirty="0"/>
              <a:t>未知</a:t>
            </a:r>
            <a:r>
              <a:rPr lang="en-US" altLang="ja-JP" dirty="0"/>
              <a:t>)</a:t>
            </a:r>
            <a:r>
              <a:rPr kumimoji="1" lang="ja-JP" altLang="en-US" dirty="0"/>
              <a:t>変化点検出モデル</a:t>
            </a:r>
            <a:br>
              <a:rPr kumimoji="1" lang="en-US" altLang="ja-JP" dirty="0"/>
            </a:br>
            <a:r>
              <a:rPr kumimoji="1" lang="en-US" altLang="ja-JP" dirty="0"/>
              <a:t>Bayesian unknow change point (BUCP) model</a:t>
            </a:r>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128</a:t>
            </a:fld>
            <a:endParaRPr lang="ja-JP" altLang="en-US">
              <a:latin typeface="Calibri"/>
              <a:ea typeface="ＭＳ Ｐゴシック" panose="020B0600070205080204" pitchFamily="34" charset="-128"/>
            </a:endParaRPr>
          </a:p>
        </p:txBody>
      </p:sp>
      <p:pic>
        <p:nvPicPr>
          <p:cNvPr id="6" name="図 5"/>
          <p:cNvPicPr>
            <a:picLocks noChangeAspect="1"/>
          </p:cNvPicPr>
          <p:nvPr/>
        </p:nvPicPr>
        <p:blipFill>
          <a:blip r:embed="rId2"/>
          <a:stretch>
            <a:fillRect/>
          </a:stretch>
        </p:blipFill>
        <p:spPr>
          <a:xfrm>
            <a:off x="4806987" y="2132857"/>
            <a:ext cx="4130863" cy="3426071"/>
          </a:xfrm>
          <a:prstGeom prst="rect">
            <a:avLst/>
          </a:prstGeom>
        </p:spPr>
      </p:pic>
      <p:sp>
        <p:nvSpPr>
          <p:cNvPr id="7" name="正方形/長方形 6"/>
          <p:cNvSpPr/>
          <p:nvPr/>
        </p:nvSpPr>
        <p:spPr>
          <a:xfrm>
            <a:off x="251520" y="1911902"/>
            <a:ext cx="4572000" cy="4400179"/>
          </a:xfrm>
          <a:prstGeom prst="rect">
            <a:avLst/>
          </a:prstGeom>
        </p:spPr>
        <p:txBody>
          <a:bodyPr>
            <a:spAutoFit/>
          </a:bodyPr>
          <a:lstStyle/>
          <a:p>
            <a:pPr marL="342900" indent="-342900" defTabSz="457200">
              <a:lnSpc>
                <a:spcPct val="120000"/>
              </a:lnSpc>
              <a:buFont typeface="Arial"/>
              <a:buChar char="•"/>
            </a:pPr>
            <a:r>
              <a:rPr lang="ja-JP" altLang="en-US" sz="2600" dirty="0">
                <a:solidFill>
                  <a:prstClr val="black"/>
                </a:solidFill>
                <a:latin typeface="ヒラギノ角ゴ Pro W3"/>
                <a:ea typeface="ヒラギノ角ゴ Pro W3"/>
                <a:cs typeface="ヒラギノ角ゴ Pro W3"/>
              </a:rPr>
              <a:t>介入の開始時点を未知のものとし、パラメータとして推定する</a:t>
            </a:r>
            <a:endParaRPr lang="en-US" altLang="ja-JP" sz="2600" dirty="0">
              <a:solidFill>
                <a:prstClr val="black"/>
              </a:solidFill>
              <a:latin typeface="ヒラギノ角ゴ Pro W3"/>
              <a:ea typeface="ヒラギノ角ゴ Pro W3"/>
              <a:cs typeface="ヒラギノ角ゴ Pro W3"/>
            </a:endParaRPr>
          </a:p>
          <a:p>
            <a:pPr marL="342900" indent="-342900" defTabSz="457200">
              <a:lnSpc>
                <a:spcPct val="120000"/>
              </a:lnSpc>
              <a:buFont typeface="Arial"/>
              <a:buChar char="•"/>
            </a:pPr>
            <a:r>
              <a:rPr lang="ja-JP" altLang="en-US" sz="2600" dirty="0">
                <a:solidFill>
                  <a:prstClr val="black"/>
                </a:solidFill>
                <a:latin typeface="ヒラギノ角ゴ Pro W3"/>
                <a:ea typeface="ヒラギノ角ゴ Pro W3"/>
                <a:cs typeface="ヒラギノ角ゴ Pro W3"/>
              </a:rPr>
              <a:t>時系列データ全ての時点のデータを用いて、データの遷移パターンが大きく変化した時点を推定</a:t>
            </a:r>
            <a:endParaRPr lang="en-US" altLang="ja-JP" sz="2600" dirty="0">
              <a:solidFill>
                <a:prstClr val="black"/>
              </a:solidFill>
              <a:latin typeface="ヒラギノ角ゴ Pro W3"/>
              <a:ea typeface="ヒラギノ角ゴ Pro W3"/>
              <a:cs typeface="ヒラギノ角ゴ Pro W3"/>
            </a:endParaRPr>
          </a:p>
          <a:p>
            <a:pPr marL="342900" indent="-342900" defTabSz="457200">
              <a:lnSpc>
                <a:spcPct val="120000"/>
              </a:lnSpc>
              <a:buFont typeface="Arial"/>
              <a:buChar char="•"/>
            </a:pPr>
            <a:r>
              <a:rPr lang="ja-JP" altLang="en-US" sz="2600" dirty="0">
                <a:solidFill>
                  <a:prstClr val="black"/>
                </a:solidFill>
                <a:latin typeface="ヒラギノ角ゴ Pro W3"/>
                <a:ea typeface="ヒラギノ角ゴ Pro W3"/>
                <a:cs typeface="ヒラギノ角ゴ Pro W3"/>
              </a:rPr>
              <a:t>データから、介入効果が出現した時点を推定</a:t>
            </a:r>
            <a:endParaRPr lang="en-US" altLang="ja-JP" sz="2600" dirty="0">
              <a:solidFill>
                <a:prstClr val="black"/>
              </a:solidFill>
              <a:latin typeface="ヒラギノ角ゴ Pro W3"/>
              <a:ea typeface="ヒラギノ角ゴ Pro W3"/>
              <a:cs typeface="ヒラギノ角ゴ Pro W3"/>
            </a:endParaRPr>
          </a:p>
        </p:txBody>
      </p:sp>
      <p:cxnSp>
        <p:nvCxnSpPr>
          <p:cNvPr id="9" name="直線矢印コネクタ 8"/>
          <p:cNvCxnSpPr/>
          <p:nvPr/>
        </p:nvCxnSpPr>
        <p:spPr>
          <a:xfrm flipV="1">
            <a:off x="7164288" y="4869160"/>
            <a:ext cx="0" cy="1008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V="1">
            <a:off x="7023170" y="4869160"/>
            <a:ext cx="0" cy="1008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7053031" y="5805266"/>
            <a:ext cx="327283" cy="461665"/>
          </a:xfrm>
          <a:prstGeom prst="rect">
            <a:avLst/>
          </a:prstGeom>
          <a:noFill/>
        </p:spPr>
        <p:txBody>
          <a:bodyPr wrap="none" rtlCol="0">
            <a:spAutoFit/>
          </a:bodyPr>
          <a:lstStyle/>
          <a:p>
            <a:pPr defTabSz="457200"/>
            <a:r>
              <a:rPr lang="en-US" altLang="ja-JP" sz="2400" dirty="0">
                <a:solidFill>
                  <a:prstClr val="black"/>
                </a:solidFill>
                <a:latin typeface="Calibri"/>
                <a:ea typeface="ＭＳ Ｐゴシック" panose="020B0600070205080204" pitchFamily="34" charset="-128"/>
              </a:rPr>
              <a:t>?</a:t>
            </a:r>
            <a:endParaRPr lang="ja-JP" altLang="en-US" sz="2400" dirty="0">
              <a:solidFill>
                <a:prstClr val="black"/>
              </a:solidFill>
              <a:latin typeface="Calibri"/>
              <a:ea typeface="ＭＳ Ｐゴシック" panose="020B0600070205080204" pitchFamily="34" charset="-128"/>
            </a:endParaRPr>
          </a:p>
        </p:txBody>
      </p:sp>
      <p:sp>
        <p:nvSpPr>
          <p:cNvPr id="13" name="テキスト ボックス 12"/>
          <p:cNvSpPr txBox="1"/>
          <p:nvPr/>
        </p:nvSpPr>
        <p:spPr>
          <a:xfrm>
            <a:off x="7269055" y="5805707"/>
            <a:ext cx="327283" cy="461665"/>
          </a:xfrm>
          <a:prstGeom prst="rect">
            <a:avLst/>
          </a:prstGeom>
          <a:noFill/>
        </p:spPr>
        <p:txBody>
          <a:bodyPr wrap="none" rtlCol="0">
            <a:spAutoFit/>
          </a:bodyPr>
          <a:lstStyle/>
          <a:p>
            <a:pPr defTabSz="457200"/>
            <a:r>
              <a:rPr lang="en-US" altLang="ja-JP" sz="2400" dirty="0">
                <a:solidFill>
                  <a:prstClr val="black"/>
                </a:solidFill>
                <a:latin typeface="Calibri"/>
                <a:ea typeface="ＭＳ Ｐゴシック" panose="020B0600070205080204" pitchFamily="34" charset="-128"/>
              </a:rPr>
              <a:t>?</a:t>
            </a:r>
            <a:endParaRPr lang="ja-JP" altLang="en-US" sz="2400" dirty="0">
              <a:solidFill>
                <a:prstClr val="black"/>
              </a:solidFill>
              <a:latin typeface="Calibri"/>
              <a:ea typeface="ＭＳ Ｐゴシック" panose="020B0600070205080204" pitchFamily="34" charset="-128"/>
            </a:endParaRPr>
          </a:p>
        </p:txBody>
      </p:sp>
      <p:sp>
        <p:nvSpPr>
          <p:cNvPr id="14" name="テキスト ボックス 13"/>
          <p:cNvSpPr txBox="1"/>
          <p:nvPr/>
        </p:nvSpPr>
        <p:spPr>
          <a:xfrm>
            <a:off x="4569892" y="6211671"/>
            <a:ext cx="4468715" cy="646331"/>
          </a:xfrm>
          <a:prstGeom prst="rect">
            <a:avLst/>
          </a:prstGeom>
          <a:noFill/>
        </p:spPr>
        <p:txBody>
          <a:bodyPr wrap="square" rtlCol="0">
            <a:spAutoFit/>
          </a:bodyPr>
          <a:lstStyle/>
          <a:p>
            <a:pPr algn="ctr" defTabSz="457200"/>
            <a:r>
              <a:rPr lang="ja-JP" altLang="en-US" dirty="0">
                <a:solidFill>
                  <a:prstClr val="black"/>
                </a:solidFill>
                <a:latin typeface="Calibri"/>
                <a:ea typeface="ＭＳ Ｐゴシック" panose="020B0600070205080204" pitchFamily="34" charset="-128"/>
              </a:rPr>
              <a:t>全ての時点について、</a:t>
            </a:r>
            <a:endParaRPr lang="en-US" altLang="ja-JP" dirty="0">
              <a:solidFill>
                <a:prstClr val="black"/>
              </a:solidFill>
              <a:latin typeface="Calibri"/>
              <a:ea typeface="ＭＳ Ｐゴシック" panose="020B0600070205080204" pitchFamily="34" charset="-128"/>
            </a:endParaRPr>
          </a:p>
          <a:p>
            <a:pPr algn="ctr" defTabSz="457200"/>
            <a:r>
              <a:rPr lang="ja-JP" altLang="en-US" dirty="0">
                <a:solidFill>
                  <a:prstClr val="black"/>
                </a:solidFill>
                <a:latin typeface="Calibri"/>
                <a:ea typeface="ＭＳ Ｐゴシック" panose="020B0600070205080204" pitchFamily="34" charset="-128"/>
              </a:rPr>
              <a:t>変化点である確率を求めるようなイメージ</a:t>
            </a:r>
          </a:p>
        </p:txBody>
      </p:sp>
      <p:cxnSp>
        <p:nvCxnSpPr>
          <p:cNvPr id="15" name="直線矢印コネクタ 14"/>
          <p:cNvCxnSpPr/>
          <p:nvPr/>
        </p:nvCxnSpPr>
        <p:spPr>
          <a:xfrm flipV="1">
            <a:off x="6864412" y="4869160"/>
            <a:ext cx="0" cy="1008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flipV="1">
            <a:off x="7358325" y="4851519"/>
            <a:ext cx="0" cy="1008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929553" y="5805266"/>
            <a:ext cx="327283" cy="461665"/>
          </a:xfrm>
          <a:prstGeom prst="rect">
            <a:avLst/>
          </a:prstGeom>
          <a:noFill/>
        </p:spPr>
        <p:txBody>
          <a:bodyPr wrap="none" rtlCol="0">
            <a:spAutoFit/>
          </a:bodyPr>
          <a:lstStyle/>
          <a:p>
            <a:pPr defTabSz="457200"/>
            <a:r>
              <a:rPr lang="en-US" altLang="ja-JP" sz="2400" dirty="0">
                <a:solidFill>
                  <a:prstClr val="black"/>
                </a:solidFill>
                <a:latin typeface="Calibri"/>
                <a:ea typeface="ＭＳ Ｐゴシック" panose="020B0600070205080204" pitchFamily="34" charset="-128"/>
              </a:rPr>
              <a:t>?</a:t>
            </a:r>
            <a:endParaRPr lang="ja-JP" altLang="en-US" sz="2400" dirty="0">
              <a:solidFill>
                <a:prstClr val="black"/>
              </a:solidFill>
              <a:latin typeface="Calibri"/>
              <a:ea typeface="ＭＳ Ｐゴシック" panose="020B0600070205080204" pitchFamily="34" charset="-128"/>
            </a:endParaRPr>
          </a:p>
        </p:txBody>
      </p:sp>
      <p:sp>
        <p:nvSpPr>
          <p:cNvPr id="19" name="テキスト ボックス 18"/>
          <p:cNvSpPr txBox="1"/>
          <p:nvPr/>
        </p:nvSpPr>
        <p:spPr>
          <a:xfrm>
            <a:off x="6717876" y="5805266"/>
            <a:ext cx="327283" cy="461665"/>
          </a:xfrm>
          <a:prstGeom prst="rect">
            <a:avLst/>
          </a:prstGeom>
          <a:noFill/>
        </p:spPr>
        <p:txBody>
          <a:bodyPr wrap="none" rtlCol="0">
            <a:spAutoFit/>
          </a:bodyPr>
          <a:lstStyle/>
          <a:p>
            <a:pPr defTabSz="457200"/>
            <a:r>
              <a:rPr lang="en-US" altLang="ja-JP" sz="2400" dirty="0">
                <a:solidFill>
                  <a:prstClr val="black"/>
                </a:solidFill>
                <a:latin typeface="Calibri"/>
                <a:ea typeface="ＭＳ Ｐゴシック" panose="020B0600070205080204" pitchFamily="34" charset="-128"/>
              </a:rPr>
              <a:t>?</a:t>
            </a:r>
            <a:endParaRPr lang="ja-JP" altLang="en-US" sz="2400"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32278490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
            <a:ext cx="9144000" cy="720195"/>
          </a:xfrm>
        </p:spPr>
        <p:txBody>
          <a:bodyPr>
            <a:normAutofit fontScale="90000"/>
          </a:bodyPr>
          <a:lstStyle/>
          <a:p>
            <a:r>
              <a:rPr lang="ja-JP" altLang="en-US" dirty="0"/>
              <a:t>ベイジアン</a:t>
            </a:r>
            <a:r>
              <a:rPr lang="en-US" altLang="ja-JP" dirty="0"/>
              <a:t>(</a:t>
            </a:r>
            <a:r>
              <a:rPr lang="ja-JP" altLang="en-US" dirty="0"/>
              <a:t>未知</a:t>
            </a:r>
            <a:r>
              <a:rPr lang="en-US" altLang="ja-JP" dirty="0"/>
              <a:t>)</a:t>
            </a:r>
            <a:r>
              <a:rPr lang="ja-JP" altLang="en-US" dirty="0"/>
              <a:t>変化点検出モデル</a:t>
            </a:r>
            <a:endParaRPr kumimoji="1" lang="ja-JP" altLang="en-US"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129</a:t>
            </a:fld>
            <a:endParaRPr lang="ja-JP" altLang="en-US">
              <a:latin typeface="Calibri"/>
              <a:ea typeface="ＭＳ Ｐゴシック" panose="020B0600070205080204" pitchFamily="34" charset="-128"/>
            </a:endParaRPr>
          </a:p>
        </p:txBody>
      </p:sp>
      <p:pic>
        <p:nvPicPr>
          <p:cNvPr id="6" name="図 5"/>
          <p:cNvPicPr>
            <a:picLocks noChangeAspect="1"/>
          </p:cNvPicPr>
          <p:nvPr/>
        </p:nvPicPr>
        <p:blipFill>
          <a:blip r:embed="rId2"/>
          <a:stretch>
            <a:fillRect/>
          </a:stretch>
        </p:blipFill>
        <p:spPr>
          <a:xfrm>
            <a:off x="2346772" y="1054865"/>
            <a:ext cx="3744416" cy="998511"/>
          </a:xfrm>
          <a:prstGeom prst="rect">
            <a:avLst/>
          </a:prstGeom>
        </p:spPr>
      </p:pic>
      <p:pic>
        <p:nvPicPr>
          <p:cNvPr id="7" name="図 6"/>
          <p:cNvPicPr>
            <a:picLocks noChangeAspect="1"/>
          </p:cNvPicPr>
          <p:nvPr/>
        </p:nvPicPr>
        <p:blipFill>
          <a:blip r:embed="rId3"/>
          <a:stretch>
            <a:fillRect/>
          </a:stretch>
        </p:blipFill>
        <p:spPr>
          <a:xfrm>
            <a:off x="827584" y="2470633"/>
            <a:ext cx="4188908" cy="715543"/>
          </a:xfrm>
          <a:prstGeom prst="rect">
            <a:avLst/>
          </a:prstGeom>
        </p:spPr>
      </p:pic>
      <p:pic>
        <p:nvPicPr>
          <p:cNvPr id="8" name="図 7"/>
          <p:cNvPicPr>
            <a:picLocks noChangeAspect="1"/>
          </p:cNvPicPr>
          <p:nvPr/>
        </p:nvPicPr>
        <p:blipFill>
          <a:blip r:embed="rId4"/>
          <a:stretch>
            <a:fillRect/>
          </a:stretch>
        </p:blipFill>
        <p:spPr>
          <a:xfrm>
            <a:off x="6809982" y="2211533"/>
            <a:ext cx="1883673" cy="1104222"/>
          </a:xfrm>
          <a:prstGeom prst="rect">
            <a:avLst/>
          </a:prstGeom>
        </p:spPr>
      </p:pic>
      <p:pic>
        <p:nvPicPr>
          <p:cNvPr id="9" name="図 8"/>
          <p:cNvPicPr>
            <a:picLocks noChangeAspect="1"/>
          </p:cNvPicPr>
          <p:nvPr/>
        </p:nvPicPr>
        <p:blipFill>
          <a:blip r:embed="rId5"/>
          <a:stretch>
            <a:fillRect/>
          </a:stretch>
        </p:blipFill>
        <p:spPr>
          <a:xfrm>
            <a:off x="2987824" y="4531965"/>
            <a:ext cx="2592288" cy="1540560"/>
          </a:xfrm>
          <a:prstGeom prst="rect">
            <a:avLst/>
          </a:prstGeom>
        </p:spPr>
      </p:pic>
      <p:sp>
        <p:nvSpPr>
          <p:cNvPr id="12" name="正方形/長方形 11"/>
          <p:cNvSpPr/>
          <p:nvPr/>
        </p:nvSpPr>
        <p:spPr>
          <a:xfrm>
            <a:off x="265079" y="723124"/>
            <a:ext cx="8011936" cy="830997"/>
          </a:xfrm>
          <a:prstGeom prst="rect">
            <a:avLst/>
          </a:prstGeom>
        </p:spPr>
        <p:txBody>
          <a:bodyPr wrap="square">
            <a:spAutoFit/>
          </a:bodyPr>
          <a:lstStyle/>
          <a:p>
            <a:pPr defTabSz="457200"/>
            <a:r>
              <a:rPr lang="en-US" altLang="ja-JP" sz="2400" dirty="0">
                <a:solidFill>
                  <a:prstClr val="black"/>
                </a:solidFill>
                <a:latin typeface="Calibri"/>
                <a:ea typeface="ＭＳ Ｐゴシック" panose="020B0600070205080204" pitchFamily="34" charset="-128"/>
              </a:rPr>
              <a:t>phase p</a:t>
            </a:r>
            <a:r>
              <a:rPr lang="ja-JP" altLang="en-US" sz="2400" dirty="0">
                <a:solidFill>
                  <a:prstClr val="black"/>
                </a:solidFill>
                <a:latin typeface="Calibri"/>
                <a:ea typeface="ＭＳ Ｐゴシック" panose="020B0600070205080204" pitchFamily="34" charset="-128"/>
              </a:rPr>
              <a:t>の最初の時点の観測値 </a:t>
            </a:r>
            <a:r>
              <a:rPr lang="en-US" altLang="ja-JP" sz="2400" dirty="0">
                <a:solidFill>
                  <a:prstClr val="black"/>
                </a:solidFill>
                <a:latin typeface="Calibri"/>
                <a:ea typeface="ＭＳ Ｐゴシック" panose="020B0600070205080204" pitchFamily="34" charset="-128"/>
              </a:rPr>
              <a:t>(y</a:t>
            </a:r>
            <a:r>
              <a:rPr lang="en-US" altLang="ja-JP" sz="2400" baseline="-25000" dirty="0">
                <a:solidFill>
                  <a:prstClr val="black"/>
                </a:solidFill>
                <a:latin typeface="Calibri"/>
                <a:ea typeface="ＭＳ Ｐゴシック" panose="020B0600070205080204" pitchFamily="34" charset="-128"/>
              </a:rPr>
              <a:t>p1</a:t>
            </a:r>
            <a:r>
              <a:rPr lang="en-US" altLang="ja-JP" sz="2400" dirty="0">
                <a:solidFill>
                  <a:prstClr val="black"/>
                </a:solidFill>
                <a:latin typeface="Calibri"/>
                <a:ea typeface="ＭＳ Ｐゴシック" panose="020B0600070205080204" pitchFamily="34" charset="-128"/>
              </a:rPr>
              <a:t>)</a:t>
            </a:r>
            <a:r>
              <a:rPr lang="ja-JP" altLang="en-US" sz="2400" dirty="0">
                <a:solidFill>
                  <a:prstClr val="black"/>
                </a:solidFill>
                <a:latin typeface="Calibri"/>
                <a:ea typeface="ＭＳ Ｐゴシック" panose="020B0600070205080204" pitchFamily="34" charset="-128"/>
              </a:rPr>
              <a:t>が</a:t>
            </a:r>
            <a:r>
              <a:rPr lang="en-US" altLang="ja-JP" sz="2400" dirty="0">
                <a:solidFill>
                  <a:prstClr val="black"/>
                </a:solidFill>
                <a:latin typeface="Calibri"/>
                <a:ea typeface="ＭＳ Ｐゴシック" panose="020B0600070205080204" pitchFamily="34" charset="-128"/>
              </a:rPr>
              <a:t>N(y</a:t>
            </a:r>
            <a:r>
              <a:rPr lang="en-US" altLang="ja-JP" sz="2400" baseline="-25000" dirty="0">
                <a:solidFill>
                  <a:prstClr val="black"/>
                </a:solidFill>
                <a:latin typeface="Calibri"/>
                <a:ea typeface="ＭＳ Ｐゴシック" panose="020B0600070205080204" pitchFamily="34" charset="-128"/>
              </a:rPr>
              <a:t>hat_p1</a:t>
            </a:r>
            <a:r>
              <a:rPr lang="en-US" altLang="ja-JP" sz="2400" dirty="0">
                <a:solidFill>
                  <a:prstClr val="black"/>
                </a:solidFill>
                <a:latin typeface="Calibri"/>
                <a:ea typeface="ＭＳ Ｐゴシック" panose="020B0600070205080204" pitchFamily="34" charset="-128"/>
              </a:rPr>
              <a:t>,</a:t>
            </a:r>
            <a:r>
              <a:rPr lang="ja-JP" altLang="en-US" sz="2400" dirty="0">
                <a:solidFill>
                  <a:prstClr val="black"/>
                </a:solidFill>
                <a:latin typeface="Calibri"/>
                <a:ea typeface="ＭＳ Ｐゴシック" panose="020B0600070205080204" pitchFamily="34" charset="-128"/>
              </a:rPr>
              <a:t> </a:t>
            </a:r>
            <a:r>
              <a:rPr lang="en-US" altLang="ja-JP" sz="2400" dirty="0" err="1">
                <a:solidFill>
                  <a:prstClr val="black"/>
                </a:solidFill>
                <a:latin typeface="Calibri"/>
                <a:ea typeface="ＭＳ Ｐゴシック" panose="020B0600070205080204" pitchFamily="34" charset="-128"/>
              </a:rPr>
              <a:t>σ</a:t>
            </a:r>
            <a:r>
              <a:rPr lang="en-US" altLang="ja-JP" sz="2400" baseline="-25000" dirty="0" err="1">
                <a:solidFill>
                  <a:prstClr val="black"/>
                </a:solidFill>
                <a:latin typeface="Calibri"/>
                <a:ea typeface="ＭＳ Ｐゴシック" panose="020B0600070205080204" pitchFamily="34" charset="-128"/>
              </a:rPr>
              <a:t>ε</a:t>
            </a:r>
            <a:r>
              <a:rPr lang="en-US" altLang="ja-JP" sz="2400" dirty="0">
                <a:solidFill>
                  <a:prstClr val="black"/>
                </a:solidFill>
                <a:latin typeface="Calibri"/>
                <a:ea typeface="ＭＳ Ｐゴシック" panose="020B0600070205080204" pitchFamily="34" charset="-128"/>
              </a:rPr>
              <a:t>)</a:t>
            </a:r>
            <a:r>
              <a:rPr lang="ja-JP" altLang="en-US" sz="2400" dirty="0">
                <a:solidFill>
                  <a:prstClr val="black"/>
                </a:solidFill>
                <a:latin typeface="Calibri"/>
                <a:ea typeface="ＭＳ Ｐゴシック" panose="020B0600070205080204" pitchFamily="34" charset="-128"/>
              </a:rPr>
              <a:t>の正規分布に従う</a:t>
            </a:r>
          </a:p>
        </p:txBody>
      </p:sp>
      <p:sp>
        <p:nvSpPr>
          <p:cNvPr id="13" name="正方形/長方形 12"/>
          <p:cNvSpPr/>
          <p:nvPr/>
        </p:nvSpPr>
        <p:spPr>
          <a:xfrm>
            <a:off x="116418" y="6239755"/>
            <a:ext cx="8821431" cy="646331"/>
          </a:xfrm>
          <a:prstGeom prst="rect">
            <a:avLst/>
          </a:prstGeom>
        </p:spPr>
        <p:txBody>
          <a:bodyPr wrap="square">
            <a:spAutoFit/>
          </a:bodyPr>
          <a:lstStyle/>
          <a:p>
            <a:pPr defTabSz="457200"/>
            <a:r>
              <a:rPr lang="en-US" altLang="ja-JP" dirty="0" err="1">
                <a:solidFill>
                  <a:prstClr val="black"/>
                </a:solidFill>
                <a:latin typeface="Calibri"/>
                <a:ea typeface="ＭＳ Ｐゴシック" panose="020B0600070205080204" pitchFamily="34" charset="-128"/>
              </a:rPr>
              <a:t>Natesan</a:t>
            </a:r>
            <a:r>
              <a:rPr lang="en-US" altLang="ja-JP" dirty="0">
                <a:solidFill>
                  <a:prstClr val="black"/>
                </a:solidFill>
                <a:latin typeface="Calibri"/>
                <a:ea typeface="ＭＳ Ｐゴシック" panose="020B0600070205080204" pitchFamily="34" charset="-128"/>
              </a:rPr>
              <a:t>, P., &amp; Hedges, L. V. (2017). Bayesian unknown change-point models to investigate immediacy in single case designs. Psychological methods, 22(4), 743.</a:t>
            </a:r>
            <a:endParaRPr lang="ja-JP" altLang="en-US" dirty="0">
              <a:solidFill>
                <a:prstClr val="black"/>
              </a:solidFill>
              <a:latin typeface="Calibri"/>
              <a:ea typeface="ＭＳ Ｐゴシック" panose="020B0600070205080204" pitchFamily="34" charset="-128"/>
            </a:endParaRPr>
          </a:p>
        </p:txBody>
      </p:sp>
      <p:sp>
        <p:nvSpPr>
          <p:cNvPr id="14" name="正方形/長方形 13"/>
          <p:cNvSpPr/>
          <p:nvPr/>
        </p:nvSpPr>
        <p:spPr>
          <a:xfrm>
            <a:off x="271530" y="2096740"/>
            <a:ext cx="8064896" cy="461665"/>
          </a:xfrm>
          <a:prstGeom prst="rect">
            <a:avLst/>
          </a:prstGeom>
        </p:spPr>
        <p:txBody>
          <a:bodyPr wrap="square">
            <a:spAutoFit/>
          </a:bodyPr>
          <a:lstStyle/>
          <a:p>
            <a:pPr defTabSz="457200"/>
            <a:r>
              <a:rPr lang="ja-JP" altLang="en-US" sz="2400" dirty="0">
                <a:solidFill>
                  <a:prstClr val="black"/>
                </a:solidFill>
                <a:latin typeface="Calibri"/>
                <a:ea typeface="ＭＳ Ｐゴシック" panose="020B0600070205080204" pitchFamily="34" charset="-128"/>
              </a:rPr>
              <a:t>続く時点</a:t>
            </a:r>
            <a:r>
              <a:rPr lang="en-US" altLang="ja-JP" sz="2400" dirty="0">
                <a:solidFill>
                  <a:prstClr val="black"/>
                </a:solidFill>
                <a:latin typeface="Calibri"/>
                <a:ea typeface="ＭＳ Ｐゴシック" panose="020B0600070205080204" pitchFamily="34" charset="-128"/>
              </a:rPr>
              <a:t>t</a:t>
            </a:r>
            <a:r>
              <a:rPr lang="ja-JP" altLang="en-US" sz="2400" dirty="0">
                <a:solidFill>
                  <a:prstClr val="black"/>
                </a:solidFill>
                <a:latin typeface="Calibri"/>
                <a:ea typeface="ＭＳ Ｐゴシック" panose="020B0600070205080204" pitchFamily="34" charset="-128"/>
              </a:rPr>
              <a:t>における予測値は以下の分布に従う</a:t>
            </a:r>
          </a:p>
        </p:txBody>
      </p:sp>
      <p:sp>
        <p:nvSpPr>
          <p:cNvPr id="17" name="正方形/長方形 16"/>
          <p:cNvSpPr/>
          <p:nvPr/>
        </p:nvSpPr>
        <p:spPr>
          <a:xfrm>
            <a:off x="1004030" y="3247527"/>
            <a:ext cx="7342446" cy="400110"/>
          </a:xfrm>
          <a:prstGeom prst="rect">
            <a:avLst/>
          </a:prstGeom>
        </p:spPr>
        <p:txBody>
          <a:bodyPr wrap="square">
            <a:spAutoFit/>
          </a:bodyPr>
          <a:lstStyle/>
          <a:p>
            <a:pPr defTabSz="457200"/>
            <a:r>
              <a:rPr lang="en-US" altLang="ja-JP" sz="2000" dirty="0">
                <a:solidFill>
                  <a:prstClr val="black"/>
                </a:solidFill>
                <a:latin typeface="Calibri"/>
                <a:ea typeface="ＭＳ Ｐゴシック" panose="020B0600070205080204" pitchFamily="34" charset="-128"/>
              </a:rPr>
              <a:t>H</a:t>
            </a:r>
            <a:r>
              <a:rPr lang="en-US" altLang="ja-JP" sz="2000" baseline="-25000" dirty="0">
                <a:solidFill>
                  <a:prstClr val="black"/>
                </a:solidFill>
                <a:latin typeface="Calibri"/>
                <a:ea typeface="ＭＳ Ｐゴシック" panose="020B0600070205080204" pitchFamily="34" charset="-128"/>
              </a:rPr>
              <a:t>pt-1</a:t>
            </a:r>
            <a:r>
              <a:rPr lang="en-US" altLang="ja-JP" sz="2000" dirty="0">
                <a:solidFill>
                  <a:prstClr val="black"/>
                </a:solidFill>
                <a:latin typeface="Calibri"/>
                <a:ea typeface="ＭＳ Ｐゴシック" panose="020B0600070205080204" pitchFamily="34" charset="-128"/>
              </a:rPr>
              <a:t> = past history, </a:t>
            </a:r>
            <a:r>
              <a:rPr lang="en-US" altLang="ja-JP" sz="2000" dirty="0" err="1">
                <a:solidFill>
                  <a:prstClr val="black"/>
                </a:solidFill>
                <a:latin typeface="Calibri"/>
                <a:ea typeface="ＭＳ Ｐゴシック" panose="020B0600070205080204" pitchFamily="34" charset="-128"/>
              </a:rPr>
              <a:t>Θ</a:t>
            </a:r>
            <a:r>
              <a:rPr lang="en-US" altLang="ja-JP" sz="2000" dirty="0">
                <a:solidFill>
                  <a:prstClr val="black"/>
                </a:solidFill>
                <a:latin typeface="Calibri"/>
                <a:ea typeface="ＭＳ Ｐゴシック" panose="020B0600070205080204" pitchFamily="34" charset="-128"/>
              </a:rPr>
              <a:t> = </a:t>
            </a:r>
            <a:r>
              <a:rPr lang="ja-JP" altLang="en-US" sz="2000" dirty="0">
                <a:solidFill>
                  <a:prstClr val="black"/>
                </a:solidFill>
                <a:latin typeface="Calibri"/>
                <a:ea typeface="ＭＳ Ｐゴシック" panose="020B0600070205080204" pitchFamily="34" charset="-128"/>
              </a:rPr>
              <a:t>パラメータのベクトル</a:t>
            </a:r>
            <a:r>
              <a:rPr lang="en-US" altLang="ja-JP" sz="2000" dirty="0">
                <a:solidFill>
                  <a:prstClr val="black"/>
                </a:solidFill>
                <a:latin typeface="Calibri"/>
                <a:ea typeface="ＭＳ Ｐゴシック" panose="020B0600070205080204" pitchFamily="34" charset="-128"/>
              </a:rPr>
              <a:t>, σ</a:t>
            </a:r>
            <a:r>
              <a:rPr lang="en-US" altLang="ja-JP" sz="2000" baseline="-25000" dirty="0">
                <a:solidFill>
                  <a:prstClr val="black"/>
                </a:solidFill>
                <a:latin typeface="Calibri"/>
                <a:ea typeface="ＭＳ Ｐゴシック" panose="020B0600070205080204" pitchFamily="34" charset="-128"/>
              </a:rPr>
              <a:t>e</a:t>
            </a:r>
            <a:r>
              <a:rPr lang="en-US" altLang="ja-JP" sz="2000" baseline="30000" dirty="0">
                <a:solidFill>
                  <a:prstClr val="black"/>
                </a:solidFill>
                <a:latin typeface="Calibri"/>
                <a:ea typeface="ＭＳ Ｐゴシック" panose="020B0600070205080204" pitchFamily="34" charset="-128"/>
              </a:rPr>
              <a:t>2 </a:t>
            </a:r>
            <a:r>
              <a:rPr lang="en-US" altLang="ja-JP" sz="2000" dirty="0">
                <a:solidFill>
                  <a:prstClr val="black"/>
                </a:solidFill>
                <a:latin typeface="Calibri"/>
                <a:ea typeface="ＭＳ Ｐゴシック" panose="020B0600070205080204" pitchFamily="34" charset="-128"/>
              </a:rPr>
              <a:t>= </a:t>
            </a:r>
            <a:r>
              <a:rPr lang="ja-JP" altLang="en-US" sz="2000" dirty="0">
                <a:solidFill>
                  <a:prstClr val="black"/>
                </a:solidFill>
                <a:latin typeface="Calibri"/>
                <a:ea typeface="ＭＳ Ｐゴシック" panose="020B0600070205080204" pitchFamily="34" charset="-128"/>
              </a:rPr>
              <a:t>ホワイトノイズ</a:t>
            </a:r>
          </a:p>
        </p:txBody>
      </p:sp>
      <p:sp>
        <p:nvSpPr>
          <p:cNvPr id="3" name="テキスト ボックス 2"/>
          <p:cNvSpPr txBox="1"/>
          <p:nvPr/>
        </p:nvSpPr>
        <p:spPr>
          <a:xfrm>
            <a:off x="6524275" y="2050518"/>
            <a:ext cx="2619727" cy="400110"/>
          </a:xfrm>
          <a:prstGeom prst="rect">
            <a:avLst/>
          </a:prstGeom>
          <a:noFill/>
        </p:spPr>
        <p:txBody>
          <a:bodyPr wrap="none" rtlCol="0">
            <a:spAutoFit/>
          </a:bodyPr>
          <a:lstStyle/>
          <a:p>
            <a:pPr defTabSz="457200"/>
            <a:r>
              <a:rPr lang="en-US" altLang="ja-JP" sz="2000" dirty="0" err="1">
                <a:solidFill>
                  <a:prstClr val="black"/>
                </a:solidFill>
                <a:latin typeface="Calibri"/>
                <a:ea typeface="ＭＳ Ｐゴシック" panose="020B0600070205080204" pitchFamily="34" charset="-128"/>
              </a:rPr>
              <a:t>σ</a:t>
            </a:r>
            <a:r>
              <a:rPr lang="en-US" altLang="ja-JP" sz="2000" baseline="-25000" dirty="0" err="1">
                <a:solidFill>
                  <a:prstClr val="black"/>
                </a:solidFill>
                <a:latin typeface="Calibri"/>
                <a:ea typeface="ＭＳ Ｐゴシック" panose="020B0600070205080204" pitchFamily="34" charset="-128"/>
              </a:rPr>
              <a:t>ε</a:t>
            </a:r>
            <a:r>
              <a:rPr lang="en-US" altLang="ja-JP" sz="2000" dirty="0">
                <a:solidFill>
                  <a:prstClr val="black"/>
                </a:solidFill>
                <a:latin typeface="Calibri"/>
                <a:ea typeface="ＭＳ Ｐゴシック" panose="020B0600070205080204" pitchFamily="34" charset="-128"/>
              </a:rPr>
              <a:t>= </a:t>
            </a:r>
            <a:r>
              <a:rPr lang="ja-JP" altLang="en-US" sz="2000" dirty="0">
                <a:solidFill>
                  <a:prstClr val="black"/>
                </a:solidFill>
                <a:latin typeface="Calibri"/>
                <a:ea typeface="ＭＳ Ｐゴシック" panose="020B0600070205080204" pitchFamily="34" charset="-128"/>
              </a:rPr>
              <a:t>残差</a:t>
            </a:r>
            <a:r>
              <a:rPr lang="en-US" altLang="ja-JP" sz="2000" dirty="0">
                <a:solidFill>
                  <a:prstClr val="black"/>
                </a:solidFill>
                <a:latin typeface="Calibri"/>
                <a:ea typeface="ＭＳ Ｐゴシック" panose="020B0600070205080204" pitchFamily="34" charset="-128"/>
              </a:rPr>
              <a:t>, </a:t>
            </a:r>
            <a:r>
              <a:rPr lang="en-US" altLang="ja-JP" sz="2000" dirty="0" err="1">
                <a:solidFill>
                  <a:prstClr val="black"/>
                </a:solidFill>
                <a:latin typeface="Calibri"/>
                <a:ea typeface="ＭＳ Ｐゴシック" panose="020B0600070205080204" pitchFamily="34" charset="-128"/>
              </a:rPr>
              <a:t>ρ</a:t>
            </a:r>
            <a:r>
              <a:rPr lang="en-US" altLang="ja-JP" sz="2000" dirty="0">
                <a:solidFill>
                  <a:prstClr val="black"/>
                </a:solidFill>
                <a:latin typeface="Calibri"/>
                <a:ea typeface="ＭＳ Ｐゴシック" panose="020B0600070205080204" pitchFamily="34" charset="-128"/>
              </a:rPr>
              <a:t> = </a:t>
            </a:r>
            <a:r>
              <a:rPr lang="ja-JP" altLang="en-US" sz="2000" dirty="0">
                <a:solidFill>
                  <a:prstClr val="black"/>
                </a:solidFill>
                <a:latin typeface="Calibri"/>
                <a:ea typeface="ＭＳ Ｐゴシック" panose="020B0600070205080204" pitchFamily="34" charset="-128"/>
              </a:rPr>
              <a:t>自己相関</a:t>
            </a:r>
            <a:endParaRPr lang="ja-JP" altLang="en-US" sz="2000" baseline="-25000" dirty="0">
              <a:solidFill>
                <a:prstClr val="black"/>
              </a:solidFill>
              <a:latin typeface="Calibri"/>
              <a:ea typeface="ＭＳ Ｐゴシック" panose="020B0600070205080204" pitchFamily="34" charset="-128"/>
            </a:endParaRPr>
          </a:p>
        </p:txBody>
      </p:sp>
      <p:sp>
        <p:nvSpPr>
          <p:cNvPr id="15" name="正方形/長方形 14"/>
          <p:cNvSpPr/>
          <p:nvPr/>
        </p:nvSpPr>
        <p:spPr>
          <a:xfrm>
            <a:off x="97814" y="3861048"/>
            <a:ext cx="8890110" cy="1200328"/>
          </a:xfrm>
          <a:prstGeom prst="rect">
            <a:avLst/>
          </a:prstGeom>
        </p:spPr>
        <p:txBody>
          <a:bodyPr wrap="square">
            <a:spAutoFit/>
          </a:bodyPr>
          <a:lstStyle/>
          <a:p>
            <a:pPr defTabSz="457200"/>
            <a:r>
              <a:rPr lang="ja-JP" altLang="en-US" sz="2400" dirty="0">
                <a:solidFill>
                  <a:prstClr val="black"/>
                </a:solidFill>
                <a:latin typeface="Calibri"/>
                <a:ea typeface="ＭＳ Ｐゴシック" panose="020B0600070205080204" pitchFamily="34" charset="-128"/>
              </a:rPr>
              <a:t>各時点のアウトカムの予測値</a:t>
            </a:r>
            <a:r>
              <a:rPr lang="en-US" altLang="ja-JP" sz="2400" dirty="0">
                <a:solidFill>
                  <a:prstClr val="black"/>
                </a:solidFill>
                <a:latin typeface="Calibri"/>
                <a:ea typeface="ＭＳ Ｐゴシック" panose="020B0600070205080204" pitchFamily="34" charset="-128"/>
              </a:rPr>
              <a:t> (</a:t>
            </a:r>
            <a:r>
              <a:rPr lang="en-US" altLang="ja-JP" sz="2400" dirty="0" err="1">
                <a:solidFill>
                  <a:prstClr val="black"/>
                </a:solidFill>
                <a:latin typeface="Calibri"/>
                <a:ea typeface="ＭＳ Ｐゴシック" panose="020B0600070205080204" pitchFamily="34" charset="-128"/>
              </a:rPr>
              <a:t>y</a:t>
            </a:r>
            <a:r>
              <a:rPr lang="en-US" altLang="ja-JP" sz="2000" baseline="-25000" dirty="0" err="1">
                <a:solidFill>
                  <a:prstClr val="black"/>
                </a:solidFill>
                <a:latin typeface="Calibri"/>
                <a:ea typeface="ＭＳ Ｐゴシック" panose="020B0600070205080204" pitchFamily="34" charset="-128"/>
              </a:rPr>
              <a:t>hat_pt</a:t>
            </a:r>
            <a:r>
              <a:rPr lang="en-US" altLang="ja-JP" sz="2000" dirty="0">
                <a:solidFill>
                  <a:prstClr val="black"/>
                </a:solidFill>
                <a:latin typeface="Calibri"/>
                <a:ea typeface="ＭＳ Ｐゴシック" panose="020B0600070205080204" pitchFamily="34" charset="-128"/>
              </a:rPr>
              <a:t>)</a:t>
            </a:r>
            <a:r>
              <a:rPr lang="ja-JP" altLang="en-US" sz="2000" dirty="0">
                <a:solidFill>
                  <a:prstClr val="black"/>
                </a:solidFill>
                <a:latin typeface="Calibri"/>
                <a:ea typeface="ＭＳ Ｐゴシック" panose="020B0600070205080204" pitchFamily="34" charset="-128"/>
              </a:rPr>
              <a:t>は</a:t>
            </a:r>
            <a:r>
              <a:rPr lang="en-US" altLang="ja-JP" sz="2000" dirty="0">
                <a:solidFill>
                  <a:prstClr val="black"/>
                </a:solidFill>
                <a:latin typeface="Calibri"/>
                <a:ea typeface="ＭＳ Ｐゴシック" panose="020B0600070205080204" pitchFamily="34" charset="-128"/>
              </a:rPr>
              <a:t>, </a:t>
            </a:r>
          </a:p>
          <a:p>
            <a:pPr defTabSz="457200"/>
            <a:r>
              <a:rPr lang="ja-JP" altLang="en-US" sz="2400" dirty="0">
                <a:solidFill>
                  <a:prstClr val="black"/>
                </a:solidFill>
                <a:latin typeface="Calibri"/>
                <a:ea typeface="ＭＳ Ｐゴシック" panose="020B0600070205080204" pitchFamily="34" charset="-128"/>
              </a:rPr>
              <a:t>各フェーズの切片</a:t>
            </a:r>
            <a:r>
              <a:rPr lang="en-US" altLang="ja-JP" sz="2400" dirty="0">
                <a:solidFill>
                  <a:prstClr val="black"/>
                </a:solidFill>
                <a:latin typeface="Calibri"/>
                <a:ea typeface="ＭＳ Ｐゴシック" panose="020B0600070205080204" pitchFamily="34" charset="-128"/>
              </a:rPr>
              <a:t> (β</a:t>
            </a:r>
            <a:r>
              <a:rPr lang="en-US" altLang="ja-JP" sz="2400" baseline="-25000" dirty="0">
                <a:solidFill>
                  <a:prstClr val="black"/>
                </a:solidFill>
                <a:latin typeface="Calibri"/>
                <a:ea typeface="ＭＳ Ｐゴシック" panose="020B0600070205080204" pitchFamily="34" charset="-128"/>
              </a:rPr>
              <a:t>01</a:t>
            </a:r>
            <a:r>
              <a:rPr lang="en-US" altLang="ja-JP" sz="2400" dirty="0">
                <a:solidFill>
                  <a:prstClr val="black"/>
                </a:solidFill>
                <a:latin typeface="Calibri"/>
                <a:ea typeface="ＭＳ Ｐゴシック" panose="020B0600070205080204" pitchFamily="34" charset="-128"/>
              </a:rPr>
              <a:t>, β</a:t>
            </a:r>
            <a:r>
              <a:rPr lang="en-US" altLang="ja-JP" sz="2400" baseline="-25000" dirty="0">
                <a:solidFill>
                  <a:prstClr val="black"/>
                </a:solidFill>
                <a:latin typeface="Calibri"/>
                <a:ea typeface="ＭＳ Ｐゴシック" panose="020B0600070205080204" pitchFamily="34" charset="-128"/>
              </a:rPr>
              <a:t>02</a:t>
            </a:r>
            <a:r>
              <a:rPr lang="en-US" altLang="ja-JP" sz="2400" dirty="0">
                <a:solidFill>
                  <a:prstClr val="black"/>
                </a:solidFill>
                <a:latin typeface="Calibri"/>
                <a:ea typeface="ＭＳ Ｐゴシック" panose="020B0600070205080204" pitchFamily="34" charset="-128"/>
              </a:rPr>
              <a:t>)</a:t>
            </a:r>
            <a:r>
              <a:rPr lang="ja-JP" altLang="en-US" sz="2400" dirty="0">
                <a:solidFill>
                  <a:prstClr val="black"/>
                </a:solidFill>
                <a:latin typeface="Calibri"/>
                <a:ea typeface="ＭＳ Ｐゴシック" panose="020B0600070205080204" pitchFamily="34" charset="-128"/>
              </a:rPr>
              <a:t>と各フェーズの各時点の誤差からなる回帰モデルで表現</a:t>
            </a:r>
            <a:endParaRPr lang="en-US" altLang="ja-JP" sz="2800" dirty="0">
              <a:solidFill>
                <a:prstClr val="black"/>
              </a:solidFill>
              <a:latin typeface="Calibri"/>
              <a:ea typeface="ＭＳ Ｐゴシック" panose="020B0600070205080204" pitchFamily="34" charset="-128"/>
            </a:endParaRPr>
          </a:p>
        </p:txBody>
      </p:sp>
      <p:cxnSp>
        <p:nvCxnSpPr>
          <p:cNvPr id="16" name="直線矢印コネクタ 15"/>
          <p:cNvCxnSpPr/>
          <p:nvPr/>
        </p:nvCxnSpPr>
        <p:spPr>
          <a:xfrm>
            <a:off x="4922292" y="2780928"/>
            <a:ext cx="216998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287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9AC322-F4D0-324B-9A06-D9728083E753}"/>
              </a:ext>
            </a:extLst>
          </p:cNvPr>
          <p:cNvSpPr>
            <a:spLocks noGrp="1"/>
          </p:cNvSpPr>
          <p:nvPr>
            <p:ph type="title"/>
          </p:nvPr>
        </p:nvSpPr>
        <p:spPr/>
        <p:txBody>
          <a:bodyPr>
            <a:normAutofit fontScale="90000"/>
          </a:bodyPr>
          <a:lstStyle/>
          <a:p>
            <a:r>
              <a:rPr lang="ja-JP" altLang="en-US"/>
              <a:t>エビデンスの質向上への取り組み</a:t>
            </a:r>
            <a:endParaRPr kumimoji="1" lang="ja-JP" altLang="en-US"/>
          </a:p>
        </p:txBody>
      </p:sp>
      <p:sp>
        <p:nvSpPr>
          <p:cNvPr id="4" name="スライド番号プレースホルダー 3">
            <a:extLst>
              <a:ext uri="{FF2B5EF4-FFF2-40B4-BE49-F238E27FC236}">
                <a16:creationId xmlns:a16="http://schemas.microsoft.com/office/drawing/2014/main" id="{DD482B3A-2581-8744-911D-E51497E10F2A}"/>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13</a:t>
            </a:fld>
            <a:endParaRPr lang="ja-JP" altLang="en-US">
              <a:latin typeface="Calibri"/>
              <a:ea typeface="ＭＳ Ｐゴシック" panose="020B0600070205080204" pitchFamily="34" charset="-128"/>
            </a:endParaRPr>
          </a:p>
        </p:txBody>
      </p:sp>
      <p:pic>
        <p:nvPicPr>
          <p:cNvPr id="5" name="図 4">
            <a:extLst>
              <a:ext uri="{FF2B5EF4-FFF2-40B4-BE49-F238E27FC236}">
                <a16:creationId xmlns:a16="http://schemas.microsoft.com/office/drawing/2014/main" id="{22D863C5-8DD8-0447-B427-1A7058092040}"/>
              </a:ext>
            </a:extLst>
          </p:cNvPr>
          <p:cNvPicPr>
            <a:picLocks noChangeAspect="1"/>
          </p:cNvPicPr>
          <p:nvPr/>
        </p:nvPicPr>
        <p:blipFill>
          <a:blip r:embed="rId2"/>
          <a:stretch>
            <a:fillRect/>
          </a:stretch>
        </p:blipFill>
        <p:spPr>
          <a:xfrm>
            <a:off x="2915816" y="1340768"/>
            <a:ext cx="5616624" cy="1738478"/>
          </a:xfrm>
          <a:prstGeom prst="rect">
            <a:avLst/>
          </a:prstGeom>
        </p:spPr>
      </p:pic>
      <p:pic>
        <p:nvPicPr>
          <p:cNvPr id="6" name="図 5">
            <a:extLst>
              <a:ext uri="{FF2B5EF4-FFF2-40B4-BE49-F238E27FC236}">
                <a16:creationId xmlns:a16="http://schemas.microsoft.com/office/drawing/2014/main" id="{63DD3C62-2CC6-A640-B07E-434B379FCA87}"/>
              </a:ext>
            </a:extLst>
          </p:cNvPr>
          <p:cNvPicPr>
            <a:picLocks noChangeAspect="1"/>
          </p:cNvPicPr>
          <p:nvPr/>
        </p:nvPicPr>
        <p:blipFill>
          <a:blip r:embed="rId3"/>
          <a:stretch>
            <a:fillRect/>
          </a:stretch>
        </p:blipFill>
        <p:spPr>
          <a:xfrm>
            <a:off x="1763688" y="4047152"/>
            <a:ext cx="1500386" cy="2160241"/>
          </a:xfrm>
          <a:prstGeom prst="rect">
            <a:avLst/>
          </a:prstGeom>
        </p:spPr>
      </p:pic>
      <p:sp>
        <p:nvSpPr>
          <p:cNvPr id="8" name="テキスト ボックス 7">
            <a:extLst>
              <a:ext uri="{FF2B5EF4-FFF2-40B4-BE49-F238E27FC236}">
                <a16:creationId xmlns:a16="http://schemas.microsoft.com/office/drawing/2014/main" id="{DA786B68-83CD-234F-82B6-2AC448836EE6}"/>
              </a:ext>
            </a:extLst>
          </p:cNvPr>
          <p:cNvSpPr txBox="1"/>
          <p:nvPr/>
        </p:nvSpPr>
        <p:spPr>
          <a:xfrm>
            <a:off x="323528" y="797805"/>
            <a:ext cx="8340745" cy="830997"/>
          </a:xfrm>
          <a:prstGeom prst="rect">
            <a:avLst/>
          </a:prstGeom>
          <a:noFill/>
        </p:spPr>
        <p:txBody>
          <a:bodyPr wrap="none" rtlCol="0">
            <a:spAutoFit/>
          </a:bodyPr>
          <a:lstStyle/>
          <a:p>
            <a:pPr defTabSz="457200"/>
            <a:r>
              <a:rPr lang="en-US" altLang="ja-JP" sz="2400" b="1" dirty="0">
                <a:solidFill>
                  <a:prstClr val="black"/>
                </a:solidFill>
                <a:latin typeface="Arial Unicode MS" panose="020B0604020202020204" pitchFamily="34" charset="-128"/>
                <a:ea typeface="BIZ UDゴシック" panose="020B0400000000000000" pitchFamily="49" charset="-128"/>
              </a:rPr>
              <a:t>1</a:t>
            </a:r>
            <a:r>
              <a:rPr lang="ja-JP" altLang="en-US" sz="2400" b="1" dirty="0">
                <a:solidFill>
                  <a:prstClr val="black"/>
                </a:solidFill>
                <a:latin typeface="Arial Unicode MS" panose="020B0604020202020204" pitchFamily="34" charset="-128"/>
                <a:ea typeface="BIZ UDゴシック" panose="020B0400000000000000" pitchFamily="49" charset="-128"/>
              </a:rPr>
              <a:t>事例実験研究の報告の質向上のためのガイドラインの整備</a:t>
            </a:r>
            <a:endParaRPr lang="en-US" altLang="ja-JP" sz="2400" b="1" dirty="0">
              <a:solidFill>
                <a:prstClr val="black"/>
              </a:solidFill>
              <a:latin typeface="Arial Unicode MS" panose="020B0604020202020204" pitchFamily="34" charset="-128"/>
              <a:ea typeface="BIZ UDゴシック" panose="020B0400000000000000" pitchFamily="49" charset="-128"/>
            </a:endParaRPr>
          </a:p>
          <a:p>
            <a:pPr defTabSz="457200"/>
            <a:r>
              <a:rPr lang="en-US" altLang="ja-JP" sz="2400" b="1" dirty="0">
                <a:solidFill>
                  <a:prstClr val="black"/>
                </a:solidFill>
                <a:latin typeface="Arial Unicode MS" panose="020B0604020202020204" pitchFamily="34" charset="-128"/>
                <a:ea typeface="BIZ UDゴシック" panose="020B0400000000000000" pitchFamily="49" charset="-128"/>
              </a:rPr>
              <a:t>(SCRIBE</a:t>
            </a:r>
            <a:r>
              <a:rPr lang="ja-JP" altLang="en-US" sz="2400" b="1" dirty="0">
                <a:solidFill>
                  <a:prstClr val="black"/>
                </a:solidFill>
                <a:latin typeface="Arial Unicode MS" panose="020B0604020202020204" pitchFamily="34" charset="-128"/>
                <a:ea typeface="BIZ UDゴシック" panose="020B0400000000000000" pitchFamily="49" charset="-128"/>
              </a:rPr>
              <a:t>声明</a:t>
            </a:r>
            <a:r>
              <a:rPr lang="en-US" altLang="ja-JP" sz="2400" b="1" dirty="0">
                <a:solidFill>
                  <a:prstClr val="black"/>
                </a:solidFill>
                <a:latin typeface="Arial Unicode MS" panose="020B0604020202020204" pitchFamily="34" charset="-128"/>
                <a:ea typeface="BIZ UDゴシック" panose="020B0400000000000000" pitchFamily="49" charset="-128"/>
              </a:rPr>
              <a:t>)</a:t>
            </a:r>
          </a:p>
        </p:txBody>
      </p:sp>
      <p:sp>
        <p:nvSpPr>
          <p:cNvPr id="9" name="正方形/長方形 8">
            <a:extLst>
              <a:ext uri="{FF2B5EF4-FFF2-40B4-BE49-F238E27FC236}">
                <a16:creationId xmlns:a16="http://schemas.microsoft.com/office/drawing/2014/main" id="{FED14659-31D0-884A-9EF9-B6F0A0DFF26D}"/>
              </a:ext>
            </a:extLst>
          </p:cNvPr>
          <p:cNvSpPr/>
          <p:nvPr/>
        </p:nvSpPr>
        <p:spPr>
          <a:xfrm>
            <a:off x="395538" y="3573018"/>
            <a:ext cx="8922485" cy="461665"/>
          </a:xfrm>
          <a:prstGeom prst="rect">
            <a:avLst/>
          </a:prstGeom>
        </p:spPr>
        <p:txBody>
          <a:bodyPr wrap="none">
            <a:spAutoFit/>
          </a:bodyPr>
          <a:lstStyle/>
          <a:p>
            <a:pPr defTabSz="457200"/>
            <a:r>
              <a:rPr lang="ja-JP" altLang="en-US" sz="2400" b="1" dirty="0">
                <a:solidFill>
                  <a:prstClr val="black"/>
                </a:solidFill>
                <a:latin typeface="Arial Unicode MS" panose="020B0604020202020204" pitchFamily="34" charset="-128"/>
                <a:ea typeface="BIZ UDゴシック" panose="020B0400000000000000" pitchFamily="49" charset="-128"/>
              </a:rPr>
              <a:t>研究の内的妥当性と外的妥当性を吟味する尺度</a:t>
            </a:r>
            <a:r>
              <a:rPr lang="en-US" altLang="ja-JP" sz="2400" b="1" dirty="0">
                <a:solidFill>
                  <a:prstClr val="black"/>
                </a:solidFill>
                <a:latin typeface="Arial Unicode MS" panose="020B0604020202020204" pitchFamily="34" charset="-128"/>
                <a:ea typeface="BIZ UDゴシック" panose="020B0400000000000000" pitchFamily="49" charset="-128"/>
              </a:rPr>
              <a:t> (</a:t>
            </a:r>
            <a:r>
              <a:rPr lang="en-US" altLang="ja-JP" sz="2400" b="1" dirty="0" err="1">
                <a:solidFill>
                  <a:prstClr val="black"/>
                </a:solidFill>
                <a:latin typeface="Arial Unicode MS" panose="020B0604020202020204" pitchFamily="34" charset="-128"/>
                <a:ea typeface="BIZ UDゴシック" panose="020B0400000000000000" pitchFamily="49" charset="-128"/>
              </a:rPr>
              <a:t>RoBiNT</a:t>
            </a:r>
            <a:r>
              <a:rPr lang="en-US" altLang="ja-JP" sz="2400" b="1" dirty="0">
                <a:solidFill>
                  <a:prstClr val="black"/>
                </a:solidFill>
                <a:latin typeface="Arial Unicode MS" panose="020B0604020202020204" pitchFamily="34" charset="-128"/>
                <a:ea typeface="BIZ UDゴシック" panose="020B0400000000000000" pitchFamily="49" charset="-128"/>
              </a:rPr>
              <a:t> scale)</a:t>
            </a:r>
            <a:endParaRPr lang="ja-JP" altLang="en-US" sz="2400" b="1" dirty="0">
              <a:solidFill>
                <a:prstClr val="black"/>
              </a:solidFill>
              <a:latin typeface="Arial Unicode MS" panose="020B0604020202020204" pitchFamily="34" charset="-128"/>
              <a:ea typeface="BIZ UDゴシック" panose="020B0400000000000000" pitchFamily="49" charset="-128"/>
            </a:endParaRPr>
          </a:p>
        </p:txBody>
      </p:sp>
      <p:pic>
        <p:nvPicPr>
          <p:cNvPr id="10" name="図 9">
            <a:extLst>
              <a:ext uri="{FF2B5EF4-FFF2-40B4-BE49-F238E27FC236}">
                <a16:creationId xmlns:a16="http://schemas.microsoft.com/office/drawing/2014/main" id="{AA318C4E-85C5-A34D-9DA2-F8B43B16F22F}"/>
              </a:ext>
            </a:extLst>
          </p:cNvPr>
          <p:cNvPicPr>
            <a:picLocks noChangeAspect="1"/>
          </p:cNvPicPr>
          <p:nvPr/>
        </p:nvPicPr>
        <p:blipFill>
          <a:blip r:embed="rId4"/>
          <a:stretch>
            <a:fillRect/>
          </a:stretch>
        </p:blipFill>
        <p:spPr>
          <a:xfrm>
            <a:off x="4283968" y="4005066"/>
            <a:ext cx="2880320" cy="2173119"/>
          </a:xfrm>
          <a:prstGeom prst="rect">
            <a:avLst/>
          </a:prstGeom>
        </p:spPr>
      </p:pic>
      <p:sp>
        <p:nvSpPr>
          <p:cNvPr id="3" name="正方形/長方形 2"/>
          <p:cNvSpPr/>
          <p:nvPr/>
        </p:nvSpPr>
        <p:spPr>
          <a:xfrm>
            <a:off x="107506" y="6178185"/>
            <a:ext cx="8887437" cy="646331"/>
          </a:xfrm>
          <a:prstGeom prst="rect">
            <a:avLst/>
          </a:prstGeom>
        </p:spPr>
        <p:txBody>
          <a:bodyPr wrap="square">
            <a:spAutoFit/>
          </a:bodyPr>
          <a:lstStyle/>
          <a:p>
            <a:pPr defTabSz="457200"/>
            <a:r>
              <a:rPr lang="en-US" altLang="ja-JP" sz="1200" dirty="0">
                <a:solidFill>
                  <a:prstClr val="black"/>
                </a:solidFill>
                <a:latin typeface="Calibri"/>
                <a:ea typeface="ＭＳ Ｐゴシック" panose="020B0600070205080204" pitchFamily="34" charset="-128"/>
              </a:rPr>
              <a:t>Tate, R. L., </a:t>
            </a:r>
            <a:r>
              <a:rPr lang="en-US" altLang="ja-JP" sz="1200" dirty="0" err="1">
                <a:solidFill>
                  <a:prstClr val="black"/>
                </a:solidFill>
                <a:latin typeface="Calibri"/>
                <a:ea typeface="ＭＳ Ｐゴシック" panose="020B0600070205080204" pitchFamily="34" charset="-128"/>
              </a:rPr>
              <a:t>Perdices</a:t>
            </a:r>
            <a:r>
              <a:rPr lang="en-US" altLang="ja-JP" sz="1200" dirty="0">
                <a:solidFill>
                  <a:prstClr val="black"/>
                </a:solidFill>
                <a:latin typeface="Calibri"/>
                <a:ea typeface="ＭＳ Ｐゴシック" panose="020B0600070205080204" pitchFamily="34" charset="-128"/>
              </a:rPr>
              <a:t>, M., </a:t>
            </a:r>
            <a:r>
              <a:rPr lang="en-US" altLang="ja-JP" sz="1200" dirty="0" err="1">
                <a:solidFill>
                  <a:prstClr val="black"/>
                </a:solidFill>
                <a:latin typeface="Calibri"/>
                <a:ea typeface="ＭＳ Ｐゴシック" panose="020B0600070205080204" pitchFamily="34" charset="-128"/>
              </a:rPr>
              <a:t>Rosenkoetter</a:t>
            </a:r>
            <a:r>
              <a:rPr lang="en-US" altLang="ja-JP" sz="1200" dirty="0">
                <a:solidFill>
                  <a:prstClr val="black"/>
                </a:solidFill>
                <a:latin typeface="Calibri"/>
                <a:ea typeface="ＭＳ Ｐゴシック" panose="020B0600070205080204" pitchFamily="34" charset="-128"/>
              </a:rPr>
              <a:t>, U., </a:t>
            </a:r>
            <a:r>
              <a:rPr lang="en-US" altLang="ja-JP" sz="1200" dirty="0" err="1">
                <a:solidFill>
                  <a:prstClr val="black"/>
                </a:solidFill>
                <a:latin typeface="Calibri"/>
                <a:ea typeface="ＭＳ Ｐゴシック" panose="020B0600070205080204" pitchFamily="34" charset="-128"/>
              </a:rPr>
              <a:t>Wakim</a:t>
            </a:r>
            <a:r>
              <a:rPr lang="en-US" altLang="ja-JP" sz="1200" dirty="0">
                <a:solidFill>
                  <a:prstClr val="black"/>
                </a:solidFill>
                <a:latin typeface="Calibri"/>
                <a:ea typeface="ＭＳ Ｐゴシック" panose="020B0600070205080204" pitchFamily="34" charset="-128"/>
              </a:rPr>
              <a:t>, D., </a:t>
            </a:r>
            <a:r>
              <a:rPr lang="en-US" altLang="ja-JP" sz="1200" dirty="0" err="1">
                <a:solidFill>
                  <a:prstClr val="black"/>
                </a:solidFill>
                <a:latin typeface="Calibri"/>
                <a:ea typeface="ＭＳ Ｐゴシック" panose="020B0600070205080204" pitchFamily="34" charset="-128"/>
              </a:rPr>
              <a:t>Godbee</a:t>
            </a:r>
            <a:r>
              <a:rPr lang="en-US" altLang="ja-JP" sz="1200" dirty="0">
                <a:solidFill>
                  <a:prstClr val="black"/>
                </a:solidFill>
                <a:latin typeface="Calibri"/>
                <a:ea typeface="ＭＳ Ｐゴシック" panose="020B0600070205080204" pitchFamily="34" charset="-128"/>
              </a:rPr>
              <a:t>, K., </a:t>
            </a:r>
            <a:r>
              <a:rPr lang="en-US" altLang="ja-JP" sz="1200" dirty="0" err="1">
                <a:solidFill>
                  <a:prstClr val="black"/>
                </a:solidFill>
                <a:latin typeface="Calibri"/>
                <a:ea typeface="ＭＳ Ｐゴシック" panose="020B0600070205080204" pitchFamily="34" charset="-128"/>
              </a:rPr>
              <a:t>Togher</a:t>
            </a:r>
            <a:r>
              <a:rPr lang="en-US" altLang="ja-JP" sz="1200" dirty="0">
                <a:solidFill>
                  <a:prstClr val="black"/>
                </a:solidFill>
                <a:latin typeface="Calibri"/>
                <a:ea typeface="ＭＳ Ｐゴシック" panose="020B0600070205080204" pitchFamily="34" charset="-128"/>
              </a:rPr>
              <a:t>, L., &amp; McDonald, S. (2013). Revision of a method quality rating scale for single-case experimental designs and n-of-1 trials: The 15-item Risk of Bias in N-of-1 Trials (</a:t>
            </a:r>
            <a:r>
              <a:rPr lang="en-US" altLang="ja-JP" sz="1200" dirty="0" err="1">
                <a:solidFill>
                  <a:prstClr val="black"/>
                </a:solidFill>
                <a:latin typeface="Calibri"/>
                <a:ea typeface="ＭＳ Ｐゴシック" panose="020B0600070205080204" pitchFamily="34" charset="-128"/>
              </a:rPr>
              <a:t>RoBiNT</a:t>
            </a:r>
            <a:r>
              <a:rPr lang="en-US" altLang="ja-JP" sz="1200" dirty="0">
                <a:solidFill>
                  <a:prstClr val="black"/>
                </a:solidFill>
                <a:latin typeface="Calibri"/>
                <a:ea typeface="ＭＳ Ｐゴシック" panose="020B0600070205080204" pitchFamily="34" charset="-128"/>
              </a:rPr>
              <a:t>) Scale. Neuropsychological rehabilitation, 23(5), 619-638.</a:t>
            </a:r>
            <a:endParaRPr lang="ja-JP" altLang="en-US" sz="1200" dirty="0">
              <a:solidFill>
                <a:prstClr val="black"/>
              </a:solidFill>
              <a:latin typeface="Calibri"/>
              <a:ea typeface="ＭＳ Ｐゴシック" panose="020B0600070205080204" pitchFamily="34" charset="-128"/>
            </a:endParaRPr>
          </a:p>
        </p:txBody>
      </p:sp>
      <p:sp>
        <p:nvSpPr>
          <p:cNvPr id="7" name="正方形/長方形 6"/>
          <p:cNvSpPr/>
          <p:nvPr/>
        </p:nvSpPr>
        <p:spPr>
          <a:xfrm>
            <a:off x="0" y="3102030"/>
            <a:ext cx="9144000" cy="461665"/>
          </a:xfrm>
          <a:prstGeom prst="rect">
            <a:avLst/>
          </a:prstGeom>
          <a:solidFill>
            <a:schemeClr val="bg1">
              <a:lumMod val="85000"/>
            </a:schemeClr>
          </a:solidFill>
        </p:spPr>
        <p:txBody>
          <a:bodyPr wrap="square">
            <a:spAutoFit/>
          </a:bodyPr>
          <a:lstStyle/>
          <a:p>
            <a:pPr defTabSz="457200"/>
            <a:r>
              <a:rPr lang="en-US" altLang="ja-JP" sz="1200" dirty="0">
                <a:solidFill>
                  <a:prstClr val="black"/>
                </a:solidFill>
                <a:ea typeface="BIZ UDゴシック" panose="020B0400000000000000" pitchFamily="49" charset="-128"/>
              </a:rPr>
              <a:t>Tate, R. L., </a:t>
            </a:r>
            <a:r>
              <a:rPr lang="en-US" altLang="ja-JP" sz="1200" dirty="0" err="1">
                <a:solidFill>
                  <a:prstClr val="black"/>
                </a:solidFill>
                <a:ea typeface="BIZ UDゴシック" panose="020B0400000000000000" pitchFamily="49" charset="-128"/>
              </a:rPr>
              <a:t>Perdices</a:t>
            </a:r>
            <a:r>
              <a:rPr lang="en-US" altLang="ja-JP" sz="1200" dirty="0">
                <a:solidFill>
                  <a:prstClr val="black"/>
                </a:solidFill>
                <a:ea typeface="BIZ UDゴシック" panose="020B0400000000000000" pitchFamily="49" charset="-128"/>
              </a:rPr>
              <a:t>, M., </a:t>
            </a:r>
            <a:r>
              <a:rPr lang="en-US" altLang="ja-JP" sz="1200" dirty="0" err="1">
                <a:solidFill>
                  <a:prstClr val="black"/>
                </a:solidFill>
                <a:ea typeface="BIZ UDゴシック" panose="020B0400000000000000" pitchFamily="49" charset="-128"/>
              </a:rPr>
              <a:t>Rosenkoetter</a:t>
            </a:r>
            <a:r>
              <a:rPr lang="en-US" altLang="ja-JP" sz="1200" dirty="0">
                <a:solidFill>
                  <a:prstClr val="black"/>
                </a:solidFill>
                <a:ea typeface="BIZ UDゴシック" panose="020B0400000000000000" pitchFamily="49" charset="-128"/>
              </a:rPr>
              <a:t>, U., McDonald, S., </a:t>
            </a:r>
            <a:r>
              <a:rPr lang="en-US" altLang="ja-JP" sz="1200" dirty="0" err="1">
                <a:solidFill>
                  <a:prstClr val="black"/>
                </a:solidFill>
                <a:ea typeface="BIZ UDゴシック" panose="020B0400000000000000" pitchFamily="49" charset="-128"/>
              </a:rPr>
              <a:t>Togher</a:t>
            </a:r>
            <a:r>
              <a:rPr lang="en-US" altLang="ja-JP" sz="1200" dirty="0">
                <a:solidFill>
                  <a:prstClr val="black"/>
                </a:solidFill>
                <a:ea typeface="BIZ UDゴシック" panose="020B0400000000000000" pitchFamily="49" charset="-128"/>
              </a:rPr>
              <a:t>, L., </a:t>
            </a:r>
            <a:r>
              <a:rPr lang="en-US" altLang="ja-JP" sz="1200" dirty="0" err="1">
                <a:solidFill>
                  <a:prstClr val="black"/>
                </a:solidFill>
                <a:ea typeface="BIZ UDゴシック" panose="020B0400000000000000" pitchFamily="49" charset="-128"/>
              </a:rPr>
              <a:t>Shadish</a:t>
            </a:r>
            <a:r>
              <a:rPr lang="en-US" altLang="ja-JP" sz="1200" dirty="0">
                <a:solidFill>
                  <a:prstClr val="black"/>
                </a:solidFill>
                <a:ea typeface="BIZ UDゴシック" panose="020B0400000000000000" pitchFamily="49" charset="-128"/>
              </a:rPr>
              <a:t>, W., ... &amp; Sampson, M. (2016). The Single-Case Reporting Guideline In </a:t>
            </a:r>
            <a:r>
              <a:rPr lang="en-US" altLang="ja-JP" sz="1200" dirty="0" err="1">
                <a:solidFill>
                  <a:prstClr val="black"/>
                </a:solidFill>
                <a:ea typeface="BIZ UDゴシック" panose="020B0400000000000000" pitchFamily="49" charset="-128"/>
              </a:rPr>
              <a:t>BEhavioural</a:t>
            </a:r>
            <a:r>
              <a:rPr lang="en-US" altLang="ja-JP" sz="1200" dirty="0">
                <a:solidFill>
                  <a:prstClr val="black"/>
                </a:solidFill>
                <a:ea typeface="BIZ UDゴシック" panose="020B0400000000000000" pitchFamily="49" charset="-128"/>
              </a:rPr>
              <a:t> Interventions (SCRIBE) 2016: Explanation and elaboration. Archives of Scientific Psychology, 4(1), 10.</a:t>
            </a:r>
            <a:endParaRPr lang="ja-JP" altLang="en-US" sz="1200" dirty="0">
              <a:solidFill>
                <a:prstClr val="black"/>
              </a:solidFill>
              <a:ea typeface="BIZ UDゴシック" panose="020B0400000000000000" pitchFamily="49" charset="-128"/>
            </a:endParaRPr>
          </a:p>
        </p:txBody>
      </p:sp>
    </p:spTree>
    <p:extLst>
      <p:ext uri="{BB962C8B-B14F-4D97-AF65-F5344CB8AC3E}">
        <p14:creationId xmlns:p14="http://schemas.microsoft.com/office/powerpoint/2010/main" val="5725949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
            <a:ext cx="9144000" cy="720195"/>
          </a:xfrm>
        </p:spPr>
        <p:txBody>
          <a:bodyPr>
            <a:normAutofit fontScale="90000"/>
          </a:bodyPr>
          <a:lstStyle/>
          <a:p>
            <a:r>
              <a:rPr lang="ja-JP" altLang="en-US" dirty="0"/>
              <a:t>ベイジアン</a:t>
            </a:r>
            <a:r>
              <a:rPr lang="en-US" altLang="ja-JP" dirty="0"/>
              <a:t>(</a:t>
            </a:r>
            <a:r>
              <a:rPr lang="ja-JP" altLang="en-US" dirty="0"/>
              <a:t>未知</a:t>
            </a:r>
            <a:r>
              <a:rPr lang="en-US" altLang="ja-JP" dirty="0"/>
              <a:t>)</a:t>
            </a:r>
            <a:r>
              <a:rPr lang="ja-JP" altLang="en-US" dirty="0"/>
              <a:t>変化点検出モデル</a:t>
            </a:r>
            <a:endParaRPr kumimoji="1" lang="ja-JP" altLang="en-US"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130</a:t>
            </a:fld>
            <a:endParaRPr lang="ja-JP" altLang="en-US">
              <a:latin typeface="Calibri"/>
              <a:ea typeface="ＭＳ Ｐゴシック" panose="020B0600070205080204" pitchFamily="34" charset="-128"/>
            </a:endParaRPr>
          </a:p>
        </p:txBody>
      </p:sp>
      <p:pic>
        <p:nvPicPr>
          <p:cNvPr id="10" name="図 9"/>
          <p:cNvPicPr>
            <a:picLocks noChangeAspect="1"/>
          </p:cNvPicPr>
          <p:nvPr/>
        </p:nvPicPr>
        <p:blipFill>
          <a:blip r:embed="rId2"/>
          <a:stretch>
            <a:fillRect/>
          </a:stretch>
        </p:blipFill>
        <p:spPr>
          <a:xfrm>
            <a:off x="2267746" y="1793448"/>
            <a:ext cx="4136857" cy="1559117"/>
          </a:xfrm>
          <a:prstGeom prst="rect">
            <a:avLst/>
          </a:prstGeom>
        </p:spPr>
      </p:pic>
      <p:pic>
        <p:nvPicPr>
          <p:cNvPr id="11" name="図 10"/>
          <p:cNvPicPr>
            <a:picLocks noChangeAspect="1"/>
          </p:cNvPicPr>
          <p:nvPr/>
        </p:nvPicPr>
        <p:blipFill>
          <a:blip r:embed="rId3"/>
          <a:stretch>
            <a:fillRect/>
          </a:stretch>
        </p:blipFill>
        <p:spPr>
          <a:xfrm>
            <a:off x="611562" y="3412177"/>
            <a:ext cx="6331415" cy="1655629"/>
          </a:xfrm>
          <a:prstGeom prst="rect">
            <a:avLst/>
          </a:prstGeom>
        </p:spPr>
      </p:pic>
      <p:sp>
        <p:nvSpPr>
          <p:cNvPr id="12" name="正方形/長方形 11"/>
          <p:cNvSpPr/>
          <p:nvPr/>
        </p:nvSpPr>
        <p:spPr>
          <a:xfrm>
            <a:off x="265079" y="723124"/>
            <a:ext cx="8011936" cy="954107"/>
          </a:xfrm>
          <a:prstGeom prst="rect">
            <a:avLst/>
          </a:prstGeom>
        </p:spPr>
        <p:txBody>
          <a:bodyPr wrap="square">
            <a:spAutoFit/>
          </a:bodyPr>
          <a:lstStyle/>
          <a:p>
            <a:pPr defTabSz="457200"/>
            <a:r>
              <a:rPr lang="ja-JP" altLang="en-US" sz="2800" dirty="0">
                <a:solidFill>
                  <a:prstClr val="black"/>
                </a:solidFill>
                <a:latin typeface="Calibri"/>
                <a:ea typeface="ＭＳ Ｐゴシック" panose="020B0600070205080204" pitchFamily="34" charset="-128"/>
              </a:rPr>
              <a:t>ベースラインフェーズの時点</a:t>
            </a:r>
            <a:r>
              <a:rPr lang="en-US" altLang="ja-JP" sz="2800" dirty="0">
                <a:solidFill>
                  <a:prstClr val="black"/>
                </a:solidFill>
                <a:latin typeface="Calibri"/>
                <a:ea typeface="ＭＳ Ｐゴシック" panose="020B0600070205080204" pitchFamily="34" charset="-128"/>
              </a:rPr>
              <a:t>: 1, 2, 3, </a:t>
            </a:r>
            <a:r>
              <a:rPr lang="mr-IN" altLang="ja-JP" sz="2800" dirty="0">
                <a:solidFill>
                  <a:prstClr val="black"/>
                </a:solidFill>
                <a:latin typeface="Calibri"/>
                <a:ea typeface="ＭＳ Ｐゴシック" panose="020B0600070205080204" pitchFamily="34" charset="-128"/>
                <a:cs typeface="Mangal" panose="02040503050203030202" pitchFamily="18" charset="0"/>
              </a:rPr>
              <a:t>…</a:t>
            </a:r>
            <a:r>
              <a:rPr lang="en-US" altLang="ja-JP" sz="2800" dirty="0">
                <a:solidFill>
                  <a:prstClr val="black"/>
                </a:solidFill>
                <a:latin typeface="Calibri"/>
                <a:ea typeface="ＭＳ Ｐゴシック" panose="020B0600070205080204" pitchFamily="34" charset="-128"/>
              </a:rPr>
              <a:t>, </a:t>
            </a:r>
            <a:r>
              <a:rPr lang="en-US" altLang="ja-JP" sz="2800" dirty="0" err="1">
                <a:solidFill>
                  <a:prstClr val="black"/>
                </a:solidFill>
                <a:latin typeface="Calibri"/>
                <a:ea typeface="ＭＳ Ｐゴシック" panose="020B0600070205080204" pitchFamily="34" charset="-128"/>
              </a:rPr>
              <a:t>t</a:t>
            </a:r>
            <a:r>
              <a:rPr lang="en-US" altLang="ja-JP" sz="2800" baseline="-25000" dirty="0" err="1">
                <a:solidFill>
                  <a:prstClr val="black"/>
                </a:solidFill>
                <a:latin typeface="Calibri"/>
                <a:ea typeface="ＭＳ Ｐゴシック" panose="020B0600070205080204" pitchFamily="34" charset="-128"/>
              </a:rPr>
              <a:t>b</a:t>
            </a:r>
            <a:endParaRPr lang="en-US" altLang="ja-JP" sz="2800" baseline="-25000" dirty="0">
              <a:solidFill>
                <a:prstClr val="black"/>
              </a:solidFill>
              <a:latin typeface="Calibri"/>
              <a:ea typeface="ＭＳ Ｐゴシック" panose="020B0600070205080204" pitchFamily="34" charset="-128"/>
            </a:endParaRPr>
          </a:p>
          <a:p>
            <a:pPr defTabSz="457200"/>
            <a:r>
              <a:rPr lang="ja-JP" altLang="en-US" sz="2800" dirty="0">
                <a:solidFill>
                  <a:prstClr val="black"/>
                </a:solidFill>
                <a:latin typeface="Calibri"/>
                <a:ea typeface="ＭＳ Ｐゴシック" panose="020B0600070205080204" pitchFamily="34" charset="-128"/>
              </a:rPr>
              <a:t>介入フェーズの時点</a:t>
            </a:r>
            <a:r>
              <a:rPr lang="en-US" altLang="ja-JP" sz="2800" dirty="0">
                <a:solidFill>
                  <a:prstClr val="black"/>
                </a:solidFill>
                <a:latin typeface="Calibri"/>
                <a:ea typeface="ＭＳ Ｐゴシック" panose="020B0600070205080204" pitchFamily="34" charset="-128"/>
              </a:rPr>
              <a:t>: t</a:t>
            </a:r>
            <a:r>
              <a:rPr lang="en-US" altLang="ja-JP" sz="2800" baseline="-25000" dirty="0">
                <a:solidFill>
                  <a:prstClr val="black"/>
                </a:solidFill>
                <a:latin typeface="Calibri"/>
                <a:ea typeface="ＭＳ Ｐゴシック" panose="020B0600070205080204" pitchFamily="34" charset="-128"/>
              </a:rPr>
              <a:t>b+1 </a:t>
            </a:r>
            <a:r>
              <a:rPr lang="en-US" altLang="ja-JP" sz="2800" dirty="0">
                <a:solidFill>
                  <a:prstClr val="black"/>
                </a:solidFill>
                <a:latin typeface="Calibri"/>
                <a:ea typeface="ＭＳ Ｐゴシック" panose="020B0600070205080204" pitchFamily="34" charset="-128"/>
              </a:rPr>
              <a:t>, t</a:t>
            </a:r>
            <a:r>
              <a:rPr lang="en-US" altLang="ja-JP" sz="2800" baseline="-25000" dirty="0">
                <a:solidFill>
                  <a:prstClr val="black"/>
                </a:solidFill>
                <a:latin typeface="Calibri"/>
                <a:ea typeface="ＭＳ Ｐゴシック" panose="020B0600070205080204" pitchFamily="34" charset="-128"/>
              </a:rPr>
              <a:t>b+2 </a:t>
            </a:r>
            <a:r>
              <a:rPr lang="en-US" altLang="ja-JP" sz="2800" dirty="0">
                <a:solidFill>
                  <a:prstClr val="black"/>
                </a:solidFill>
                <a:latin typeface="Calibri"/>
                <a:ea typeface="ＭＳ Ｐゴシック" panose="020B0600070205080204" pitchFamily="34" charset="-128"/>
              </a:rPr>
              <a:t>, </a:t>
            </a:r>
            <a:r>
              <a:rPr lang="mr-IN" altLang="ja-JP" sz="2800" dirty="0">
                <a:solidFill>
                  <a:prstClr val="black"/>
                </a:solidFill>
                <a:latin typeface="Calibri"/>
                <a:ea typeface="ＭＳ Ｐゴシック" panose="020B0600070205080204" pitchFamily="34" charset="-128"/>
                <a:cs typeface="Mangal" panose="02040503050203030202" pitchFamily="18" charset="0"/>
              </a:rPr>
              <a:t>…</a:t>
            </a:r>
            <a:r>
              <a:rPr lang="en-US" altLang="ja-JP" sz="2800" dirty="0">
                <a:solidFill>
                  <a:prstClr val="black"/>
                </a:solidFill>
                <a:latin typeface="Calibri"/>
                <a:ea typeface="ＭＳ Ｐゴシック" panose="020B0600070205080204" pitchFamily="34" charset="-128"/>
              </a:rPr>
              <a:t>, </a:t>
            </a:r>
            <a:r>
              <a:rPr lang="en-US" altLang="ja-JP" sz="2800" dirty="0" err="1">
                <a:solidFill>
                  <a:prstClr val="black"/>
                </a:solidFill>
                <a:latin typeface="Calibri"/>
                <a:ea typeface="ＭＳ Ｐゴシック" panose="020B0600070205080204" pitchFamily="34" charset="-128"/>
              </a:rPr>
              <a:t>t</a:t>
            </a:r>
            <a:r>
              <a:rPr lang="en-US" altLang="ja-JP" sz="2800" baseline="-25000" dirty="0" err="1">
                <a:solidFill>
                  <a:prstClr val="black"/>
                </a:solidFill>
                <a:latin typeface="Calibri"/>
                <a:ea typeface="ＭＳ Ｐゴシック" panose="020B0600070205080204" pitchFamily="34" charset="-128"/>
              </a:rPr>
              <a:t>b+n</a:t>
            </a:r>
            <a:endParaRPr lang="ja-JP" altLang="en-US" sz="2800" dirty="0">
              <a:solidFill>
                <a:prstClr val="black"/>
              </a:solidFill>
              <a:latin typeface="Calibri"/>
              <a:ea typeface="ＭＳ Ｐゴシック" panose="020B0600070205080204" pitchFamily="34" charset="-128"/>
            </a:endParaRPr>
          </a:p>
        </p:txBody>
      </p:sp>
      <p:sp>
        <p:nvSpPr>
          <p:cNvPr id="13" name="正方形/長方形 12"/>
          <p:cNvSpPr/>
          <p:nvPr/>
        </p:nvSpPr>
        <p:spPr>
          <a:xfrm>
            <a:off x="116418" y="6239755"/>
            <a:ext cx="8821431" cy="646331"/>
          </a:xfrm>
          <a:prstGeom prst="rect">
            <a:avLst/>
          </a:prstGeom>
        </p:spPr>
        <p:txBody>
          <a:bodyPr wrap="square">
            <a:spAutoFit/>
          </a:bodyPr>
          <a:lstStyle/>
          <a:p>
            <a:pPr defTabSz="457200"/>
            <a:r>
              <a:rPr lang="en-US" altLang="ja-JP" dirty="0" err="1">
                <a:solidFill>
                  <a:prstClr val="black"/>
                </a:solidFill>
                <a:latin typeface="Calibri"/>
                <a:ea typeface="ＭＳ Ｐゴシック" panose="020B0600070205080204" pitchFamily="34" charset="-128"/>
              </a:rPr>
              <a:t>Natesan</a:t>
            </a:r>
            <a:r>
              <a:rPr lang="en-US" altLang="ja-JP" dirty="0">
                <a:solidFill>
                  <a:prstClr val="black"/>
                </a:solidFill>
                <a:latin typeface="Calibri"/>
                <a:ea typeface="ＭＳ Ｐゴシック" panose="020B0600070205080204" pitchFamily="34" charset="-128"/>
              </a:rPr>
              <a:t>, P., &amp; Hedges, L. V. (2017). Bayesian unknown change-point models to investigate immediacy in single case designs. Psychological methods, 22(4), 743.</a:t>
            </a:r>
            <a:endParaRPr lang="ja-JP" altLang="en-US" dirty="0">
              <a:solidFill>
                <a:prstClr val="black"/>
              </a:solidFill>
              <a:latin typeface="Calibri"/>
              <a:ea typeface="ＭＳ Ｐゴシック" panose="020B0600070205080204" pitchFamily="34" charset="-128"/>
            </a:endParaRPr>
          </a:p>
        </p:txBody>
      </p:sp>
      <p:sp>
        <p:nvSpPr>
          <p:cNvPr id="18" name="テキスト ボックス 17"/>
          <p:cNvSpPr txBox="1"/>
          <p:nvPr/>
        </p:nvSpPr>
        <p:spPr>
          <a:xfrm>
            <a:off x="4102434" y="4929467"/>
            <a:ext cx="3562194" cy="707886"/>
          </a:xfrm>
          <a:prstGeom prst="rect">
            <a:avLst/>
          </a:prstGeom>
          <a:noFill/>
        </p:spPr>
        <p:txBody>
          <a:bodyPr wrap="none" rtlCol="0">
            <a:spAutoFit/>
          </a:bodyPr>
          <a:lstStyle/>
          <a:p>
            <a:pPr defTabSz="457200"/>
            <a:r>
              <a:rPr lang="ja-JP" altLang="en-US" sz="2000" dirty="0">
                <a:solidFill>
                  <a:prstClr val="black"/>
                </a:solidFill>
                <a:latin typeface="Calibri"/>
                <a:ea typeface="ＭＳ Ｐゴシック" panose="020B0600070205080204" pitchFamily="34" charset="-128"/>
              </a:rPr>
              <a:t>時点がベースラインにあれば</a:t>
            </a:r>
            <a:r>
              <a:rPr lang="en-US" altLang="ja-JP" sz="2000" dirty="0">
                <a:solidFill>
                  <a:prstClr val="black"/>
                </a:solidFill>
                <a:latin typeface="Calibri"/>
                <a:ea typeface="ＭＳ Ｐゴシック" panose="020B0600070205080204" pitchFamily="34" charset="-128"/>
              </a:rPr>
              <a:t>1, </a:t>
            </a:r>
          </a:p>
          <a:p>
            <a:pPr defTabSz="457200"/>
            <a:r>
              <a:rPr lang="ja-JP" altLang="en-US" sz="2000" dirty="0">
                <a:solidFill>
                  <a:prstClr val="black"/>
                </a:solidFill>
                <a:latin typeface="Calibri"/>
                <a:ea typeface="ＭＳ Ｐゴシック" panose="020B0600070205080204" pitchFamily="34" charset="-128"/>
              </a:rPr>
              <a:t>それ以外は</a:t>
            </a:r>
            <a:r>
              <a:rPr lang="en-US" altLang="ja-JP" sz="2000" dirty="0">
                <a:solidFill>
                  <a:prstClr val="black"/>
                </a:solidFill>
                <a:latin typeface="Calibri"/>
                <a:ea typeface="ＭＳ Ｐゴシック" panose="020B0600070205080204" pitchFamily="34" charset="-128"/>
              </a:rPr>
              <a:t>0</a:t>
            </a:r>
            <a:r>
              <a:rPr lang="ja-JP" altLang="en-US" sz="2000" dirty="0">
                <a:solidFill>
                  <a:prstClr val="black"/>
                </a:solidFill>
                <a:latin typeface="Calibri"/>
                <a:ea typeface="ＭＳ Ｐゴシック" panose="020B0600070205080204" pitchFamily="34" charset="-128"/>
              </a:rPr>
              <a:t>を返す指示関数</a:t>
            </a:r>
            <a:endParaRPr lang="en-US" altLang="ja-JP" sz="2000" dirty="0">
              <a:solidFill>
                <a:prstClr val="black"/>
              </a:solidFill>
              <a:latin typeface="Calibri"/>
              <a:ea typeface="ＭＳ Ｐゴシック" panose="020B0600070205080204" pitchFamily="34" charset="-128"/>
            </a:endParaRPr>
          </a:p>
        </p:txBody>
      </p:sp>
      <p:sp>
        <p:nvSpPr>
          <p:cNvPr id="19" name="テキスト ボックス 18"/>
          <p:cNvSpPr txBox="1"/>
          <p:nvPr/>
        </p:nvSpPr>
        <p:spPr>
          <a:xfrm>
            <a:off x="293608" y="5710099"/>
            <a:ext cx="8754720" cy="523220"/>
          </a:xfrm>
          <a:prstGeom prst="rect">
            <a:avLst/>
          </a:prstGeom>
          <a:noFill/>
        </p:spPr>
        <p:txBody>
          <a:bodyPr wrap="none" rtlCol="0">
            <a:spAutoFit/>
          </a:bodyPr>
          <a:lstStyle/>
          <a:p>
            <a:pPr defTabSz="457200"/>
            <a:r>
              <a:rPr lang="en-US" altLang="ja-JP" sz="2800" dirty="0" err="1">
                <a:solidFill>
                  <a:srgbClr val="FF0000"/>
                </a:solidFill>
                <a:latin typeface="Calibri"/>
                <a:ea typeface="ＭＳ Ｐゴシック" panose="020B0600070205080204" pitchFamily="34" charset="-128"/>
              </a:rPr>
              <a:t>t</a:t>
            </a:r>
            <a:r>
              <a:rPr lang="en-US" altLang="ja-JP" sz="2400" baseline="-25000" dirty="0" err="1">
                <a:solidFill>
                  <a:srgbClr val="FF0000"/>
                </a:solidFill>
                <a:latin typeface="Calibri"/>
                <a:ea typeface="ＭＳ Ｐゴシック" panose="020B0600070205080204" pitchFamily="34" charset="-128"/>
              </a:rPr>
              <a:t>b</a:t>
            </a:r>
            <a:r>
              <a:rPr lang="en-US" altLang="ja-JP" sz="2400" dirty="0">
                <a:solidFill>
                  <a:srgbClr val="FF0000"/>
                </a:solidFill>
                <a:latin typeface="Calibri"/>
                <a:ea typeface="ＭＳ Ｐゴシック" panose="020B0600070205080204" pitchFamily="34" charset="-128"/>
              </a:rPr>
              <a:t> </a:t>
            </a:r>
            <a:r>
              <a:rPr lang="ja-JP" altLang="en-US" sz="2400" dirty="0">
                <a:solidFill>
                  <a:srgbClr val="FF0000"/>
                </a:solidFill>
                <a:latin typeface="Calibri"/>
                <a:ea typeface="ＭＳ Ｐゴシック" panose="020B0600070205080204" pitchFamily="34" charset="-128"/>
              </a:rPr>
              <a:t>を未知のパラメータとして推定</a:t>
            </a:r>
            <a:r>
              <a:rPr lang="en-US" altLang="ja-JP" sz="2400" dirty="0">
                <a:solidFill>
                  <a:srgbClr val="FF0000"/>
                </a:solidFill>
                <a:latin typeface="Calibri"/>
                <a:ea typeface="ＭＳ Ｐゴシック" panose="020B0600070205080204" pitchFamily="34" charset="-128"/>
              </a:rPr>
              <a:t>, </a:t>
            </a:r>
            <a:r>
              <a:rPr lang="ja-JP" altLang="en-US" sz="2400" dirty="0">
                <a:solidFill>
                  <a:srgbClr val="FF0000"/>
                </a:solidFill>
                <a:latin typeface="Calibri"/>
                <a:ea typeface="ＭＳ Ｐゴシック" panose="020B0600070205080204" pitchFamily="34" charset="-128"/>
              </a:rPr>
              <a:t>既知の場合は折れ線回帰モデル</a:t>
            </a:r>
            <a:endParaRPr lang="ja-JP" altLang="en-US" sz="2800" dirty="0">
              <a:solidFill>
                <a:srgbClr val="FF0000"/>
              </a:solidFill>
              <a:latin typeface="Calibri"/>
              <a:ea typeface="ＭＳ Ｐゴシック" panose="020B0600070205080204" pitchFamily="34" charset="-128"/>
            </a:endParaRPr>
          </a:p>
        </p:txBody>
      </p:sp>
    </p:spTree>
    <p:extLst>
      <p:ext uri="{BB962C8B-B14F-4D97-AF65-F5344CB8AC3E}">
        <p14:creationId xmlns:p14="http://schemas.microsoft.com/office/powerpoint/2010/main" val="20073687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推定するパラメータは</a:t>
            </a:r>
            <a:r>
              <a:rPr lang="en-US" altLang="ja-JP" sz="3600" dirty="0"/>
              <a:t>5</a:t>
            </a:r>
            <a:r>
              <a:rPr lang="ja-JP" altLang="en-US" sz="3600" dirty="0"/>
              <a:t>つ</a:t>
            </a:r>
            <a:endParaRPr lang="ja-JP" altLang="en-US" sz="3600" baseline="-25000"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131</a:t>
            </a:fld>
            <a:endParaRPr lang="ja-JP" altLang="en-US" dirty="0">
              <a:latin typeface="Calibri"/>
              <a:ea typeface="ＭＳ Ｐゴシック" panose="020B0600070205080204" pitchFamily="34" charset="-128"/>
            </a:endParaRPr>
          </a:p>
        </p:txBody>
      </p:sp>
      <p:sp>
        <p:nvSpPr>
          <p:cNvPr id="49" name="テキスト ボックス 48"/>
          <p:cNvSpPr txBox="1"/>
          <p:nvPr/>
        </p:nvSpPr>
        <p:spPr>
          <a:xfrm>
            <a:off x="1239943" y="5733258"/>
            <a:ext cx="6453810" cy="461665"/>
          </a:xfrm>
          <a:prstGeom prst="rect">
            <a:avLst/>
          </a:prstGeom>
          <a:noFill/>
        </p:spPr>
        <p:txBody>
          <a:bodyPr wrap="none" rtlCol="0">
            <a:spAutoFit/>
          </a:bodyPr>
          <a:lstStyle/>
          <a:p>
            <a:pPr defTabSz="457200"/>
            <a:r>
              <a:rPr lang="ja-JP" altLang="en-US" sz="2400" dirty="0">
                <a:solidFill>
                  <a:prstClr val="black"/>
                </a:solidFill>
                <a:latin typeface="Calibri"/>
                <a:ea typeface="ＭＳ Ｐゴシック" panose="020B0600070205080204" pitchFamily="34" charset="-128"/>
              </a:rPr>
              <a:t>パラメータの事前分布の設定方法には諸説あり</a:t>
            </a:r>
          </a:p>
        </p:txBody>
      </p:sp>
      <p:pic>
        <p:nvPicPr>
          <p:cNvPr id="14" name="図 13"/>
          <p:cNvPicPr>
            <a:picLocks noChangeAspect="1"/>
          </p:cNvPicPr>
          <p:nvPr/>
        </p:nvPicPr>
        <p:blipFill>
          <a:blip r:embed="rId2"/>
          <a:stretch>
            <a:fillRect/>
          </a:stretch>
        </p:blipFill>
        <p:spPr>
          <a:xfrm>
            <a:off x="539554" y="1916832"/>
            <a:ext cx="8173743" cy="3441576"/>
          </a:xfrm>
          <a:prstGeom prst="rect">
            <a:avLst/>
          </a:prstGeom>
        </p:spPr>
      </p:pic>
      <p:sp>
        <p:nvSpPr>
          <p:cNvPr id="15" name="テキスト ボックス 14"/>
          <p:cNvSpPr txBox="1"/>
          <p:nvPr/>
        </p:nvSpPr>
        <p:spPr>
          <a:xfrm>
            <a:off x="539552" y="1120780"/>
            <a:ext cx="4225636" cy="523220"/>
          </a:xfrm>
          <a:prstGeom prst="rect">
            <a:avLst/>
          </a:prstGeom>
          <a:noFill/>
        </p:spPr>
        <p:txBody>
          <a:bodyPr wrap="none" rtlCol="0">
            <a:spAutoFit/>
          </a:bodyPr>
          <a:lstStyle/>
          <a:p>
            <a:pPr defTabSz="457200"/>
            <a:r>
              <a:rPr lang="ja-JP" altLang="en-US" sz="2800" dirty="0">
                <a:solidFill>
                  <a:prstClr val="black"/>
                </a:solidFill>
                <a:latin typeface="Calibri"/>
                <a:ea typeface="ＭＳ Ｐゴシック" panose="020B0600070205080204" pitchFamily="34" charset="-128"/>
              </a:rPr>
              <a:t>パラメータの分布の設定例</a:t>
            </a:r>
          </a:p>
        </p:txBody>
      </p:sp>
      <p:sp>
        <p:nvSpPr>
          <p:cNvPr id="25" name="正方形/長方形 24"/>
          <p:cNvSpPr/>
          <p:nvPr/>
        </p:nvSpPr>
        <p:spPr>
          <a:xfrm>
            <a:off x="116418" y="6239755"/>
            <a:ext cx="8821431" cy="646331"/>
          </a:xfrm>
          <a:prstGeom prst="rect">
            <a:avLst/>
          </a:prstGeom>
        </p:spPr>
        <p:txBody>
          <a:bodyPr wrap="square">
            <a:spAutoFit/>
          </a:bodyPr>
          <a:lstStyle/>
          <a:p>
            <a:pPr defTabSz="457200"/>
            <a:r>
              <a:rPr lang="en-US" altLang="ja-JP" dirty="0" err="1">
                <a:solidFill>
                  <a:prstClr val="black"/>
                </a:solidFill>
                <a:latin typeface="Calibri"/>
                <a:ea typeface="ＭＳ Ｐゴシック" panose="020B0600070205080204" pitchFamily="34" charset="-128"/>
              </a:rPr>
              <a:t>Natesan</a:t>
            </a:r>
            <a:r>
              <a:rPr lang="en-US" altLang="ja-JP" dirty="0">
                <a:solidFill>
                  <a:prstClr val="black"/>
                </a:solidFill>
                <a:latin typeface="Calibri"/>
                <a:ea typeface="ＭＳ Ｐゴシック" panose="020B0600070205080204" pitchFamily="34" charset="-128"/>
              </a:rPr>
              <a:t>, P., &amp; Hedges, L. V. (2017). Bayesian unknown change-point models to investigate immediacy in single case designs. Psychological methods, 22(4), 743.</a:t>
            </a:r>
            <a:endParaRPr lang="ja-JP" altLang="en-US"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35476290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BUCP model</a:t>
            </a:r>
            <a:endParaRPr kumimoji="1" lang="ja-JP" altLang="en-US"/>
          </a:p>
        </p:txBody>
      </p:sp>
      <p:sp>
        <p:nvSpPr>
          <p:cNvPr id="3" name="コンテンツ プレースホルダー 2">
            <a:extLst>
              <a:ext uri="{FF2B5EF4-FFF2-40B4-BE49-F238E27FC236}">
                <a16:creationId xmlns:a16="http://schemas.microsoft.com/office/drawing/2014/main" id="{3C04F3D3-50F7-6F05-61FD-A38D9067F63C}"/>
              </a:ext>
            </a:extLst>
          </p:cNvPr>
          <p:cNvSpPr>
            <a:spLocks noGrp="1"/>
          </p:cNvSpPr>
          <p:nvPr>
            <p:ph idx="1"/>
          </p:nvPr>
        </p:nvSpPr>
        <p:spPr>
          <a:xfrm>
            <a:off x="190500" y="1022053"/>
            <a:ext cx="8953500" cy="5237163"/>
          </a:xfrm>
        </p:spPr>
        <p:txBody>
          <a:bodyPr/>
          <a:lstStyle/>
          <a:p>
            <a:r>
              <a:rPr kumimoji="1" lang="ja-JP" altLang="en-US" sz="2800"/>
              <a:t>変化点検出モデル。データから推定した変化点が、介入期の導入時期と一致すれば、</a:t>
            </a:r>
            <a:r>
              <a:rPr kumimoji="1" lang="en-US" altLang="ja-JP" sz="2800" dirty="0"/>
              <a:t>immediacy</a:t>
            </a:r>
            <a:r>
              <a:rPr kumimoji="1" lang="ja-JP" altLang="en-US" sz="2800"/>
              <a:t>のエビデンスとなる。</a:t>
            </a:r>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132</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pic>
        <p:nvPicPr>
          <p:cNvPr id="5" name="図 4">
            <a:extLst>
              <a:ext uri="{FF2B5EF4-FFF2-40B4-BE49-F238E27FC236}">
                <a16:creationId xmlns:a16="http://schemas.microsoft.com/office/drawing/2014/main" id="{D9658049-455F-AD6F-C62F-40F65D6BC81F}"/>
              </a:ext>
            </a:extLst>
          </p:cNvPr>
          <p:cNvPicPr>
            <a:picLocks noChangeAspect="1"/>
          </p:cNvPicPr>
          <p:nvPr/>
        </p:nvPicPr>
        <p:blipFill>
          <a:blip r:embed="rId2"/>
          <a:stretch>
            <a:fillRect/>
          </a:stretch>
        </p:blipFill>
        <p:spPr>
          <a:xfrm>
            <a:off x="585648" y="2934172"/>
            <a:ext cx="4755767" cy="3053292"/>
          </a:xfrm>
          <a:prstGeom prst="rect">
            <a:avLst/>
          </a:prstGeom>
        </p:spPr>
      </p:pic>
      <p:sp>
        <p:nvSpPr>
          <p:cNvPr id="7" name="テキスト ボックス 6">
            <a:extLst>
              <a:ext uri="{FF2B5EF4-FFF2-40B4-BE49-F238E27FC236}">
                <a16:creationId xmlns:a16="http://schemas.microsoft.com/office/drawing/2014/main" id="{7A0A36BA-B50A-E0DD-61F8-C60E1E42B01E}"/>
              </a:ext>
            </a:extLst>
          </p:cNvPr>
          <p:cNvSpPr txBox="1"/>
          <p:nvPr/>
        </p:nvSpPr>
        <p:spPr>
          <a:xfrm>
            <a:off x="5451999" y="3932969"/>
            <a:ext cx="3501501" cy="307777"/>
          </a:xfrm>
          <a:prstGeom prst="rect">
            <a:avLst/>
          </a:prstGeom>
          <a:noFill/>
        </p:spPr>
        <p:txBody>
          <a:bodyPr wrap="square">
            <a:spAutoFit/>
          </a:bodyPr>
          <a:lstStyle/>
          <a:p>
            <a:r>
              <a:rPr lang="ja-JP" altLang="en-US" sz="1400"/>
              <a:t>https://github.com/prathiba-stat/BITS-BUCP</a:t>
            </a:r>
          </a:p>
        </p:txBody>
      </p:sp>
      <p:sp>
        <p:nvSpPr>
          <p:cNvPr id="10" name="テキスト ボックス 9">
            <a:extLst>
              <a:ext uri="{FF2B5EF4-FFF2-40B4-BE49-F238E27FC236}">
                <a16:creationId xmlns:a16="http://schemas.microsoft.com/office/drawing/2014/main" id="{14FB2C4D-E946-415D-B9E0-F63038A4F3FD}"/>
              </a:ext>
            </a:extLst>
          </p:cNvPr>
          <p:cNvSpPr txBox="1"/>
          <p:nvPr/>
        </p:nvSpPr>
        <p:spPr>
          <a:xfrm>
            <a:off x="5572277" y="2800116"/>
            <a:ext cx="3264035" cy="830997"/>
          </a:xfrm>
          <a:prstGeom prst="rect">
            <a:avLst/>
          </a:prstGeom>
          <a:noFill/>
        </p:spPr>
        <p:txBody>
          <a:bodyPr wrap="none" rtlCol="0">
            <a:spAutoFit/>
          </a:bodyPr>
          <a:lstStyle/>
          <a:p>
            <a:r>
              <a:rPr kumimoji="1" lang="en-US" altLang="ja-JP" sz="2400" dirty="0"/>
              <a:t>R</a:t>
            </a:r>
            <a:r>
              <a:rPr kumimoji="1" lang="ja-JP" altLang="en-US" sz="2400"/>
              <a:t>で実行するコード</a:t>
            </a:r>
            <a:r>
              <a:rPr lang="ja-JP" altLang="en-US" sz="2400"/>
              <a:t>が</a:t>
            </a:r>
            <a:endParaRPr lang="en-US" altLang="ja-JP" sz="2400" dirty="0"/>
          </a:p>
          <a:p>
            <a:r>
              <a:rPr kumimoji="1" lang="ja-JP" altLang="en-US" sz="2400"/>
              <a:t>ここに掲載されています</a:t>
            </a:r>
            <a:endParaRPr kumimoji="1" lang="en-US" altLang="ja-JP" sz="2400" dirty="0"/>
          </a:p>
        </p:txBody>
      </p:sp>
      <p:sp>
        <p:nvSpPr>
          <p:cNvPr id="6" name="テキスト ボックス 5">
            <a:extLst>
              <a:ext uri="{FF2B5EF4-FFF2-40B4-BE49-F238E27FC236}">
                <a16:creationId xmlns:a16="http://schemas.microsoft.com/office/drawing/2014/main" id="{208D34D5-43AC-0336-0BC6-1EF7199D69C8}"/>
              </a:ext>
            </a:extLst>
          </p:cNvPr>
          <p:cNvSpPr txBox="1"/>
          <p:nvPr/>
        </p:nvSpPr>
        <p:spPr>
          <a:xfrm>
            <a:off x="5957905" y="5039844"/>
            <a:ext cx="2489208" cy="369332"/>
          </a:xfrm>
          <a:prstGeom prst="rect">
            <a:avLst/>
          </a:prstGeom>
          <a:noFill/>
        </p:spPr>
        <p:txBody>
          <a:bodyPr wrap="none" rtlCol="0">
            <a:spAutoFit/>
          </a:bodyPr>
          <a:lstStyle/>
          <a:p>
            <a:r>
              <a:rPr kumimoji="1" lang="en-US" altLang="ja-JP" dirty="0"/>
              <a:t>BUCP.R</a:t>
            </a:r>
            <a:r>
              <a:rPr kumimoji="1" lang="ja-JP" altLang="en-US"/>
              <a:t>を実行してみよう</a:t>
            </a:r>
          </a:p>
        </p:txBody>
      </p:sp>
    </p:spTree>
    <p:extLst>
      <p:ext uri="{BB962C8B-B14F-4D97-AF65-F5344CB8AC3E}">
        <p14:creationId xmlns:p14="http://schemas.microsoft.com/office/powerpoint/2010/main" val="17672702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BITS model</a:t>
            </a:r>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133</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sp>
        <p:nvSpPr>
          <p:cNvPr id="7" name="テキスト ボックス 6">
            <a:extLst>
              <a:ext uri="{FF2B5EF4-FFF2-40B4-BE49-F238E27FC236}">
                <a16:creationId xmlns:a16="http://schemas.microsoft.com/office/drawing/2014/main" id="{7A0A36BA-B50A-E0DD-61F8-C60E1E42B01E}"/>
              </a:ext>
            </a:extLst>
          </p:cNvPr>
          <p:cNvSpPr txBox="1"/>
          <p:nvPr/>
        </p:nvSpPr>
        <p:spPr>
          <a:xfrm>
            <a:off x="5182976" y="5199944"/>
            <a:ext cx="3501501" cy="307777"/>
          </a:xfrm>
          <a:prstGeom prst="rect">
            <a:avLst/>
          </a:prstGeom>
          <a:noFill/>
        </p:spPr>
        <p:txBody>
          <a:bodyPr wrap="square">
            <a:spAutoFit/>
          </a:bodyPr>
          <a:lstStyle/>
          <a:p>
            <a:r>
              <a:rPr lang="ja-JP" altLang="en-US" sz="1400"/>
              <a:t>https://github.com/prathiba-stat/BITS-BUCP</a:t>
            </a:r>
          </a:p>
        </p:txBody>
      </p:sp>
      <p:sp>
        <p:nvSpPr>
          <p:cNvPr id="10" name="テキスト ボックス 9">
            <a:extLst>
              <a:ext uri="{FF2B5EF4-FFF2-40B4-BE49-F238E27FC236}">
                <a16:creationId xmlns:a16="http://schemas.microsoft.com/office/drawing/2014/main" id="{14FB2C4D-E946-415D-B9E0-F63038A4F3FD}"/>
              </a:ext>
            </a:extLst>
          </p:cNvPr>
          <p:cNvSpPr txBox="1"/>
          <p:nvPr/>
        </p:nvSpPr>
        <p:spPr>
          <a:xfrm>
            <a:off x="903392" y="1213622"/>
            <a:ext cx="3387466" cy="461665"/>
          </a:xfrm>
          <a:prstGeom prst="rect">
            <a:avLst/>
          </a:prstGeom>
          <a:noFill/>
        </p:spPr>
        <p:txBody>
          <a:bodyPr wrap="none" rtlCol="0">
            <a:spAutoFit/>
          </a:bodyPr>
          <a:lstStyle/>
          <a:p>
            <a:r>
              <a:rPr lang="en-US" altLang="ja-JP" sz="2400" dirty="0"/>
              <a:t>AB</a:t>
            </a:r>
            <a:r>
              <a:rPr lang="ja-JP" altLang="en-US" sz="2400"/>
              <a:t>デザインデータに適用</a:t>
            </a:r>
            <a:endParaRPr kumimoji="1" lang="en-US" altLang="ja-JP" sz="2400" dirty="0"/>
          </a:p>
        </p:txBody>
      </p:sp>
      <p:pic>
        <p:nvPicPr>
          <p:cNvPr id="6" name="図 5">
            <a:extLst>
              <a:ext uri="{FF2B5EF4-FFF2-40B4-BE49-F238E27FC236}">
                <a16:creationId xmlns:a16="http://schemas.microsoft.com/office/drawing/2014/main" id="{796FB0ED-2BE0-52C9-0047-E7C44A08B026}"/>
              </a:ext>
            </a:extLst>
          </p:cNvPr>
          <p:cNvPicPr>
            <a:picLocks noChangeAspect="1"/>
          </p:cNvPicPr>
          <p:nvPr/>
        </p:nvPicPr>
        <p:blipFill>
          <a:blip r:embed="rId2"/>
          <a:stretch>
            <a:fillRect/>
          </a:stretch>
        </p:blipFill>
        <p:spPr>
          <a:xfrm>
            <a:off x="605722" y="1833430"/>
            <a:ext cx="3982807" cy="3935267"/>
          </a:xfrm>
          <a:prstGeom prst="rect">
            <a:avLst/>
          </a:prstGeom>
        </p:spPr>
      </p:pic>
      <p:sp>
        <p:nvSpPr>
          <p:cNvPr id="3" name="テキスト ボックス 2">
            <a:extLst>
              <a:ext uri="{FF2B5EF4-FFF2-40B4-BE49-F238E27FC236}">
                <a16:creationId xmlns:a16="http://schemas.microsoft.com/office/drawing/2014/main" id="{C3539D3E-3A9F-4946-42EC-05112838225D}"/>
              </a:ext>
            </a:extLst>
          </p:cNvPr>
          <p:cNvSpPr txBox="1"/>
          <p:nvPr/>
        </p:nvSpPr>
        <p:spPr>
          <a:xfrm>
            <a:off x="5258702" y="2775404"/>
            <a:ext cx="2872902" cy="646331"/>
          </a:xfrm>
          <a:prstGeom prst="rect">
            <a:avLst/>
          </a:prstGeom>
          <a:noFill/>
        </p:spPr>
        <p:txBody>
          <a:bodyPr wrap="none" rtlCol="0">
            <a:spAutoFit/>
          </a:bodyPr>
          <a:lstStyle/>
          <a:p>
            <a:r>
              <a:rPr kumimoji="1" lang="ja-JP" altLang="en-US"/>
              <a:t>さきほどと同じデータに適用</a:t>
            </a:r>
            <a:endParaRPr kumimoji="1" lang="en-US" altLang="ja-JP" dirty="0"/>
          </a:p>
          <a:p>
            <a:r>
              <a:rPr lang="ja-JP" altLang="en-US"/>
              <a:t>時点</a:t>
            </a:r>
            <a:r>
              <a:rPr lang="en-US" altLang="ja-JP" dirty="0"/>
              <a:t>7</a:t>
            </a:r>
            <a:r>
              <a:rPr lang="ja-JP" altLang="en-US"/>
              <a:t>が介入時点</a:t>
            </a:r>
            <a:endParaRPr kumimoji="1" lang="ja-JP" altLang="en-US"/>
          </a:p>
        </p:txBody>
      </p:sp>
    </p:spTree>
    <p:extLst>
      <p:ext uri="{BB962C8B-B14F-4D97-AF65-F5344CB8AC3E}">
        <p14:creationId xmlns:p14="http://schemas.microsoft.com/office/powerpoint/2010/main" val="22670744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71176-19EC-45A0-9162-0CA370A90DA0}"/>
              </a:ext>
            </a:extLst>
          </p:cNvPr>
          <p:cNvSpPr>
            <a:spLocks noGrp="1"/>
          </p:cNvSpPr>
          <p:nvPr>
            <p:ph type="title"/>
          </p:nvPr>
        </p:nvSpPr>
        <p:spPr/>
        <p:txBody>
          <a:bodyPr>
            <a:normAutofit fontScale="90000"/>
          </a:bodyPr>
          <a:lstStyle/>
          <a:p>
            <a:r>
              <a:rPr kumimoji="1" lang="en-US" altLang="ja-JP" dirty="0"/>
              <a:t>BUCP model</a:t>
            </a:r>
            <a:endParaRPr kumimoji="1" lang="ja-JP" altLang="en-US"/>
          </a:p>
        </p:txBody>
      </p:sp>
      <p:sp>
        <p:nvSpPr>
          <p:cNvPr id="4" name="スライド番号プレースホルダー 3">
            <a:extLst>
              <a:ext uri="{FF2B5EF4-FFF2-40B4-BE49-F238E27FC236}">
                <a16:creationId xmlns:a16="http://schemas.microsoft.com/office/drawing/2014/main" id="{C8B0263D-F161-5DBA-689C-B9518CEB4134}"/>
              </a:ext>
            </a:extLst>
          </p:cNvPr>
          <p:cNvSpPr>
            <a:spLocks noGrp="1"/>
          </p:cNvSpPr>
          <p:nvPr>
            <p:ph type="sldNum" sz="quarter" idx="12"/>
          </p:nvPr>
        </p:nvSpPr>
        <p:spPr/>
        <p:txBody>
          <a:bodyPr/>
          <a:lstStyle/>
          <a:p>
            <a:fld id="{D12A908B-4209-6243-AA34-EE42F7EEC413}" type="slidenum">
              <a:rPr lang="ja-JP" altLang="en-US" smtClean="0"/>
              <a:pPr/>
              <a:t>134</a:t>
            </a:fld>
            <a:endParaRPr lang="ja-JP" altLang="en-US"/>
          </a:p>
        </p:txBody>
      </p:sp>
      <p:sp>
        <p:nvSpPr>
          <p:cNvPr id="8" name="テキスト ボックス 7">
            <a:extLst>
              <a:ext uri="{FF2B5EF4-FFF2-40B4-BE49-F238E27FC236}">
                <a16:creationId xmlns:a16="http://schemas.microsoft.com/office/drawing/2014/main" id="{34F2FBDA-E501-A8BA-8E38-4DCB45B4D861}"/>
              </a:ext>
            </a:extLst>
          </p:cNvPr>
          <p:cNvSpPr txBox="1"/>
          <p:nvPr/>
        </p:nvSpPr>
        <p:spPr>
          <a:xfrm>
            <a:off x="650023" y="6285673"/>
            <a:ext cx="8034454" cy="461665"/>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Natesan </a:t>
            </a:r>
            <a:r>
              <a:rPr lang="en" altLang="ja-JP" sz="1200" b="0" i="0" dirty="0" err="1">
                <a:solidFill>
                  <a:srgbClr val="222222"/>
                </a:solidFill>
                <a:effectLst/>
                <a:latin typeface="Arial" panose="020B0604020202020204" pitchFamily="34" charset="0"/>
              </a:rPr>
              <a:t>Batley</a:t>
            </a:r>
            <a:r>
              <a:rPr lang="en" altLang="ja-JP" sz="1200" b="0" i="0" dirty="0">
                <a:solidFill>
                  <a:srgbClr val="222222"/>
                </a:solidFill>
                <a:effectLst/>
                <a:latin typeface="Arial" panose="020B0604020202020204" pitchFamily="34" charset="0"/>
              </a:rPr>
              <a:t>, P., Contractor, A. A., &amp; Caldas, S. V. (2020). Bayesian Time‐Series Models in Single Case Experimental Designs: A Tutorial for Trauma Researchers. </a:t>
            </a:r>
            <a:r>
              <a:rPr lang="en" altLang="ja-JP" sz="1200" b="0" i="1" dirty="0">
                <a:solidFill>
                  <a:srgbClr val="222222"/>
                </a:solidFill>
                <a:effectLst/>
                <a:latin typeface="Arial" panose="020B0604020202020204" pitchFamily="34" charset="0"/>
              </a:rPr>
              <a:t>Journal of traumatic stress</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33</a:t>
            </a:r>
            <a:r>
              <a:rPr lang="en" altLang="ja-JP" sz="1200" b="0" i="0" dirty="0">
                <a:solidFill>
                  <a:srgbClr val="222222"/>
                </a:solidFill>
                <a:effectLst/>
                <a:latin typeface="Arial" panose="020B0604020202020204" pitchFamily="34" charset="0"/>
              </a:rPr>
              <a:t>(6), 1144-1153.</a:t>
            </a:r>
            <a:endParaRPr lang="ja-JP" altLang="en-US" sz="1200"/>
          </a:p>
        </p:txBody>
      </p:sp>
      <p:pic>
        <p:nvPicPr>
          <p:cNvPr id="3" name="図 2">
            <a:extLst>
              <a:ext uri="{FF2B5EF4-FFF2-40B4-BE49-F238E27FC236}">
                <a16:creationId xmlns:a16="http://schemas.microsoft.com/office/drawing/2014/main" id="{E7B13A0F-1562-9852-3202-F4D8CAAF8C14}"/>
              </a:ext>
            </a:extLst>
          </p:cNvPr>
          <p:cNvPicPr>
            <a:picLocks noChangeAspect="1"/>
          </p:cNvPicPr>
          <p:nvPr/>
        </p:nvPicPr>
        <p:blipFill>
          <a:blip r:embed="rId2"/>
          <a:stretch>
            <a:fillRect/>
          </a:stretch>
        </p:blipFill>
        <p:spPr>
          <a:xfrm>
            <a:off x="4191677" y="2203481"/>
            <a:ext cx="4746172" cy="3881943"/>
          </a:xfrm>
          <a:prstGeom prst="rect">
            <a:avLst/>
          </a:prstGeom>
        </p:spPr>
      </p:pic>
      <p:sp>
        <p:nvSpPr>
          <p:cNvPr id="6" name="テキスト ボックス 5">
            <a:extLst>
              <a:ext uri="{FF2B5EF4-FFF2-40B4-BE49-F238E27FC236}">
                <a16:creationId xmlns:a16="http://schemas.microsoft.com/office/drawing/2014/main" id="{7B33919E-2801-1279-2F13-AF19EE5A2787}"/>
              </a:ext>
            </a:extLst>
          </p:cNvPr>
          <p:cNvSpPr txBox="1"/>
          <p:nvPr/>
        </p:nvSpPr>
        <p:spPr>
          <a:xfrm>
            <a:off x="320079" y="720197"/>
            <a:ext cx="2678938" cy="461665"/>
          </a:xfrm>
          <a:prstGeom prst="rect">
            <a:avLst/>
          </a:prstGeom>
          <a:noFill/>
        </p:spPr>
        <p:txBody>
          <a:bodyPr wrap="none" rtlCol="0">
            <a:spAutoFit/>
          </a:bodyPr>
          <a:lstStyle/>
          <a:p>
            <a:r>
              <a:rPr kumimoji="1" lang="en-US" altLang="ja-JP" sz="2400" dirty="0"/>
              <a:t>jags</a:t>
            </a:r>
            <a:r>
              <a:rPr lang="ja-JP" altLang="en-US" sz="2400"/>
              <a:t>で</a:t>
            </a:r>
            <a:r>
              <a:rPr lang="en-US" altLang="ja-JP" sz="2400" dirty="0"/>
              <a:t>MCMC</a:t>
            </a:r>
            <a:r>
              <a:rPr lang="ja-JP" altLang="en-US" sz="2400"/>
              <a:t>を実行</a:t>
            </a:r>
            <a:endParaRPr kumimoji="1" lang="en-US" altLang="ja-JP" sz="2400" dirty="0"/>
          </a:p>
        </p:txBody>
      </p:sp>
      <p:sp>
        <p:nvSpPr>
          <p:cNvPr id="7" name="テキスト ボックス 6">
            <a:extLst>
              <a:ext uri="{FF2B5EF4-FFF2-40B4-BE49-F238E27FC236}">
                <a16:creationId xmlns:a16="http://schemas.microsoft.com/office/drawing/2014/main" id="{C9B7964A-3CDE-1415-417A-8F3DDA0DC999}"/>
              </a:ext>
            </a:extLst>
          </p:cNvPr>
          <p:cNvSpPr txBox="1"/>
          <p:nvPr/>
        </p:nvSpPr>
        <p:spPr>
          <a:xfrm>
            <a:off x="316957" y="1295347"/>
            <a:ext cx="9035487" cy="707886"/>
          </a:xfrm>
          <a:prstGeom prst="rect">
            <a:avLst/>
          </a:prstGeom>
          <a:noFill/>
        </p:spPr>
        <p:txBody>
          <a:bodyPr wrap="none" rtlCol="0">
            <a:spAutoFit/>
          </a:bodyPr>
          <a:lstStyle/>
          <a:p>
            <a:r>
              <a:rPr kumimoji="1" lang="en-US" altLang="ja-JP" sz="2000" dirty="0"/>
              <a:t>CP: </a:t>
            </a:r>
            <a:r>
              <a:rPr kumimoji="1" lang="ja-JP" altLang="en-US" sz="2000"/>
              <a:t>変化点</a:t>
            </a:r>
            <a:r>
              <a:rPr kumimoji="1" lang="en-US" altLang="ja-JP" sz="2000" dirty="0"/>
              <a:t>, beta1</a:t>
            </a:r>
            <a:r>
              <a:rPr lang="en-US" altLang="ja-JP" sz="2000" dirty="0"/>
              <a:t>[1,1]: </a:t>
            </a:r>
            <a:r>
              <a:rPr lang="ja-JP" altLang="en-US" sz="2000"/>
              <a:t>ベースライン平均</a:t>
            </a:r>
            <a:r>
              <a:rPr lang="en-US" altLang="ja-JP" sz="2000" dirty="0"/>
              <a:t>, beta[2,1]: </a:t>
            </a:r>
            <a:r>
              <a:rPr lang="ja-JP" altLang="en-US" sz="2000"/>
              <a:t>介入期平均</a:t>
            </a:r>
            <a:r>
              <a:rPr lang="en-US" altLang="ja-JP" sz="2000" dirty="0"/>
              <a:t>, sigma: </a:t>
            </a:r>
            <a:r>
              <a:rPr lang="ja-JP" altLang="en-US" sz="2000"/>
              <a:t>標準偏差</a:t>
            </a:r>
            <a:r>
              <a:rPr lang="en-US" altLang="ja-JP" sz="2000" dirty="0"/>
              <a:t>, </a:t>
            </a:r>
          </a:p>
          <a:p>
            <a:r>
              <a:rPr lang="en-US" altLang="ja-JP" sz="2000" dirty="0"/>
              <a:t>rho: </a:t>
            </a:r>
            <a:r>
              <a:rPr lang="ja-JP" altLang="en-US" sz="2000"/>
              <a:t>自己相関</a:t>
            </a:r>
            <a:r>
              <a:rPr lang="en-US" altLang="ja-JP" sz="2000" dirty="0"/>
              <a:t>, es:: </a:t>
            </a:r>
            <a:r>
              <a:rPr lang="ja-JP" altLang="en-US" sz="2000"/>
              <a:t>標準化平均値差</a:t>
            </a:r>
            <a:endParaRPr kumimoji="1" lang="en-US" altLang="ja-JP" sz="2000" dirty="0"/>
          </a:p>
        </p:txBody>
      </p:sp>
      <p:pic>
        <p:nvPicPr>
          <p:cNvPr id="9" name="図 8">
            <a:extLst>
              <a:ext uri="{FF2B5EF4-FFF2-40B4-BE49-F238E27FC236}">
                <a16:creationId xmlns:a16="http://schemas.microsoft.com/office/drawing/2014/main" id="{AAEAFC3C-3E60-635B-43D6-B15477055BBA}"/>
              </a:ext>
            </a:extLst>
          </p:cNvPr>
          <p:cNvPicPr>
            <a:picLocks noChangeAspect="1"/>
          </p:cNvPicPr>
          <p:nvPr/>
        </p:nvPicPr>
        <p:blipFill>
          <a:blip r:embed="rId3"/>
          <a:stretch>
            <a:fillRect/>
          </a:stretch>
        </p:blipFill>
        <p:spPr>
          <a:xfrm>
            <a:off x="650023" y="2656898"/>
            <a:ext cx="2885771" cy="2851326"/>
          </a:xfrm>
          <a:prstGeom prst="rect">
            <a:avLst/>
          </a:prstGeom>
        </p:spPr>
      </p:pic>
    </p:spTree>
    <p:extLst>
      <p:ext uri="{BB962C8B-B14F-4D97-AF65-F5344CB8AC3E}">
        <p14:creationId xmlns:p14="http://schemas.microsoft.com/office/powerpoint/2010/main" val="1706229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202E3A-C994-7B1B-9426-3DE2537137E3}"/>
              </a:ext>
            </a:extLst>
          </p:cNvPr>
          <p:cNvSpPr>
            <a:spLocks noGrp="1"/>
          </p:cNvSpPr>
          <p:nvPr>
            <p:ph type="title"/>
          </p:nvPr>
        </p:nvSpPr>
        <p:spPr/>
        <p:txBody>
          <a:bodyPr>
            <a:normAutofit fontScale="90000"/>
          </a:bodyPr>
          <a:lstStyle/>
          <a:p>
            <a:r>
              <a:rPr kumimoji="1" lang="en-US" altLang="ja-JP" dirty="0"/>
              <a:t>BUCP model</a:t>
            </a:r>
            <a:r>
              <a:rPr kumimoji="1" lang="ja-JP" altLang="en-US"/>
              <a:t>を</a:t>
            </a:r>
            <a:r>
              <a:rPr kumimoji="1" lang="en-US" altLang="ja-JP" dirty="0"/>
              <a:t>Stan</a:t>
            </a:r>
            <a:r>
              <a:rPr kumimoji="1" lang="ja-JP" altLang="en-US"/>
              <a:t>で</a:t>
            </a:r>
            <a:r>
              <a:rPr lang="ja-JP" altLang="en-US"/>
              <a:t>実行</a:t>
            </a:r>
            <a:endParaRPr kumimoji="1" lang="ja-JP" altLang="en-US"/>
          </a:p>
        </p:txBody>
      </p:sp>
      <p:sp>
        <p:nvSpPr>
          <p:cNvPr id="4" name="スライド番号プレースホルダー 3">
            <a:extLst>
              <a:ext uri="{FF2B5EF4-FFF2-40B4-BE49-F238E27FC236}">
                <a16:creationId xmlns:a16="http://schemas.microsoft.com/office/drawing/2014/main" id="{3746A12E-650F-C296-D1E7-1F602BA7DB2A}"/>
              </a:ext>
            </a:extLst>
          </p:cNvPr>
          <p:cNvSpPr>
            <a:spLocks noGrp="1"/>
          </p:cNvSpPr>
          <p:nvPr>
            <p:ph type="sldNum" sz="quarter" idx="12"/>
          </p:nvPr>
        </p:nvSpPr>
        <p:spPr/>
        <p:txBody>
          <a:bodyPr/>
          <a:lstStyle/>
          <a:p>
            <a:fld id="{D12A908B-4209-6243-AA34-EE42F7EEC413}" type="slidenum">
              <a:rPr lang="ja-JP" altLang="en-US" smtClean="0"/>
              <a:pPr/>
              <a:t>135</a:t>
            </a:fld>
            <a:endParaRPr lang="ja-JP" altLang="en-US"/>
          </a:p>
        </p:txBody>
      </p:sp>
      <p:pic>
        <p:nvPicPr>
          <p:cNvPr id="5" name="コンテンツ プレースホルダー 7">
            <a:extLst>
              <a:ext uri="{FF2B5EF4-FFF2-40B4-BE49-F238E27FC236}">
                <a16:creationId xmlns:a16="http://schemas.microsoft.com/office/drawing/2014/main" id="{864DE56E-85B1-BD73-55E3-1FC49F1A3D1E}"/>
              </a:ext>
            </a:extLst>
          </p:cNvPr>
          <p:cNvPicPr>
            <a:picLocks noChangeAspect="1"/>
          </p:cNvPicPr>
          <p:nvPr/>
        </p:nvPicPr>
        <p:blipFill>
          <a:blip r:embed="rId2"/>
          <a:stretch>
            <a:fillRect/>
          </a:stretch>
        </p:blipFill>
        <p:spPr>
          <a:xfrm>
            <a:off x="704521" y="881142"/>
            <a:ext cx="7742592" cy="1793168"/>
          </a:xfrm>
          <a:prstGeom prst="rect">
            <a:avLst/>
          </a:prstGeom>
          <a:ln>
            <a:solidFill>
              <a:schemeClr val="tx1">
                <a:lumMod val="65000"/>
                <a:lumOff val="35000"/>
              </a:schemeClr>
            </a:solidFill>
          </a:ln>
        </p:spPr>
      </p:pic>
      <p:sp>
        <p:nvSpPr>
          <p:cNvPr id="6" name="テキスト ボックス 5">
            <a:extLst>
              <a:ext uri="{FF2B5EF4-FFF2-40B4-BE49-F238E27FC236}">
                <a16:creationId xmlns:a16="http://schemas.microsoft.com/office/drawing/2014/main" id="{17804AAE-6811-8E22-2CF1-E1D2D9B93B6A}"/>
              </a:ext>
            </a:extLst>
          </p:cNvPr>
          <p:cNvSpPr txBox="1"/>
          <p:nvPr/>
        </p:nvSpPr>
        <p:spPr>
          <a:xfrm>
            <a:off x="1992085" y="6483278"/>
            <a:ext cx="5159829" cy="338554"/>
          </a:xfrm>
          <a:prstGeom prst="rect">
            <a:avLst/>
          </a:prstGeom>
          <a:noFill/>
        </p:spPr>
        <p:txBody>
          <a:bodyPr wrap="square">
            <a:spAutoFit/>
          </a:bodyPr>
          <a:lstStyle/>
          <a:p>
            <a:pPr defTabSz="457200"/>
            <a:r>
              <a:rPr lang="ja-JP" altLang="en-US" sz="1600">
                <a:solidFill>
                  <a:prstClr val="black"/>
                </a:solidFill>
                <a:latin typeface="Calibri"/>
                <a:ea typeface="ＭＳ Ｐゴシック" panose="020B0600070205080204" pitchFamily="34" charset="-128"/>
              </a:rPr>
              <a:t>https://ytake2.github.io/takeblog/2018/12/19/tidybayes/</a:t>
            </a:r>
          </a:p>
        </p:txBody>
      </p:sp>
      <p:pic>
        <p:nvPicPr>
          <p:cNvPr id="7" name="図 6">
            <a:extLst>
              <a:ext uri="{FF2B5EF4-FFF2-40B4-BE49-F238E27FC236}">
                <a16:creationId xmlns:a16="http://schemas.microsoft.com/office/drawing/2014/main" id="{CB6FDCEF-8C99-0F80-1B1B-7BED445E5D85}"/>
              </a:ext>
            </a:extLst>
          </p:cNvPr>
          <p:cNvPicPr>
            <a:picLocks noChangeAspect="1"/>
          </p:cNvPicPr>
          <p:nvPr/>
        </p:nvPicPr>
        <p:blipFill>
          <a:blip r:embed="rId3"/>
          <a:stretch>
            <a:fillRect/>
          </a:stretch>
        </p:blipFill>
        <p:spPr>
          <a:xfrm>
            <a:off x="1992085" y="2835255"/>
            <a:ext cx="4723129" cy="3230442"/>
          </a:xfrm>
          <a:prstGeom prst="rect">
            <a:avLst/>
          </a:prstGeom>
        </p:spPr>
      </p:pic>
    </p:spTree>
    <p:extLst>
      <p:ext uri="{BB962C8B-B14F-4D97-AF65-F5344CB8AC3E}">
        <p14:creationId xmlns:p14="http://schemas.microsoft.com/office/powerpoint/2010/main" val="3011918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AACEEB-ED34-1577-75A8-69CC4D9F58A2}"/>
              </a:ext>
            </a:extLst>
          </p:cNvPr>
          <p:cNvSpPr>
            <a:spLocks noGrp="1"/>
          </p:cNvSpPr>
          <p:nvPr>
            <p:ph type="title"/>
          </p:nvPr>
        </p:nvSpPr>
        <p:spPr/>
        <p:txBody>
          <a:bodyPr>
            <a:normAutofit fontScale="90000"/>
          </a:bodyPr>
          <a:lstStyle/>
          <a:p>
            <a:r>
              <a:rPr kumimoji="1" lang="en-US" altLang="ja-JP" dirty="0"/>
              <a:t>Take home message</a:t>
            </a:r>
            <a:endParaRPr kumimoji="1" lang="ja-JP" altLang="en-US"/>
          </a:p>
        </p:txBody>
      </p:sp>
      <p:sp>
        <p:nvSpPr>
          <p:cNvPr id="3" name="コンテンツ プレースホルダー 2">
            <a:extLst>
              <a:ext uri="{FF2B5EF4-FFF2-40B4-BE49-F238E27FC236}">
                <a16:creationId xmlns:a16="http://schemas.microsoft.com/office/drawing/2014/main" id="{60642B4F-B98F-8B23-72ED-C71F600451A6}"/>
              </a:ext>
            </a:extLst>
          </p:cNvPr>
          <p:cNvSpPr>
            <a:spLocks noGrp="1"/>
          </p:cNvSpPr>
          <p:nvPr>
            <p:ph idx="1"/>
          </p:nvPr>
        </p:nvSpPr>
        <p:spPr/>
        <p:txBody>
          <a:bodyPr/>
          <a:lstStyle/>
          <a:p>
            <a:r>
              <a:rPr kumimoji="1" lang="ja-JP" altLang="en-US" sz="2800"/>
              <a:t>まずは丁寧なプロット</a:t>
            </a:r>
            <a:endParaRPr kumimoji="1" lang="en-US" altLang="ja-JP" sz="2800" dirty="0"/>
          </a:p>
          <a:p>
            <a:r>
              <a:rPr lang="ja-JP" altLang="en-US" sz="2800"/>
              <a:t>そして丁寧な視覚分析</a:t>
            </a:r>
            <a:endParaRPr lang="en-US" altLang="ja-JP" sz="2800" dirty="0"/>
          </a:p>
          <a:p>
            <a:r>
              <a:rPr kumimoji="1" lang="ja-JP" altLang="en-US" sz="2800"/>
              <a:t>視覚分析では、中心傾向、トレンド、変動性、重複率、即時性、一貫性を検討</a:t>
            </a:r>
            <a:endParaRPr kumimoji="1" lang="en-US" altLang="ja-JP" sz="2800" dirty="0"/>
          </a:p>
          <a:p>
            <a:r>
              <a:rPr lang="ja-JP" altLang="en-US" sz="2800"/>
              <a:t>補助線（</a:t>
            </a:r>
            <a:r>
              <a:rPr lang="en-US" altLang="ja-JP" sz="2800" dirty="0"/>
              <a:t>CDC,VAIOR</a:t>
            </a:r>
            <a:r>
              <a:rPr lang="ja-JP" altLang="en-US" sz="2800"/>
              <a:t>）活用で視覚分析補強</a:t>
            </a:r>
            <a:endParaRPr lang="en-US" altLang="ja-JP" sz="2800" dirty="0"/>
          </a:p>
          <a:p>
            <a:r>
              <a:rPr lang="ja-JP" altLang="en-US" sz="2800"/>
              <a:t>視覚分析</a:t>
            </a:r>
            <a:r>
              <a:rPr lang="en-US" altLang="ja-JP" sz="2800" dirty="0"/>
              <a:t>+</a:t>
            </a:r>
            <a:r>
              <a:rPr lang="ja-JP" altLang="en-US" sz="2800"/>
              <a:t>効果指標の併用は有用</a:t>
            </a:r>
            <a:endParaRPr lang="en-US" altLang="ja-JP" sz="2800" dirty="0"/>
          </a:p>
          <a:p>
            <a:r>
              <a:rPr kumimoji="1" lang="ja-JP" altLang="en-US" sz="2800"/>
              <a:t>重複率は</a:t>
            </a:r>
            <a:r>
              <a:rPr kumimoji="1" lang="en-US" altLang="ja-JP" sz="2800" dirty="0"/>
              <a:t>TAU</a:t>
            </a:r>
            <a:r>
              <a:rPr kumimoji="1" lang="ja-JP" altLang="en-US" sz="2800"/>
              <a:t>系をデータ特性に合わせて使う</a:t>
            </a:r>
            <a:endParaRPr kumimoji="1" lang="en-US" altLang="ja-JP" sz="2800" dirty="0"/>
          </a:p>
          <a:p>
            <a:r>
              <a:rPr lang="ja-JP" altLang="en-US" sz="2800"/>
              <a:t>パラメトリック指標は</a:t>
            </a:r>
            <a:r>
              <a:rPr lang="en-US" altLang="ja-JP" sz="2800" dirty="0"/>
              <a:t>SMD</a:t>
            </a:r>
            <a:r>
              <a:rPr lang="ja-JP" altLang="en-US" sz="2800"/>
              <a:t>か</a:t>
            </a:r>
            <a:r>
              <a:rPr lang="en-US" altLang="ja-JP" sz="2800" dirty="0"/>
              <a:t>LRR</a:t>
            </a:r>
          </a:p>
          <a:p>
            <a:r>
              <a:rPr lang="ja-JP" altLang="en-US" sz="2800"/>
              <a:t>統合は</a:t>
            </a:r>
            <a:r>
              <a:rPr lang="en-US" altLang="ja-JP" sz="2800" dirty="0"/>
              <a:t>SMD</a:t>
            </a:r>
            <a:r>
              <a:rPr lang="ja-JP" altLang="en-US" sz="2800"/>
              <a:t>、</a:t>
            </a:r>
            <a:r>
              <a:rPr lang="en-US" altLang="ja-JP" sz="2800" dirty="0"/>
              <a:t>LRR</a:t>
            </a:r>
            <a:r>
              <a:rPr lang="ja-JP" altLang="en-US" sz="2800"/>
              <a:t>をメタ分析または</a:t>
            </a:r>
            <a:r>
              <a:rPr lang="en-US" altLang="ja-JP" sz="2800" dirty="0"/>
              <a:t>HLM</a:t>
            </a:r>
          </a:p>
          <a:p>
            <a:r>
              <a:rPr lang="ja-JP" altLang="en-US" sz="2800"/>
              <a:t>ベイジアンのモデルも有用</a:t>
            </a:r>
            <a:endParaRPr kumimoji="1" lang="en-US" altLang="ja-JP" sz="2800" dirty="0"/>
          </a:p>
          <a:p>
            <a:endParaRPr kumimoji="1" lang="ja-JP" altLang="en-US"/>
          </a:p>
        </p:txBody>
      </p:sp>
      <p:sp>
        <p:nvSpPr>
          <p:cNvPr id="4" name="スライド番号プレースホルダー 3">
            <a:extLst>
              <a:ext uri="{FF2B5EF4-FFF2-40B4-BE49-F238E27FC236}">
                <a16:creationId xmlns:a16="http://schemas.microsoft.com/office/drawing/2014/main" id="{E06436FA-3099-AC16-B14A-9928A280CCE5}"/>
              </a:ext>
            </a:extLst>
          </p:cNvPr>
          <p:cNvSpPr>
            <a:spLocks noGrp="1"/>
          </p:cNvSpPr>
          <p:nvPr>
            <p:ph type="sldNum" sz="quarter" idx="12"/>
          </p:nvPr>
        </p:nvSpPr>
        <p:spPr/>
        <p:txBody>
          <a:bodyPr/>
          <a:lstStyle/>
          <a:p>
            <a:fld id="{D12A908B-4209-6243-AA34-EE42F7EEC413}" type="slidenum">
              <a:rPr lang="ja-JP" altLang="en-US" smtClean="0"/>
              <a:pPr/>
              <a:t>136</a:t>
            </a:fld>
            <a:endParaRPr lang="ja-JP" altLang="en-US"/>
          </a:p>
        </p:txBody>
      </p:sp>
    </p:spTree>
    <p:extLst>
      <p:ext uri="{BB962C8B-B14F-4D97-AF65-F5344CB8AC3E}">
        <p14:creationId xmlns:p14="http://schemas.microsoft.com/office/powerpoint/2010/main" val="337380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4D2A9-FE73-A24B-A5AA-941413B18EC1}"/>
              </a:ext>
            </a:extLst>
          </p:cNvPr>
          <p:cNvSpPr>
            <a:spLocks noGrp="1"/>
          </p:cNvSpPr>
          <p:nvPr>
            <p:ph type="title"/>
          </p:nvPr>
        </p:nvSpPr>
        <p:spPr/>
        <p:txBody>
          <a:bodyPr>
            <a:normAutofit fontScale="90000"/>
          </a:bodyPr>
          <a:lstStyle/>
          <a:p>
            <a:r>
              <a:rPr lang="en-US" altLang="ja-JP" dirty="0"/>
              <a:t>1</a:t>
            </a:r>
            <a:r>
              <a:rPr lang="ja-JP" altLang="en-US" dirty="0"/>
              <a:t>事例実験研究への関心の増加</a:t>
            </a:r>
            <a:endParaRPr kumimoji="1" lang="ja-JP" altLang="en-US" dirty="0"/>
          </a:p>
        </p:txBody>
      </p:sp>
      <p:sp>
        <p:nvSpPr>
          <p:cNvPr id="3" name="スライド番号プレースホルダー 2">
            <a:extLst>
              <a:ext uri="{FF2B5EF4-FFF2-40B4-BE49-F238E27FC236}">
                <a16:creationId xmlns:a16="http://schemas.microsoft.com/office/drawing/2014/main" id="{4A109823-5E25-6847-84D4-64A640F9B89B}"/>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14</a:t>
            </a:fld>
            <a:endParaRPr lang="ja-JP" altLang="en-US">
              <a:latin typeface="Calibri"/>
              <a:ea typeface="ＭＳ Ｐゴシック" panose="020B0600070205080204" pitchFamily="34" charset="-128"/>
            </a:endParaRPr>
          </a:p>
        </p:txBody>
      </p:sp>
      <p:pic>
        <p:nvPicPr>
          <p:cNvPr id="5" name="図 4">
            <a:extLst>
              <a:ext uri="{FF2B5EF4-FFF2-40B4-BE49-F238E27FC236}">
                <a16:creationId xmlns:a16="http://schemas.microsoft.com/office/drawing/2014/main" id="{6D901A99-1160-9746-8123-126EFCB52401}"/>
              </a:ext>
            </a:extLst>
          </p:cNvPr>
          <p:cNvPicPr>
            <a:picLocks noChangeAspect="1"/>
          </p:cNvPicPr>
          <p:nvPr/>
        </p:nvPicPr>
        <p:blipFill>
          <a:blip r:embed="rId2"/>
          <a:stretch>
            <a:fillRect/>
          </a:stretch>
        </p:blipFill>
        <p:spPr>
          <a:xfrm>
            <a:off x="611562" y="1382101"/>
            <a:ext cx="1707659" cy="2566632"/>
          </a:xfrm>
          <a:prstGeom prst="rect">
            <a:avLst/>
          </a:prstGeom>
        </p:spPr>
      </p:pic>
      <p:pic>
        <p:nvPicPr>
          <p:cNvPr id="6" name="図 5">
            <a:extLst>
              <a:ext uri="{FF2B5EF4-FFF2-40B4-BE49-F238E27FC236}">
                <a16:creationId xmlns:a16="http://schemas.microsoft.com/office/drawing/2014/main" id="{89FC473B-1A86-B444-8EC9-0C8F7F87AE10}"/>
              </a:ext>
            </a:extLst>
          </p:cNvPr>
          <p:cNvPicPr>
            <a:picLocks noChangeAspect="1"/>
          </p:cNvPicPr>
          <p:nvPr/>
        </p:nvPicPr>
        <p:blipFill>
          <a:blip r:embed="rId3"/>
          <a:stretch>
            <a:fillRect/>
          </a:stretch>
        </p:blipFill>
        <p:spPr>
          <a:xfrm>
            <a:off x="611562" y="4143959"/>
            <a:ext cx="1755095" cy="2630008"/>
          </a:xfrm>
          <a:prstGeom prst="rect">
            <a:avLst/>
          </a:prstGeom>
        </p:spPr>
      </p:pic>
      <p:pic>
        <p:nvPicPr>
          <p:cNvPr id="7" name="図 6">
            <a:extLst>
              <a:ext uri="{FF2B5EF4-FFF2-40B4-BE49-F238E27FC236}">
                <a16:creationId xmlns:a16="http://schemas.microsoft.com/office/drawing/2014/main" id="{BF7CFDFD-DE02-CF45-B9D5-DAFCD38441E8}"/>
              </a:ext>
            </a:extLst>
          </p:cNvPr>
          <p:cNvPicPr>
            <a:picLocks noChangeAspect="1"/>
          </p:cNvPicPr>
          <p:nvPr/>
        </p:nvPicPr>
        <p:blipFill>
          <a:blip r:embed="rId4"/>
          <a:stretch>
            <a:fillRect/>
          </a:stretch>
        </p:blipFill>
        <p:spPr>
          <a:xfrm>
            <a:off x="3419874" y="1406729"/>
            <a:ext cx="1970639" cy="2495810"/>
          </a:xfrm>
          <a:prstGeom prst="rect">
            <a:avLst/>
          </a:prstGeom>
        </p:spPr>
      </p:pic>
      <p:pic>
        <p:nvPicPr>
          <p:cNvPr id="8" name="図 7">
            <a:extLst>
              <a:ext uri="{FF2B5EF4-FFF2-40B4-BE49-F238E27FC236}">
                <a16:creationId xmlns:a16="http://schemas.microsoft.com/office/drawing/2014/main" id="{902198B9-DF46-CA46-B5E9-554E64FFC43C}"/>
              </a:ext>
            </a:extLst>
          </p:cNvPr>
          <p:cNvPicPr>
            <a:picLocks noChangeAspect="1"/>
          </p:cNvPicPr>
          <p:nvPr/>
        </p:nvPicPr>
        <p:blipFill>
          <a:blip r:embed="rId5"/>
          <a:stretch>
            <a:fillRect/>
          </a:stretch>
        </p:blipFill>
        <p:spPr>
          <a:xfrm>
            <a:off x="5868144" y="1334723"/>
            <a:ext cx="1890102" cy="2664297"/>
          </a:xfrm>
          <a:prstGeom prst="rect">
            <a:avLst/>
          </a:prstGeom>
        </p:spPr>
      </p:pic>
      <p:pic>
        <p:nvPicPr>
          <p:cNvPr id="9" name="図 8">
            <a:extLst>
              <a:ext uri="{FF2B5EF4-FFF2-40B4-BE49-F238E27FC236}">
                <a16:creationId xmlns:a16="http://schemas.microsoft.com/office/drawing/2014/main" id="{EA7AC95D-7F2D-4740-9E12-506E9F9731AC}"/>
              </a:ext>
            </a:extLst>
          </p:cNvPr>
          <p:cNvPicPr>
            <a:picLocks noChangeAspect="1"/>
          </p:cNvPicPr>
          <p:nvPr/>
        </p:nvPicPr>
        <p:blipFill>
          <a:blip r:embed="rId6"/>
          <a:stretch>
            <a:fillRect/>
          </a:stretch>
        </p:blipFill>
        <p:spPr>
          <a:xfrm>
            <a:off x="3419874" y="4142210"/>
            <a:ext cx="1890101" cy="2694744"/>
          </a:xfrm>
          <a:prstGeom prst="rect">
            <a:avLst/>
          </a:prstGeom>
        </p:spPr>
      </p:pic>
      <p:pic>
        <p:nvPicPr>
          <p:cNvPr id="10" name="図 9">
            <a:extLst>
              <a:ext uri="{FF2B5EF4-FFF2-40B4-BE49-F238E27FC236}">
                <a16:creationId xmlns:a16="http://schemas.microsoft.com/office/drawing/2014/main" id="{319B4FB2-2C08-FA4B-9E1B-4775954E24A6}"/>
              </a:ext>
            </a:extLst>
          </p:cNvPr>
          <p:cNvPicPr>
            <a:picLocks noChangeAspect="1"/>
          </p:cNvPicPr>
          <p:nvPr/>
        </p:nvPicPr>
        <p:blipFill>
          <a:blip r:embed="rId7"/>
          <a:stretch>
            <a:fillRect/>
          </a:stretch>
        </p:blipFill>
        <p:spPr>
          <a:xfrm>
            <a:off x="5940152" y="4287049"/>
            <a:ext cx="1839018" cy="2549084"/>
          </a:xfrm>
          <a:prstGeom prst="rect">
            <a:avLst/>
          </a:prstGeom>
        </p:spPr>
      </p:pic>
      <p:sp>
        <p:nvSpPr>
          <p:cNvPr id="12" name="テキスト ボックス 11">
            <a:extLst>
              <a:ext uri="{FF2B5EF4-FFF2-40B4-BE49-F238E27FC236}">
                <a16:creationId xmlns:a16="http://schemas.microsoft.com/office/drawing/2014/main" id="{DB524274-A443-3A4E-8A95-FD9AD845A312}"/>
              </a:ext>
            </a:extLst>
          </p:cNvPr>
          <p:cNvSpPr txBox="1"/>
          <p:nvPr/>
        </p:nvSpPr>
        <p:spPr>
          <a:xfrm>
            <a:off x="561841" y="836712"/>
            <a:ext cx="7366119" cy="523220"/>
          </a:xfrm>
          <a:prstGeom prst="rect">
            <a:avLst/>
          </a:prstGeom>
          <a:noFill/>
        </p:spPr>
        <p:txBody>
          <a:bodyPr wrap="none" rtlCol="0">
            <a:spAutoFit/>
          </a:bodyPr>
          <a:lstStyle/>
          <a:p>
            <a:pPr defTabSz="457200"/>
            <a:r>
              <a:rPr lang="ja-JP" altLang="en-US" sz="2800">
                <a:solidFill>
                  <a:prstClr val="black"/>
                </a:solidFill>
                <a:latin typeface="BIZ UDGothic" panose="020B0400000000000000" pitchFamily="49" charset="-128"/>
                <a:ea typeface="BIZ UDGothic" panose="020B0400000000000000" pitchFamily="49" charset="-128"/>
              </a:rPr>
              <a:t>海外では入門テキスト重版、新規発行が持続</a:t>
            </a:r>
          </a:p>
        </p:txBody>
      </p:sp>
      <p:sp>
        <p:nvSpPr>
          <p:cNvPr id="14" name="テキスト ボックス 13">
            <a:extLst>
              <a:ext uri="{FF2B5EF4-FFF2-40B4-BE49-F238E27FC236}">
                <a16:creationId xmlns:a16="http://schemas.microsoft.com/office/drawing/2014/main" id="{982F8B27-EBAA-7748-B50E-E692FCE6DA65}"/>
              </a:ext>
            </a:extLst>
          </p:cNvPr>
          <p:cNvSpPr txBox="1"/>
          <p:nvPr/>
        </p:nvSpPr>
        <p:spPr>
          <a:xfrm>
            <a:off x="606161" y="3473438"/>
            <a:ext cx="7152087" cy="400110"/>
          </a:xfrm>
          <a:prstGeom prst="rect">
            <a:avLst/>
          </a:prstGeom>
          <a:solidFill>
            <a:schemeClr val="accent2">
              <a:alpha val="71000"/>
            </a:schemeClr>
          </a:solidFill>
        </p:spPr>
        <p:txBody>
          <a:bodyPr wrap="square" rtlCol="0">
            <a:spAutoFit/>
          </a:bodyPr>
          <a:lstStyle/>
          <a:p>
            <a:pPr algn="ctr" defTabSz="457200"/>
            <a:r>
              <a:rPr lang="ja-JP" altLang="en-US" sz="2000" b="1">
                <a:solidFill>
                  <a:prstClr val="white"/>
                </a:solidFill>
                <a:latin typeface="BIZ UDGothic" panose="020B0400000000000000" pitchFamily="49" charset="-128"/>
                <a:ea typeface="BIZ UDGothic" panose="020B0400000000000000" pitchFamily="49" charset="-128"/>
              </a:rPr>
              <a:t>認知行動療法の研究者が執筆</a:t>
            </a:r>
          </a:p>
        </p:txBody>
      </p:sp>
    </p:spTree>
    <p:extLst>
      <p:ext uri="{BB962C8B-B14F-4D97-AF65-F5344CB8AC3E}">
        <p14:creationId xmlns:p14="http://schemas.microsoft.com/office/powerpoint/2010/main" val="1522506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日本語</a:t>
            </a:r>
            <a:r>
              <a:rPr lang="ja-JP" altLang="en-US" dirty="0"/>
              <a:t>で読める</a:t>
            </a:r>
            <a:r>
              <a:rPr kumimoji="1" lang="ja-JP" altLang="en-US" dirty="0"/>
              <a:t>書籍</a:t>
            </a:r>
          </a:p>
        </p:txBody>
      </p:sp>
      <p:sp>
        <p:nvSpPr>
          <p:cNvPr id="3" name="スライド番号プレースホルダー 2"/>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15</a:t>
            </a:fld>
            <a:endParaRPr lang="ja-JP" altLang="en-US">
              <a:latin typeface="Calibri"/>
              <a:ea typeface="ＭＳ Ｐゴシック" panose="020B0600070205080204" pitchFamily="34" charset="-128"/>
            </a:endParaRPr>
          </a:p>
        </p:txBody>
      </p:sp>
      <p:pic>
        <p:nvPicPr>
          <p:cNvPr id="4" name="図 3" descr="31FQ7X5WP3L._BO1,204,203,200_.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1052278"/>
            <a:ext cx="3403830" cy="5004138"/>
          </a:xfrm>
          <a:prstGeom prst="rect">
            <a:avLst/>
          </a:prstGeom>
        </p:spPr>
      </p:pic>
      <p:pic>
        <p:nvPicPr>
          <p:cNvPr id="5" name="図 4" descr="41rdxJ42TmL._SX350_BO1,204,203,200_.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4" y="980728"/>
            <a:ext cx="3580445" cy="5075688"/>
          </a:xfrm>
          <a:prstGeom prst="rect">
            <a:avLst/>
          </a:prstGeom>
        </p:spPr>
      </p:pic>
    </p:spTree>
    <p:extLst>
      <p:ext uri="{BB962C8B-B14F-4D97-AF65-F5344CB8AC3E}">
        <p14:creationId xmlns:p14="http://schemas.microsoft.com/office/powerpoint/2010/main" val="3912975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F68E5-1FAD-BB40-B10B-A1106FA7AAEF}"/>
              </a:ext>
            </a:extLst>
          </p:cNvPr>
          <p:cNvSpPr>
            <a:spLocks noGrp="1"/>
          </p:cNvSpPr>
          <p:nvPr>
            <p:ph type="title"/>
          </p:nvPr>
        </p:nvSpPr>
        <p:spPr/>
        <p:txBody>
          <a:bodyPr/>
          <a:lstStyle/>
          <a:p>
            <a:r>
              <a:rPr lang="en-US" altLang="ja-JP" dirty="0"/>
              <a:t>1</a:t>
            </a:r>
            <a:r>
              <a:rPr lang="ja-JP" altLang="en-US" dirty="0"/>
              <a:t>事例実験研究と統計的推測</a:t>
            </a:r>
            <a:br>
              <a:rPr lang="en-US" altLang="ja-JP" dirty="0"/>
            </a:br>
            <a:r>
              <a:rPr lang="ja-JP" altLang="en-US" dirty="0"/>
              <a:t>の必要性</a:t>
            </a:r>
            <a:endParaRPr kumimoji="1" lang="ja-JP" altLang="en-US" dirty="0"/>
          </a:p>
        </p:txBody>
      </p:sp>
      <p:sp>
        <p:nvSpPr>
          <p:cNvPr id="3" name="テキスト プレースホルダー 2">
            <a:extLst>
              <a:ext uri="{FF2B5EF4-FFF2-40B4-BE49-F238E27FC236}">
                <a16:creationId xmlns:a16="http://schemas.microsoft.com/office/drawing/2014/main" id="{ABAD3A9E-1210-B54A-A230-4BBF0178F14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079AD0F-6DF1-8441-BBA9-92FB7ACFC359}"/>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16</a:t>
            </a:fld>
            <a:endParaRPr lang="ja-JP" altLang="en-US">
              <a:latin typeface="Calibri"/>
              <a:ea typeface="ＭＳ Ｐゴシック" panose="020B0600070205080204" pitchFamily="34" charset="-128"/>
            </a:endParaRPr>
          </a:p>
        </p:txBody>
      </p:sp>
    </p:spTree>
    <p:extLst>
      <p:ext uri="{BB962C8B-B14F-4D97-AF65-F5344CB8AC3E}">
        <p14:creationId xmlns:p14="http://schemas.microsoft.com/office/powerpoint/2010/main" val="2142180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F60A0-96EC-E344-8650-609A90E8A735}"/>
              </a:ext>
            </a:extLst>
          </p:cNvPr>
          <p:cNvSpPr>
            <a:spLocks noGrp="1"/>
          </p:cNvSpPr>
          <p:nvPr>
            <p:ph type="title"/>
          </p:nvPr>
        </p:nvSpPr>
        <p:spPr/>
        <p:txBody>
          <a:bodyPr>
            <a:normAutofit fontScale="90000"/>
          </a:bodyPr>
          <a:lstStyle/>
          <a:p>
            <a:r>
              <a:rPr kumimoji="1" lang="ja-JP" altLang="en-US"/>
              <a:t>シングルケース実験研究の分析手法</a:t>
            </a:r>
          </a:p>
        </p:txBody>
      </p:sp>
      <p:sp>
        <p:nvSpPr>
          <p:cNvPr id="3" name="コンテンツ プレースホルダー 2">
            <a:extLst>
              <a:ext uri="{FF2B5EF4-FFF2-40B4-BE49-F238E27FC236}">
                <a16:creationId xmlns:a16="http://schemas.microsoft.com/office/drawing/2014/main" id="{A6C93A5D-08FB-0244-B6D1-0625ECAB9427}"/>
              </a:ext>
            </a:extLst>
          </p:cNvPr>
          <p:cNvSpPr>
            <a:spLocks noGrp="1"/>
          </p:cNvSpPr>
          <p:nvPr>
            <p:ph idx="1"/>
          </p:nvPr>
        </p:nvSpPr>
        <p:spPr>
          <a:xfrm>
            <a:off x="107504" y="836712"/>
            <a:ext cx="8953500" cy="5132288"/>
          </a:xfrm>
        </p:spPr>
        <p:txBody>
          <a:bodyPr/>
          <a:lstStyle/>
          <a:p>
            <a:pPr marL="57150" indent="0">
              <a:buNone/>
            </a:pPr>
            <a:r>
              <a:rPr lang="ja-JP" altLang="en-US" b="1" dirty="0"/>
              <a:t>介入効果の検討における統計解析の使用率</a:t>
            </a:r>
            <a:endParaRPr lang="en-US" altLang="ja-JP" b="1" dirty="0"/>
          </a:p>
          <a:p>
            <a:pPr marL="457200" lvl="1" indent="0">
              <a:buNone/>
            </a:pPr>
            <a:r>
              <a:rPr lang="en-US" altLang="ja-JP" dirty="0">
                <a:latin typeface="Arial Unicode MS" panose="020B0604020202020204" pitchFamily="34" charset="-128"/>
                <a:ea typeface="BIZ UDゴシック" panose="020B0400000000000000" pitchFamily="49" charset="-128"/>
              </a:rPr>
              <a:t>	1992</a:t>
            </a:r>
            <a:r>
              <a:rPr lang="ja-JP" altLang="en-US" dirty="0">
                <a:latin typeface="Arial Unicode MS" panose="020B0604020202020204" pitchFamily="34" charset="-128"/>
                <a:ea typeface="BIZ UDゴシック" panose="020B0400000000000000" pitchFamily="49" charset="-128"/>
              </a:rPr>
              <a:t>年のレビュー：約</a:t>
            </a:r>
            <a:r>
              <a:rPr lang="en-US" altLang="ja-JP" dirty="0">
                <a:latin typeface="Arial Unicode MS" panose="020B0604020202020204" pitchFamily="34" charset="-128"/>
                <a:ea typeface="BIZ UDゴシック" panose="020B0400000000000000" pitchFamily="49" charset="-128"/>
              </a:rPr>
              <a:t>10%</a:t>
            </a:r>
          </a:p>
          <a:p>
            <a:pPr lvl="1">
              <a:buFontTx/>
              <a:buChar char="-"/>
            </a:pPr>
            <a:endParaRPr lang="en-US" altLang="ja-JP" dirty="0">
              <a:latin typeface="Arial Unicode MS" panose="020B0604020202020204" pitchFamily="34" charset="-128"/>
              <a:ea typeface="BIZ UDゴシック" panose="020B0400000000000000" pitchFamily="49" charset="-128"/>
            </a:endParaRPr>
          </a:p>
          <a:p>
            <a:pPr marL="457200" lvl="1" indent="0">
              <a:buNone/>
            </a:pPr>
            <a:br>
              <a:rPr lang="en-US" altLang="ja-JP" sz="1800" dirty="0">
                <a:latin typeface="Arial Unicode MS" panose="020B0604020202020204" pitchFamily="34" charset="-128"/>
                <a:ea typeface="BIZ UDゴシック" panose="020B0400000000000000" pitchFamily="49" charset="-128"/>
              </a:rPr>
            </a:br>
            <a:r>
              <a:rPr kumimoji="1" lang="en-US" altLang="ja-JP" dirty="0">
                <a:latin typeface="Arial Unicode MS" panose="020B0604020202020204" pitchFamily="34" charset="-128"/>
                <a:ea typeface="BIZ UDゴシック" panose="020B0400000000000000" pitchFamily="49" charset="-128"/>
              </a:rPr>
              <a:t>	2006</a:t>
            </a:r>
            <a:r>
              <a:rPr kumimoji="1" lang="ja-JP" altLang="en-US" dirty="0">
                <a:latin typeface="Arial Unicode MS" panose="020B0604020202020204" pitchFamily="34" charset="-128"/>
                <a:ea typeface="BIZ UDゴシック" panose="020B0400000000000000" pitchFamily="49" charset="-128"/>
              </a:rPr>
              <a:t>年のレビュー：約</a:t>
            </a:r>
            <a:r>
              <a:rPr kumimoji="1" lang="en-US" altLang="ja-JP" dirty="0">
                <a:latin typeface="Arial Unicode MS" panose="020B0604020202020204" pitchFamily="34" charset="-128"/>
                <a:ea typeface="BIZ UDゴシック" panose="020B0400000000000000" pitchFamily="49" charset="-128"/>
              </a:rPr>
              <a:t>20%</a:t>
            </a:r>
          </a:p>
          <a:p>
            <a:pPr lvl="1">
              <a:buFontTx/>
              <a:buChar char="-"/>
            </a:pPr>
            <a:endParaRPr lang="en-US" altLang="ja-JP" dirty="0">
              <a:latin typeface="Arial Unicode MS" panose="020B0604020202020204" pitchFamily="34" charset="-128"/>
              <a:ea typeface="BIZ UDゴシック" panose="020B0400000000000000" pitchFamily="49" charset="-128"/>
            </a:endParaRPr>
          </a:p>
          <a:p>
            <a:pPr marL="457200" lvl="1" indent="0">
              <a:buNone/>
            </a:pPr>
            <a:br>
              <a:rPr lang="en-US" altLang="ja-JP" sz="2000" dirty="0">
                <a:latin typeface="Arial Unicode MS" panose="020B0604020202020204" pitchFamily="34" charset="-128"/>
                <a:ea typeface="BIZ UDゴシック" panose="020B0400000000000000" pitchFamily="49" charset="-128"/>
              </a:rPr>
            </a:br>
            <a:r>
              <a:rPr lang="en-US" altLang="ja-JP" dirty="0">
                <a:latin typeface="Arial Unicode MS" panose="020B0604020202020204" pitchFamily="34" charset="-128"/>
                <a:ea typeface="BIZ UDゴシック" panose="020B0400000000000000" pitchFamily="49" charset="-128"/>
              </a:rPr>
              <a:t>	2012</a:t>
            </a:r>
            <a:r>
              <a:rPr lang="ja-JP" altLang="en-US" dirty="0">
                <a:latin typeface="Arial Unicode MS" panose="020B0604020202020204" pitchFamily="34" charset="-128"/>
                <a:ea typeface="BIZ UDゴシック" panose="020B0400000000000000" pitchFamily="49" charset="-128"/>
              </a:rPr>
              <a:t>年のレビュー：約</a:t>
            </a:r>
            <a:r>
              <a:rPr lang="en-US" altLang="ja-JP" dirty="0">
                <a:latin typeface="Arial Unicode MS" panose="020B0604020202020204" pitchFamily="34" charset="-128"/>
                <a:ea typeface="BIZ UDゴシック" panose="020B0400000000000000" pitchFamily="49" charset="-128"/>
              </a:rPr>
              <a:t>31.3%</a:t>
            </a:r>
          </a:p>
          <a:p>
            <a:pPr lvl="5">
              <a:buFontTx/>
              <a:buChar char="-"/>
            </a:pPr>
            <a:r>
              <a:rPr kumimoji="1" lang="ja-JP" altLang="en-US" dirty="0">
                <a:latin typeface="Arial Unicode MS" panose="020B0604020202020204" pitchFamily="34" charset="-128"/>
                <a:ea typeface="BIZ UDゴシック" panose="020B0400000000000000" pitchFamily="49" charset="-128"/>
              </a:rPr>
              <a:t>視覚分析</a:t>
            </a:r>
            <a:r>
              <a:rPr lang="en-US" altLang="ja-JP" dirty="0">
                <a:latin typeface="Arial Unicode MS" panose="020B0604020202020204" pitchFamily="34" charset="-128"/>
                <a:ea typeface="BIZ UDゴシック" panose="020B0400000000000000" pitchFamily="49" charset="-128"/>
              </a:rPr>
              <a:t>: </a:t>
            </a:r>
            <a:r>
              <a:rPr kumimoji="1" lang="en-US" altLang="ja-JP" dirty="0">
                <a:latin typeface="Arial Unicode MS" panose="020B0604020202020204" pitchFamily="34" charset="-128"/>
                <a:ea typeface="BIZ UDゴシック" panose="020B0400000000000000" pitchFamily="49" charset="-128"/>
              </a:rPr>
              <a:t>41.5 %</a:t>
            </a:r>
            <a:endParaRPr lang="en-US" altLang="ja-JP" dirty="0">
              <a:latin typeface="Arial Unicode MS" panose="020B0604020202020204" pitchFamily="34" charset="-128"/>
              <a:ea typeface="BIZ UDゴシック" panose="020B0400000000000000" pitchFamily="49" charset="-128"/>
            </a:endParaRPr>
          </a:p>
          <a:p>
            <a:pPr lvl="5">
              <a:buFontTx/>
              <a:buChar char="-"/>
            </a:pPr>
            <a:r>
              <a:rPr lang="ja-JP" altLang="en-US" dirty="0">
                <a:latin typeface="Arial Unicode MS" panose="020B0604020202020204" pitchFamily="34" charset="-128"/>
                <a:ea typeface="BIZ UDゴシック" panose="020B0400000000000000" pitchFamily="49" charset="-128"/>
              </a:rPr>
              <a:t>統計解析</a:t>
            </a:r>
            <a:r>
              <a:rPr lang="en-US" altLang="ja-JP" dirty="0">
                <a:latin typeface="Arial Unicode MS" panose="020B0604020202020204" pitchFamily="34" charset="-128"/>
                <a:ea typeface="BIZ UDゴシック" panose="020B0400000000000000" pitchFamily="49" charset="-128"/>
              </a:rPr>
              <a:t>: 31.3%</a:t>
            </a:r>
          </a:p>
          <a:p>
            <a:pPr lvl="5">
              <a:buFontTx/>
              <a:buChar char="-"/>
            </a:pPr>
            <a:r>
              <a:rPr kumimoji="1" lang="ja-JP" altLang="en-US" dirty="0">
                <a:latin typeface="Arial Unicode MS" panose="020B0604020202020204" pitchFamily="34" charset="-128"/>
                <a:ea typeface="BIZ UDゴシック" panose="020B0400000000000000" pitchFamily="49" charset="-128"/>
              </a:rPr>
              <a:t>視覚分析</a:t>
            </a:r>
            <a:r>
              <a:rPr kumimoji="1" lang="en-US" altLang="ja-JP" dirty="0">
                <a:latin typeface="Arial Unicode MS" panose="020B0604020202020204" pitchFamily="34" charset="-128"/>
                <a:ea typeface="BIZ UDゴシック" panose="020B0400000000000000" pitchFamily="49" charset="-128"/>
              </a:rPr>
              <a:t>+</a:t>
            </a:r>
            <a:r>
              <a:rPr kumimoji="1" lang="ja-JP" altLang="en-US" dirty="0">
                <a:latin typeface="Arial Unicode MS" panose="020B0604020202020204" pitchFamily="34" charset="-128"/>
                <a:ea typeface="BIZ UDゴシック" panose="020B0400000000000000" pitchFamily="49" charset="-128"/>
              </a:rPr>
              <a:t>統計解析</a:t>
            </a:r>
            <a:r>
              <a:rPr lang="en-US" altLang="ja-JP" dirty="0">
                <a:latin typeface="Arial Unicode MS" panose="020B0604020202020204" pitchFamily="34" charset="-128"/>
                <a:ea typeface="BIZ UDゴシック" panose="020B0400000000000000" pitchFamily="49" charset="-128"/>
              </a:rPr>
              <a:t>:</a:t>
            </a:r>
            <a:r>
              <a:rPr kumimoji="1" lang="en-US" altLang="ja-JP" dirty="0">
                <a:latin typeface="Arial Unicode MS" panose="020B0604020202020204" pitchFamily="34" charset="-128"/>
                <a:ea typeface="BIZ UDゴシック" panose="020B0400000000000000" pitchFamily="49" charset="-128"/>
              </a:rPr>
              <a:t> 11%</a:t>
            </a:r>
            <a:endParaRPr lang="en-US" altLang="ja-JP" dirty="0">
              <a:latin typeface="Arial Unicode MS" panose="020B0604020202020204" pitchFamily="34" charset="-128"/>
              <a:ea typeface="BIZ UDゴシック" panose="020B0400000000000000" pitchFamily="49" charset="-128"/>
            </a:endParaRPr>
          </a:p>
          <a:p>
            <a:pPr marL="57150" indent="0" algn="ctr">
              <a:buNone/>
            </a:pPr>
            <a:r>
              <a:rPr lang="ja-JP" altLang="en-US" sz="2400" b="1" dirty="0">
                <a:solidFill>
                  <a:srgbClr val="FF0000"/>
                </a:solidFill>
              </a:rPr>
              <a:t>視覚分析のみが主要な単一事例の分析手法</a:t>
            </a:r>
            <a:br>
              <a:rPr lang="en-US" altLang="ja-JP" sz="1800" b="1" dirty="0">
                <a:solidFill>
                  <a:srgbClr val="FF0000"/>
                </a:solidFill>
              </a:rPr>
            </a:br>
            <a:r>
              <a:rPr lang="ja-JP" altLang="en-US" sz="1400" b="1" dirty="0">
                <a:solidFill>
                  <a:srgbClr val="FF0000"/>
                </a:solidFill>
              </a:rPr>
              <a:t>統計解析のみ利用増加しつつも、併用は少ない</a:t>
            </a:r>
            <a:endParaRPr lang="en-US" altLang="ja-JP" sz="1400" b="1" dirty="0">
              <a:solidFill>
                <a:srgbClr val="FF0000"/>
              </a:solidFill>
            </a:endParaRPr>
          </a:p>
          <a:p>
            <a:pPr marL="57150" indent="0">
              <a:buNone/>
            </a:pPr>
            <a:endParaRPr lang="ja-JP" altLang="en-US" sz="1800" b="1" dirty="0">
              <a:solidFill>
                <a:srgbClr val="FF0000"/>
              </a:solidFill>
            </a:endParaRPr>
          </a:p>
        </p:txBody>
      </p:sp>
      <p:sp>
        <p:nvSpPr>
          <p:cNvPr id="4" name="スライド番号プレースホルダー 3">
            <a:extLst>
              <a:ext uri="{FF2B5EF4-FFF2-40B4-BE49-F238E27FC236}">
                <a16:creationId xmlns:a16="http://schemas.microsoft.com/office/drawing/2014/main" id="{AB45662F-3972-C844-BC24-AB56AE9FEA7A}"/>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17</a:t>
            </a:fld>
            <a:endParaRPr lang="ja-JP" altLang="en-US">
              <a:latin typeface="Calibri"/>
              <a:ea typeface="ＭＳ Ｐゴシック" panose="020B0600070205080204" pitchFamily="34" charset="-128"/>
            </a:endParaRPr>
          </a:p>
        </p:txBody>
      </p:sp>
      <p:sp>
        <p:nvSpPr>
          <p:cNvPr id="5" name="正方形/長方形 4">
            <a:extLst>
              <a:ext uri="{FF2B5EF4-FFF2-40B4-BE49-F238E27FC236}">
                <a16:creationId xmlns:a16="http://schemas.microsoft.com/office/drawing/2014/main" id="{2CAF2BDD-AC10-E74A-94B6-3EAF74005019}"/>
              </a:ext>
            </a:extLst>
          </p:cNvPr>
          <p:cNvSpPr/>
          <p:nvPr/>
        </p:nvSpPr>
        <p:spPr>
          <a:xfrm>
            <a:off x="82352" y="6273227"/>
            <a:ext cx="9055190" cy="584775"/>
          </a:xfrm>
          <a:prstGeom prst="rect">
            <a:avLst/>
          </a:prstGeom>
        </p:spPr>
        <p:txBody>
          <a:bodyPr wrap="square">
            <a:spAutoFit/>
          </a:bodyPr>
          <a:lstStyle/>
          <a:p>
            <a:pPr defTabSz="457200"/>
            <a:r>
              <a:rPr lang="en" altLang="ja-JP" sz="1600" dirty="0">
                <a:solidFill>
                  <a:srgbClr val="222222"/>
                </a:solidFill>
                <a:latin typeface="Arial" panose="020B0604020202020204" pitchFamily="34" charset="0"/>
                <a:ea typeface="ＭＳ Ｐゴシック" panose="020B0600070205080204" pitchFamily="34" charset="-128"/>
              </a:rPr>
              <a:t>Smith, J. D. (2012). Single-case experimental designs: A systematic review of published research and current standards. </a:t>
            </a:r>
            <a:r>
              <a:rPr lang="en" altLang="ja-JP" sz="1600" i="1" dirty="0">
                <a:solidFill>
                  <a:srgbClr val="222222"/>
                </a:solidFill>
                <a:latin typeface="Arial" panose="020B0604020202020204" pitchFamily="34" charset="0"/>
                <a:ea typeface="ＭＳ Ｐゴシック" panose="020B0600070205080204" pitchFamily="34" charset="-128"/>
              </a:rPr>
              <a:t>Psychological methods</a:t>
            </a:r>
            <a:r>
              <a:rPr lang="en" altLang="ja-JP" sz="1600" dirty="0">
                <a:solidFill>
                  <a:srgbClr val="222222"/>
                </a:solidFill>
                <a:latin typeface="Arial" panose="020B0604020202020204" pitchFamily="34" charset="0"/>
                <a:ea typeface="ＭＳ Ｐゴシック" panose="020B0600070205080204" pitchFamily="34" charset="-128"/>
              </a:rPr>
              <a:t>, </a:t>
            </a:r>
            <a:r>
              <a:rPr lang="en" altLang="ja-JP" sz="1600" i="1" dirty="0">
                <a:solidFill>
                  <a:srgbClr val="222222"/>
                </a:solidFill>
                <a:latin typeface="Arial" panose="020B0604020202020204" pitchFamily="34" charset="0"/>
                <a:ea typeface="ＭＳ Ｐゴシック" panose="020B0600070205080204" pitchFamily="34" charset="-128"/>
              </a:rPr>
              <a:t>17</a:t>
            </a:r>
            <a:r>
              <a:rPr lang="en" altLang="ja-JP" sz="1600" dirty="0">
                <a:solidFill>
                  <a:srgbClr val="222222"/>
                </a:solidFill>
                <a:latin typeface="Arial" panose="020B0604020202020204" pitchFamily="34" charset="0"/>
                <a:ea typeface="ＭＳ Ｐゴシック" panose="020B0600070205080204" pitchFamily="34" charset="-128"/>
              </a:rPr>
              <a:t>(4), 510.</a:t>
            </a:r>
            <a:endParaRPr lang="ja-JP" altLang="en-US" sz="1600" dirty="0">
              <a:solidFill>
                <a:prstClr val="black"/>
              </a:solidFill>
              <a:latin typeface="Calibri"/>
              <a:ea typeface="ＭＳ Ｐゴシック" panose="020B0600070205080204" pitchFamily="34" charset="-128"/>
            </a:endParaRPr>
          </a:p>
        </p:txBody>
      </p:sp>
      <p:sp>
        <p:nvSpPr>
          <p:cNvPr id="6" name="正方形/長方形 5"/>
          <p:cNvSpPr/>
          <p:nvPr/>
        </p:nvSpPr>
        <p:spPr>
          <a:xfrm>
            <a:off x="0" y="2060850"/>
            <a:ext cx="9137542" cy="461665"/>
          </a:xfrm>
          <a:prstGeom prst="rect">
            <a:avLst/>
          </a:prstGeom>
          <a:solidFill>
            <a:srgbClr val="D9D9D9"/>
          </a:solidFill>
        </p:spPr>
        <p:txBody>
          <a:bodyPr wrap="square">
            <a:spAutoFit/>
          </a:bodyPr>
          <a:lstStyle/>
          <a:p>
            <a:pPr defTabSz="457200"/>
            <a:r>
              <a:rPr lang="en-US" altLang="ja-JP" sz="1200" dirty="0" err="1">
                <a:solidFill>
                  <a:prstClr val="black"/>
                </a:solidFill>
                <a:latin typeface="Calibri"/>
                <a:ea typeface="ＭＳ Ｐゴシック" panose="020B0600070205080204" pitchFamily="34" charset="-128"/>
              </a:rPr>
              <a:t>Marascuilo</a:t>
            </a:r>
            <a:r>
              <a:rPr lang="en-US" altLang="ja-JP" sz="1200" dirty="0">
                <a:solidFill>
                  <a:prstClr val="black"/>
                </a:solidFill>
                <a:latin typeface="Calibri"/>
                <a:ea typeface="ＭＳ Ｐゴシック" panose="020B0600070205080204" pitchFamily="34" charset="-128"/>
              </a:rPr>
              <a:t>, L. A., &amp; Busk, P. L. (2015). Statistical Analysis in Single-Case Research: Issues, Procedures, and Recommendations, with Applications to Multiple Behaviors. In Single-Case Research Design and Analysis (Psychology Revivals) (pp. 171-198). </a:t>
            </a:r>
            <a:r>
              <a:rPr lang="en-US" altLang="ja-JP" sz="1200" dirty="0" err="1">
                <a:solidFill>
                  <a:prstClr val="black"/>
                </a:solidFill>
                <a:latin typeface="Calibri"/>
                <a:ea typeface="ＭＳ Ｐゴシック" panose="020B0600070205080204" pitchFamily="34" charset="-128"/>
              </a:rPr>
              <a:t>Routledge</a:t>
            </a:r>
            <a:r>
              <a:rPr lang="en-US" altLang="ja-JP" sz="1200" dirty="0">
                <a:solidFill>
                  <a:prstClr val="black"/>
                </a:solidFill>
                <a:latin typeface="Calibri"/>
                <a:ea typeface="ＭＳ Ｐゴシック" panose="020B0600070205080204" pitchFamily="34" charset="-128"/>
              </a:rPr>
              <a:t>.</a:t>
            </a:r>
            <a:endParaRPr lang="ja-JP" altLang="en-US" sz="1200" dirty="0">
              <a:solidFill>
                <a:prstClr val="black"/>
              </a:solidFill>
              <a:latin typeface="Calibri"/>
              <a:ea typeface="ＭＳ Ｐゴシック" panose="020B0600070205080204" pitchFamily="34" charset="-128"/>
            </a:endParaRPr>
          </a:p>
        </p:txBody>
      </p:sp>
      <p:sp>
        <p:nvSpPr>
          <p:cNvPr id="7" name="正方形/長方形 6"/>
          <p:cNvSpPr/>
          <p:nvPr/>
        </p:nvSpPr>
        <p:spPr>
          <a:xfrm>
            <a:off x="-15038" y="3588187"/>
            <a:ext cx="9152580" cy="461665"/>
          </a:xfrm>
          <a:prstGeom prst="rect">
            <a:avLst/>
          </a:prstGeom>
          <a:solidFill>
            <a:srgbClr val="D9D9D9"/>
          </a:solidFill>
        </p:spPr>
        <p:txBody>
          <a:bodyPr wrap="square">
            <a:spAutoFit/>
          </a:bodyPr>
          <a:lstStyle/>
          <a:p>
            <a:pPr defTabSz="457200"/>
            <a:r>
              <a:rPr lang="en-US" altLang="ja-JP" sz="1200" dirty="0" err="1">
                <a:solidFill>
                  <a:prstClr val="black"/>
                </a:solidFill>
                <a:latin typeface="Calibri"/>
                <a:ea typeface="ＭＳ Ｐゴシック" panose="020B0600070205080204" pitchFamily="34" charset="-128"/>
              </a:rPr>
              <a:t>Brossart</a:t>
            </a:r>
            <a:r>
              <a:rPr lang="en-US" altLang="ja-JP" sz="1200" dirty="0">
                <a:solidFill>
                  <a:prstClr val="black"/>
                </a:solidFill>
                <a:latin typeface="Calibri"/>
                <a:ea typeface="ＭＳ Ｐゴシック" panose="020B0600070205080204" pitchFamily="34" charset="-128"/>
              </a:rPr>
              <a:t>, D. F., Parker, R. I., Olson, E. A., &amp; </a:t>
            </a:r>
            <a:r>
              <a:rPr lang="en-US" altLang="ja-JP" sz="1200" dirty="0" err="1">
                <a:solidFill>
                  <a:prstClr val="black"/>
                </a:solidFill>
                <a:latin typeface="Calibri"/>
                <a:ea typeface="ＭＳ Ｐゴシック" panose="020B0600070205080204" pitchFamily="34" charset="-128"/>
              </a:rPr>
              <a:t>Mahadevan</a:t>
            </a:r>
            <a:r>
              <a:rPr lang="en-US" altLang="ja-JP" sz="1200" dirty="0">
                <a:solidFill>
                  <a:prstClr val="black"/>
                </a:solidFill>
                <a:latin typeface="Calibri"/>
                <a:ea typeface="ＭＳ Ｐゴシック" panose="020B0600070205080204" pitchFamily="34" charset="-128"/>
              </a:rPr>
              <a:t>, L. (2006). The relationship between visual analysis and five statistical analyses in a simple AB single-case research design. Behavior Modification, 30(5), 531-563.</a:t>
            </a:r>
            <a:endParaRPr lang="ja-JP" altLang="en-US" sz="1200"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932186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a:t>視覚分析</a:t>
            </a:r>
            <a:r>
              <a:rPr kumimoji="1" lang="ja-JP" altLang="en-US" dirty="0"/>
              <a:t>による評価</a:t>
            </a:r>
          </a:p>
        </p:txBody>
      </p:sp>
      <p:sp>
        <p:nvSpPr>
          <p:cNvPr id="3" name="コンテンツ プレースホルダー 2"/>
          <p:cNvSpPr>
            <a:spLocks noGrp="1"/>
          </p:cNvSpPr>
          <p:nvPr>
            <p:ph idx="1"/>
          </p:nvPr>
        </p:nvSpPr>
        <p:spPr>
          <a:xfrm>
            <a:off x="116417" y="751143"/>
            <a:ext cx="8953500" cy="5237163"/>
          </a:xfrm>
        </p:spPr>
        <p:txBody>
          <a:bodyPr/>
          <a:lstStyle/>
          <a:p>
            <a:pPr marL="0" indent="0">
              <a:buNone/>
            </a:pPr>
            <a:r>
              <a:rPr lang="ja-JP" altLang="en-US" dirty="0"/>
              <a:t>ベースラインと介入フェーズのデータのパターンに明確な違いがあるかを主観的に評価</a:t>
            </a:r>
            <a:endParaRPr kumimoji="1" lang="ja-JP" altLang="en-US"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18</a:t>
            </a:fld>
            <a:endParaRPr lang="ja-JP" altLang="en-US">
              <a:latin typeface="Calibri"/>
              <a:ea typeface="ＭＳ Ｐゴシック" panose="020B0600070205080204" pitchFamily="34" charset="-128"/>
            </a:endParaRPr>
          </a:p>
        </p:txBody>
      </p:sp>
      <p:sp>
        <p:nvSpPr>
          <p:cNvPr id="7" name="テキスト ボックス 6"/>
          <p:cNvSpPr txBox="1"/>
          <p:nvPr/>
        </p:nvSpPr>
        <p:spPr>
          <a:xfrm>
            <a:off x="116419" y="6340242"/>
            <a:ext cx="8135560" cy="400110"/>
          </a:xfrm>
          <a:prstGeom prst="rect">
            <a:avLst/>
          </a:prstGeom>
          <a:noFill/>
        </p:spPr>
        <p:txBody>
          <a:bodyPr wrap="none" rtlCol="0">
            <a:spAutoFit/>
          </a:bodyPr>
          <a:lstStyle/>
          <a:p>
            <a:pPr defTabSz="457200"/>
            <a:r>
              <a:rPr lang="ja-JP" altLang="en-US" sz="2000" dirty="0">
                <a:solidFill>
                  <a:prstClr val="black"/>
                </a:solidFill>
                <a:latin typeface="BIZ UDGothic" panose="020B0400000000000000" pitchFamily="49" charset="-128"/>
                <a:ea typeface="BIZ UDGothic" panose="020B0400000000000000" pitchFamily="49" charset="-128"/>
              </a:rPr>
              <a:t>数名の研究者で効果の有無をローデータのプロットから主観的に判定</a:t>
            </a:r>
          </a:p>
        </p:txBody>
      </p:sp>
      <p:pic>
        <p:nvPicPr>
          <p:cNvPr id="9" name="図 8">
            <a:extLst>
              <a:ext uri="{FF2B5EF4-FFF2-40B4-BE49-F238E27FC236}">
                <a16:creationId xmlns:a16="http://schemas.microsoft.com/office/drawing/2014/main" id="{474FD1F8-4BD3-8B41-9713-DCB7A311FACE}"/>
              </a:ext>
            </a:extLst>
          </p:cNvPr>
          <p:cNvPicPr>
            <a:picLocks noChangeAspect="1"/>
          </p:cNvPicPr>
          <p:nvPr/>
        </p:nvPicPr>
        <p:blipFill>
          <a:blip r:embed="rId2"/>
          <a:stretch>
            <a:fillRect/>
          </a:stretch>
        </p:blipFill>
        <p:spPr>
          <a:xfrm>
            <a:off x="280440" y="1844824"/>
            <a:ext cx="5594583" cy="4392488"/>
          </a:xfrm>
          <a:prstGeom prst="rect">
            <a:avLst/>
          </a:prstGeom>
        </p:spPr>
      </p:pic>
      <p:sp>
        <p:nvSpPr>
          <p:cNvPr id="10" name="正方形/長方形 9">
            <a:extLst>
              <a:ext uri="{FF2B5EF4-FFF2-40B4-BE49-F238E27FC236}">
                <a16:creationId xmlns:a16="http://schemas.microsoft.com/office/drawing/2014/main" id="{B9A407FF-92FB-A243-BE1F-B8D50B7E0527}"/>
              </a:ext>
            </a:extLst>
          </p:cNvPr>
          <p:cNvSpPr/>
          <p:nvPr/>
        </p:nvSpPr>
        <p:spPr>
          <a:xfrm>
            <a:off x="640480" y="4437112"/>
            <a:ext cx="1872209" cy="400110"/>
          </a:xfrm>
          <a:prstGeom prst="rect">
            <a:avLst/>
          </a:prstGeom>
          <a:solidFill>
            <a:schemeClr val="bg1">
              <a:lumMod val="65000"/>
            </a:schemeClr>
          </a:solidFill>
        </p:spPr>
        <p:txBody>
          <a:bodyPr wrap="square">
            <a:spAutoFit/>
          </a:bodyPr>
          <a:lstStyle/>
          <a:p>
            <a:pPr algn="ctr" defTabSz="457200"/>
            <a:r>
              <a:rPr lang="ja-JP" altLang="en-US" sz="2000" dirty="0">
                <a:solidFill>
                  <a:prstClr val="white"/>
                </a:solidFill>
                <a:latin typeface="Meiryo UI" panose="020B0604030504040204" pitchFamily="34" charset="-128"/>
                <a:ea typeface="Meiryo UI" panose="020B0604030504040204" pitchFamily="34" charset="-128"/>
              </a:rPr>
              <a:t>ベースライン期</a:t>
            </a:r>
            <a:endParaRPr lang="ja-JP" altLang="en-US" dirty="0">
              <a:solidFill>
                <a:prstClr val="white"/>
              </a:solidFill>
              <a:latin typeface="Meiryo UI" panose="020B0604030504040204" pitchFamily="34" charset="-128"/>
              <a:ea typeface="Meiryo UI" panose="020B0604030504040204" pitchFamily="34" charset="-128"/>
            </a:endParaRPr>
          </a:p>
        </p:txBody>
      </p:sp>
      <p:sp>
        <p:nvSpPr>
          <p:cNvPr id="11" name="正方形/長方形 10">
            <a:extLst>
              <a:ext uri="{FF2B5EF4-FFF2-40B4-BE49-F238E27FC236}">
                <a16:creationId xmlns:a16="http://schemas.microsoft.com/office/drawing/2014/main" id="{B3C4B3EB-48BE-9841-BF07-B460BA312E22}"/>
              </a:ext>
            </a:extLst>
          </p:cNvPr>
          <p:cNvSpPr/>
          <p:nvPr/>
        </p:nvSpPr>
        <p:spPr>
          <a:xfrm>
            <a:off x="2555776" y="4437112"/>
            <a:ext cx="3269278" cy="400110"/>
          </a:xfrm>
          <a:prstGeom prst="rect">
            <a:avLst/>
          </a:prstGeom>
          <a:solidFill>
            <a:schemeClr val="bg1">
              <a:lumMod val="65000"/>
            </a:schemeClr>
          </a:solidFill>
        </p:spPr>
        <p:txBody>
          <a:bodyPr wrap="square">
            <a:spAutoFit/>
          </a:bodyPr>
          <a:lstStyle/>
          <a:p>
            <a:pPr algn="ctr" defTabSz="457200"/>
            <a:r>
              <a:rPr lang="ja-JP" altLang="en-US" sz="2000">
                <a:solidFill>
                  <a:prstClr val="white"/>
                </a:solidFill>
                <a:latin typeface="Meiryo UI" panose="020B0604030504040204" pitchFamily="34" charset="-128"/>
                <a:ea typeface="Meiryo UI" panose="020B0604030504040204" pitchFamily="34" charset="-128"/>
              </a:rPr>
              <a:t>介入期</a:t>
            </a:r>
            <a:endParaRPr lang="ja-JP" altLang="en-US">
              <a:solidFill>
                <a:prstClr val="white"/>
              </a:solidFill>
              <a:latin typeface="Meiryo UI" panose="020B0604030504040204" pitchFamily="34" charset="-128"/>
              <a:ea typeface="Meiryo UI" panose="020B0604030504040204" pitchFamily="34" charset="-128"/>
            </a:endParaRPr>
          </a:p>
        </p:txBody>
      </p:sp>
      <p:pic>
        <p:nvPicPr>
          <p:cNvPr id="12" name="図 11" descr="8faf960f085c0c7ad1526d799dda40b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280" y="2996954"/>
            <a:ext cx="2697717" cy="2697717"/>
          </a:xfrm>
          <a:prstGeom prst="rect">
            <a:avLst/>
          </a:prstGeom>
        </p:spPr>
      </p:pic>
      <p:sp>
        <p:nvSpPr>
          <p:cNvPr id="14" name="雲形吹き出し 13"/>
          <p:cNvSpPr/>
          <p:nvPr/>
        </p:nvSpPr>
        <p:spPr>
          <a:xfrm>
            <a:off x="6012162" y="1844824"/>
            <a:ext cx="2689535" cy="1271290"/>
          </a:xfrm>
          <a:prstGeom prst="cloudCallout">
            <a:avLst>
              <a:gd name="adj1" fmla="val -18459"/>
              <a:gd name="adj2" fmla="val 75999"/>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13" name="テキスト ボックス 12"/>
          <p:cNvSpPr txBox="1"/>
          <p:nvPr/>
        </p:nvSpPr>
        <p:spPr>
          <a:xfrm>
            <a:off x="6228186" y="2132858"/>
            <a:ext cx="2262158" cy="646331"/>
          </a:xfrm>
          <a:prstGeom prst="rect">
            <a:avLst/>
          </a:prstGeom>
          <a:noFill/>
        </p:spPr>
        <p:txBody>
          <a:bodyPr wrap="none" rtlCol="0">
            <a:spAutoFit/>
          </a:bodyPr>
          <a:lstStyle/>
          <a:p>
            <a:pPr defTabSz="457200"/>
            <a:r>
              <a:rPr lang="ja-JP" altLang="en-US" dirty="0">
                <a:solidFill>
                  <a:prstClr val="black"/>
                </a:solidFill>
                <a:latin typeface="BIZ UDGothic" panose="020B0400000000000000" pitchFamily="49" charset="-128"/>
                <a:ea typeface="BIZ UDGothic" panose="020B0400000000000000" pitchFamily="49" charset="-128"/>
              </a:rPr>
              <a:t>見た目の印象では</a:t>
            </a:r>
            <a:endParaRPr lang="en-US" altLang="ja-JP" dirty="0">
              <a:solidFill>
                <a:prstClr val="black"/>
              </a:solidFill>
              <a:latin typeface="BIZ UDGothic" panose="020B0400000000000000" pitchFamily="49" charset="-128"/>
              <a:ea typeface="BIZ UDGothic" panose="020B0400000000000000" pitchFamily="49" charset="-128"/>
            </a:endParaRPr>
          </a:p>
          <a:p>
            <a:pPr defTabSz="457200"/>
            <a:r>
              <a:rPr lang="ja-JP" altLang="en-US" dirty="0">
                <a:solidFill>
                  <a:prstClr val="black"/>
                </a:solidFill>
                <a:latin typeface="BIZ UDGothic" panose="020B0400000000000000" pitchFamily="49" charset="-128"/>
                <a:ea typeface="BIZ UDGothic" panose="020B0400000000000000" pitchFamily="49" charset="-128"/>
              </a:rPr>
              <a:t>効いてそうだなぁ</a:t>
            </a:r>
            <a:r>
              <a:rPr lang="mr-IN" altLang="ja-JP" dirty="0">
                <a:solidFill>
                  <a:prstClr val="black"/>
                </a:solidFill>
                <a:latin typeface="BIZ UDGothic" panose="020B0400000000000000" pitchFamily="49" charset="-128"/>
                <a:ea typeface="BIZ UDGothic" panose="020B0400000000000000" pitchFamily="49" charset="-128"/>
                <a:cs typeface="Mangal" panose="02040503050203030202" pitchFamily="18" charset="0"/>
              </a:rPr>
              <a:t>…</a:t>
            </a:r>
            <a:endParaRPr lang="ja-JP" altLang="en-US" dirty="0">
              <a:solidFill>
                <a:prstClr val="black"/>
              </a:solidFill>
              <a:latin typeface="BIZ UDGothic" panose="020B0400000000000000" pitchFamily="49" charset="-128"/>
              <a:ea typeface="BIZ UDGothic" panose="020B0400000000000000" pitchFamily="49" charset="-128"/>
            </a:endParaRPr>
          </a:p>
        </p:txBody>
      </p:sp>
    </p:spTree>
    <p:extLst>
      <p:ext uri="{BB962C8B-B14F-4D97-AF65-F5344CB8AC3E}">
        <p14:creationId xmlns:p14="http://schemas.microsoft.com/office/powerpoint/2010/main" val="2227196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a:t>視覚分析</a:t>
            </a:r>
            <a:r>
              <a:rPr kumimoji="1" lang="ja-JP" altLang="en-US" dirty="0"/>
              <a:t>の利点</a:t>
            </a:r>
          </a:p>
        </p:txBody>
      </p:sp>
      <p:sp>
        <p:nvSpPr>
          <p:cNvPr id="3" name="コンテンツ プレースホルダー 2"/>
          <p:cNvSpPr>
            <a:spLocks noGrp="1"/>
          </p:cNvSpPr>
          <p:nvPr>
            <p:ph idx="1"/>
          </p:nvPr>
        </p:nvSpPr>
        <p:spPr/>
        <p:txBody>
          <a:bodyPr/>
          <a:lstStyle/>
          <a:p>
            <a:pPr marL="0" indent="0">
              <a:buNone/>
            </a:pPr>
            <a:r>
              <a:rPr kumimoji="1" lang="en-US" altLang="ja-JP" dirty="0">
                <a:latin typeface="Arial Unicode MS" panose="020B0604020202020204" pitchFamily="34" charset="-128"/>
              </a:rPr>
              <a:t>Cooper et al. (1987)</a:t>
            </a:r>
          </a:p>
          <a:p>
            <a:pPr>
              <a:lnSpc>
                <a:spcPct val="110000"/>
              </a:lnSpc>
            </a:pPr>
            <a:r>
              <a:rPr lang="ja-JP" altLang="en-US" sz="2800" dirty="0">
                <a:latin typeface="Arial Unicode MS" panose="020B0604020202020204" pitchFamily="34" charset="-128"/>
              </a:rPr>
              <a:t>ローデータが明示される</a:t>
            </a:r>
            <a:br>
              <a:rPr lang="en-US" altLang="ja-JP" sz="2800" dirty="0">
                <a:latin typeface="Arial Unicode MS" panose="020B0604020202020204" pitchFamily="34" charset="-128"/>
              </a:rPr>
            </a:br>
            <a:endParaRPr lang="en-US" altLang="ja-JP" sz="1100" dirty="0">
              <a:latin typeface="Arial Unicode MS" panose="020B0604020202020204" pitchFamily="34" charset="-128"/>
            </a:endParaRPr>
          </a:p>
          <a:p>
            <a:pPr>
              <a:lnSpc>
                <a:spcPct val="110000"/>
              </a:lnSpc>
            </a:pPr>
            <a:r>
              <a:rPr lang="ja-JP" altLang="en-US" sz="2800" dirty="0">
                <a:latin typeface="Arial Unicode MS" panose="020B0604020202020204" pitchFamily="34" charset="-128"/>
              </a:rPr>
              <a:t>第三者のデータの</a:t>
            </a:r>
            <a:br>
              <a:rPr lang="en-US" altLang="ja-JP" sz="2800" dirty="0">
                <a:latin typeface="Arial Unicode MS" panose="020B0604020202020204" pitchFamily="34" charset="-128"/>
              </a:rPr>
            </a:br>
            <a:r>
              <a:rPr lang="ja-JP" altLang="en-US" sz="2800" dirty="0">
                <a:latin typeface="Arial Unicode MS" panose="020B0604020202020204" pitchFamily="34" charset="-128"/>
              </a:rPr>
              <a:t>アクセス・解釈可能性</a:t>
            </a:r>
            <a:endParaRPr lang="en-US" altLang="ja-JP" sz="2800" dirty="0">
              <a:latin typeface="Arial Unicode MS" panose="020B0604020202020204" pitchFamily="34" charset="-128"/>
            </a:endParaRPr>
          </a:p>
          <a:p>
            <a:pPr>
              <a:lnSpc>
                <a:spcPct val="110000"/>
              </a:lnSpc>
            </a:pPr>
            <a:endParaRPr lang="en-US" altLang="ja-JP" sz="1100" dirty="0">
              <a:latin typeface="Arial Unicode MS" panose="020B0604020202020204" pitchFamily="34" charset="-128"/>
            </a:endParaRPr>
          </a:p>
          <a:p>
            <a:pPr>
              <a:lnSpc>
                <a:spcPct val="110000"/>
              </a:lnSpc>
            </a:pPr>
            <a:r>
              <a:rPr lang="ja-JP" altLang="en-US" sz="2800" dirty="0">
                <a:latin typeface="Arial Unicode MS" panose="020B0604020202020204" pitchFamily="34" charset="-128"/>
              </a:rPr>
              <a:t>視覚可能なレベルの</a:t>
            </a:r>
            <a:br>
              <a:rPr lang="en-US" altLang="ja-JP" sz="2800" dirty="0">
                <a:latin typeface="Arial Unicode MS" panose="020B0604020202020204" pitchFamily="34" charset="-128"/>
              </a:rPr>
            </a:br>
            <a:r>
              <a:rPr lang="ja-JP" altLang="en-US" sz="2800" dirty="0">
                <a:latin typeface="Arial Unicode MS" panose="020B0604020202020204" pitchFamily="34" charset="-128"/>
              </a:rPr>
              <a:t>大きな効果で有効性が</a:t>
            </a:r>
            <a:br>
              <a:rPr lang="en-US" altLang="ja-JP" sz="2800" dirty="0">
                <a:latin typeface="Arial Unicode MS" panose="020B0604020202020204" pitchFamily="34" charset="-128"/>
              </a:rPr>
            </a:br>
            <a:r>
              <a:rPr lang="ja-JP" altLang="en-US" sz="2800" dirty="0">
                <a:latin typeface="Arial Unicode MS" panose="020B0604020202020204" pitchFamily="34" charset="-128"/>
              </a:rPr>
              <a:t>判断されるので、</a:t>
            </a:r>
            <a:br>
              <a:rPr lang="en-US" altLang="ja-JP" sz="2800" dirty="0">
                <a:latin typeface="Arial Unicode MS" panose="020B0604020202020204" pitchFamily="34" charset="-128"/>
              </a:rPr>
            </a:br>
            <a:r>
              <a:rPr lang="en-US" altLang="ja-JP" sz="2800" dirty="0">
                <a:latin typeface="Arial Unicode MS" panose="020B0604020202020204" pitchFamily="34" charset="-128"/>
              </a:rPr>
              <a:t>Type 1 </a:t>
            </a:r>
            <a:r>
              <a:rPr lang="ja-JP" altLang="en-US" sz="2800" dirty="0">
                <a:latin typeface="Arial Unicode MS" panose="020B0604020202020204" pitchFamily="34" charset="-128"/>
              </a:rPr>
              <a:t>エラーの減少</a:t>
            </a:r>
            <a:endParaRPr lang="en-US" altLang="ja-JP" sz="2800" dirty="0">
              <a:latin typeface="Arial Unicode MS" panose="020B0604020202020204" pitchFamily="34" charset="-128"/>
            </a:endParaRPr>
          </a:p>
          <a:p>
            <a:pPr>
              <a:lnSpc>
                <a:spcPct val="110000"/>
              </a:lnSpc>
            </a:pPr>
            <a:endParaRPr lang="en-US" altLang="ja-JP" sz="1100" dirty="0">
              <a:latin typeface="Arial Unicode MS" panose="020B0604020202020204" pitchFamily="34" charset="-128"/>
            </a:endParaRPr>
          </a:p>
          <a:p>
            <a:pPr>
              <a:lnSpc>
                <a:spcPct val="110000"/>
              </a:lnSpc>
            </a:pPr>
            <a:r>
              <a:rPr lang="ja-JP" altLang="en-US" sz="2800" dirty="0">
                <a:latin typeface="Arial Unicode MS" panose="020B0604020202020204" pitchFamily="34" charset="-128"/>
              </a:rPr>
              <a:t>フィードバックとして使える</a:t>
            </a:r>
            <a:endParaRPr lang="en-US" altLang="ja-JP" sz="3600" dirty="0">
              <a:latin typeface="Arial Unicode MS" panose="020B0604020202020204" pitchFamily="34" charset="-128"/>
            </a:endParaRPr>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19</a:t>
            </a:fld>
            <a:endParaRPr lang="ja-JP" altLang="en-US">
              <a:latin typeface="Calibri"/>
              <a:ea typeface="ＭＳ Ｐゴシック" panose="020B0600070205080204" pitchFamily="34" charset="-128"/>
            </a:endParaRPr>
          </a:p>
        </p:txBody>
      </p:sp>
      <p:sp>
        <p:nvSpPr>
          <p:cNvPr id="5" name="正方形/長方形 4"/>
          <p:cNvSpPr/>
          <p:nvPr/>
        </p:nvSpPr>
        <p:spPr>
          <a:xfrm>
            <a:off x="179512" y="6305076"/>
            <a:ext cx="5093484" cy="461665"/>
          </a:xfrm>
          <a:prstGeom prst="rect">
            <a:avLst/>
          </a:prstGeom>
        </p:spPr>
        <p:txBody>
          <a:bodyPr wrap="square">
            <a:spAutoFit/>
          </a:bodyPr>
          <a:lstStyle/>
          <a:p>
            <a:pPr defTabSz="457200"/>
            <a:r>
              <a:rPr lang="ja-JP" altLang="en-US" sz="2400" dirty="0">
                <a:solidFill>
                  <a:srgbClr val="FF0000"/>
                </a:solidFill>
                <a:latin typeface="BIZ UDGothic" panose="020B0400000000000000" pitchFamily="49" charset="-128"/>
                <a:ea typeface="BIZ UDGothic" panose="020B0400000000000000" pitchFamily="49" charset="-128"/>
              </a:rPr>
              <a:t>データの解釈は視覚分析に頼るべき</a:t>
            </a:r>
            <a:endParaRPr lang="en-US" altLang="ja-JP" sz="2400" dirty="0">
              <a:solidFill>
                <a:srgbClr val="FF0000"/>
              </a:solidFill>
              <a:latin typeface="BIZ UDGothic" panose="020B0400000000000000" pitchFamily="49" charset="-128"/>
              <a:ea typeface="BIZ UDGothic" panose="020B0400000000000000" pitchFamily="49" charset="-128"/>
            </a:endParaRPr>
          </a:p>
        </p:txBody>
      </p:sp>
      <p:pic>
        <p:nvPicPr>
          <p:cNvPr id="7" name="図 6" descr="4185m1Udi-L._SX344_BO1,204,203,200_.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567" y="857023"/>
            <a:ext cx="3705829" cy="5344534"/>
          </a:xfrm>
          <a:prstGeom prst="rect">
            <a:avLst/>
          </a:prstGeom>
        </p:spPr>
      </p:pic>
      <p:sp>
        <p:nvSpPr>
          <p:cNvPr id="8" name="正方形/長方形 7"/>
          <p:cNvSpPr/>
          <p:nvPr/>
        </p:nvSpPr>
        <p:spPr>
          <a:xfrm>
            <a:off x="5364090" y="6305076"/>
            <a:ext cx="3705829" cy="646331"/>
          </a:xfrm>
          <a:prstGeom prst="rect">
            <a:avLst/>
          </a:prstGeom>
        </p:spPr>
        <p:txBody>
          <a:bodyPr wrap="square">
            <a:spAutoFit/>
          </a:bodyPr>
          <a:lstStyle/>
          <a:p>
            <a:pPr defTabSz="457200"/>
            <a:r>
              <a:rPr lang="en-US" altLang="ja-JP" sz="1200" dirty="0">
                <a:solidFill>
                  <a:prstClr val="black"/>
                </a:solidFill>
                <a:latin typeface="Calibri"/>
                <a:ea typeface="ＭＳ Ｐゴシック" panose="020B0600070205080204" pitchFamily="34" charset="-128"/>
              </a:rPr>
              <a:t>https://images-</a:t>
            </a:r>
            <a:r>
              <a:rPr lang="en-US" altLang="ja-JP" sz="1200" dirty="0" err="1">
                <a:solidFill>
                  <a:prstClr val="black"/>
                </a:solidFill>
                <a:latin typeface="Calibri"/>
                <a:ea typeface="ＭＳ Ｐゴシック" panose="020B0600070205080204" pitchFamily="34" charset="-128"/>
              </a:rPr>
              <a:t>na.ssl</a:t>
            </a:r>
            <a:r>
              <a:rPr lang="en-US" altLang="ja-JP" sz="1200" dirty="0">
                <a:solidFill>
                  <a:prstClr val="black"/>
                </a:solidFill>
                <a:latin typeface="Calibri"/>
                <a:ea typeface="ＭＳ Ｐゴシック" panose="020B0600070205080204" pitchFamily="34" charset="-128"/>
              </a:rPr>
              <a:t>-images-</a:t>
            </a:r>
            <a:r>
              <a:rPr lang="en-US" altLang="ja-JP" sz="1200" dirty="0" err="1">
                <a:solidFill>
                  <a:prstClr val="black"/>
                </a:solidFill>
                <a:latin typeface="Calibri"/>
                <a:ea typeface="ＭＳ Ｐゴシック" panose="020B0600070205080204" pitchFamily="34" charset="-128"/>
              </a:rPr>
              <a:t>amazon.com</a:t>
            </a:r>
            <a:r>
              <a:rPr lang="en-US" altLang="ja-JP" sz="1200" dirty="0">
                <a:solidFill>
                  <a:prstClr val="black"/>
                </a:solidFill>
                <a:latin typeface="Calibri"/>
                <a:ea typeface="ＭＳ Ｐゴシック" panose="020B0600070205080204" pitchFamily="34" charset="-128"/>
              </a:rPr>
              <a:t>/images/I/4185m1Udi-L._SX344_BO1,204,203,200_.jpg</a:t>
            </a:r>
            <a:endParaRPr lang="ja-JP" altLang="en-US" sz="1200"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342155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2232F-8B89-C421-0F04-B1C6F5E4F1DE}"/>
              </a:ext>
            </a:extLst>
          </p:cNvPr>
          <p:cNvSpPr>
            <a:spLocks noGrp="1"/>
          </p:cNvSpPr>
          <p:nvPr>
            <p:ph type="title"/>
          </p:nvPr>
        </p:nvSpPr>
        <p:spPr/>
        <p:txBody>
          <a:bodyPr>
            <a:normAutofit fontScale="90000"/>
          </a:bodyPr>
          <a:lstStyle/>
          <a:p>
            <a:r>
              <a:rPr kumimoji="1" lang="ja-JP" altLang="en-US" b="0"/>
              <a:t>講</a:t>
            </a:r>
            <a:r>
              <a:rPr kumimoji="1" lang="en-US" altLang="ja-JP" b="0" dirty="0"/>
              <a:t> </a:t>
            </a:r>
            <a:r>
              <a:rPr kumimoji="1" lang="ja-JP" altLang="en-US" b="0"/>
              <a:t>師</a:t>
            </a:r>
          </a:p>
        </p:txBody>
      </p:sp>
      <p:pic>
        <p:nvPicPr>
          <p:cNvPr id="6" name="コンテンツ プレースホルダー 5">
            <a:extLst>
              <a:ext uri="{FF2B5EF4-FFF2-40B4-BE49-F238E27FC236}">
                <a16:creationId xmlns:a16="http://schemas.microsoft.com/office/drawing/2014/main" id="{10710A67-5317-E61F-7CBE-02FD7AE0DCCC}"/>
              </a:ext>
            </a:extLst>
          </p:cNvPr>
          <p:cNvPicPr>
            <a:picLocks noGrp="1" noChangeAspect="1"/>
          </p:cNvPicPr>
          <p:nvPr>
            <p:ph idx="1"/>
          </p:nvPr>
        </p:nvPicPr>
        <p:blipFill>
          <a:blip r:embed="rId2"/>
          <a:stretch>
            <a:fillRect/>
          </a:stretch>
        </p:blipFill>
        <p:spPr>
          <a:xfrm>
            <a:off x="358915" y="2259106"/>
            <a:ext cx="3907398" cy="3907398"/>
          </a:xfrm>
        </p:spPr>
      </p:pic>
      <p:sp>
        <p:nvSpPr>
          <p:cNvPr id="4" name="スライド番号プレースホルダー 3">
            <a:extLst>
              <a:ext uri="{FF2B5EF4-FFF2-40B4-BE49-F238E27FC236}">
                <a16:creationId xmlns:a16="http://schemas.microsoft.com/office/drawing/2014/main" id="{4A7ED4BE-C6C7-B1AB-FAEB-78A46AF71DEC}"/>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2</a:t>
            </a:fld>
            <a:endParaRPr lang="ja-JP" altLang="en-US">
              <a:latin typeface="Calibri"/>
              <a:ea typeface="ＭＳ Ｐゴシック" panose="020B0600070205080204" pitchFamily="34" charset="-128"/>
            </a:endParaRPr>
          </a:p>
        </p:txBody>
      </p:sp>
      <p:sp>
        <p:nvSpPr>
          <p:cNvPr id="7" name="テキスト ボックス 6">
            <a:extLst>
              <a:ext uri="{FF2B5EF4-FFF2-40B4-BE49-F238E27FC236}">
                <a16:creationId xmlns:a16="http://schemas.microsoft.com/office/drawing/2014/main" id="{FCA66C50-6180-B3D9-413E-863DE5B045C8}"/>
              </a:ext>
            </a:extLst>
          </p:cNvPr>
          <p:cNvSpPr txBox="1"/>
          <p:nvPr/>
        </p:nvSpPr>
        <p:spPr>
          <a:xfrm>
            <a:off x="1449679" y="1685533"/>
            <a:ext cx="1569660" cy="461665"/>
          </a:xfrm>
          <a:prstGeom prst="rect">
            <a:avLst/>
          </a:prstGeom>
          <a:noFill/>
        </p:spPr>
        <p:txBody>
          <a:bodyPr wrap="none" rtlCol="0">
            <a:spAutoFit/>
          </a:bodyPr>
          <a:lstStyle/>
          <a:p>
            <a:pPr defTabSz="457200"/>
            <a:r>
              <a:rPr lang="en-US" altLang="ja-JP" sz="2400" dirty="0">
                <a:solidFill>
                  <a:prstClr val="black"/>
                </a:solidFill>
                <a:latin typeface="BIZ UDGothic" panose="020B0400000000000000" pitchFamily="49" charset="-128"/>
                <a:ea typeface="BIZ UDGothic" panose="020B0400000000000000" pitchFamily="49" charset="-128"/>
              </a:rPr>
              <a:t>@psycle44</a:t>
            </a:r>
            <a:endParaRPr lang="ja-JP" altLang="en-US" sz="2400">
              <a:solidFill>
                <a:prstClr val="black"/>
              </a:solidFill>
              <a:latin typeface="BIZ UDGothic" panose="020B0400000000000000" pitchFamily="49" charset="-128"/>
              <a:ea typeface="BIZ UDGothic" panose="020B0400000000000000" pitchFamily="49" charset="-128"/>
            </a:endParaRPr>
          </a:p>
        </p:txBody>
      </p:sp>
      <p:sp>
        <p:nvSpPr>
          <p:cNvPr id="8" name="テキスト ボックス 7">
            <a:extLst>
              <a:ext uri="{FF2B5EF4-FFF2-40B4-BE49-F238E27FC236}">
                <a16:creationId xmlns:a16="http://schemas.microsoft.com/office/drawing/2014/main" id="{0A221CC0-1C97-F5DB-2324-01DF6F5586BE}"/>
              </a:ext>
            </a:extLst>
          </p:cNvPr>
          <p:cNvSpPr txBox="1"/>
          <p:nvPr/>
        </p:nvSpPr>
        <p:spPr>
          <a:xfrm>
            <a:off x="1267580" y="1204289"/>
            <a:ext cx="2146742" cy="369332"/>
          </a:xfrm>
          <a:prstGeom prst="rect">
            <a:avLst/>
          </a:prstGeom>
          <a:noFill/>
        </p:spPr>
        <p:txBody>
          <a:bodyPr wrap="none" rtlCol="0">
            <a:spAutoFit/>
          </a:bodyPr>
          <a:lstStyle/>
          <a:p>
            <a:pPr defTabSz="457200"/>
            <a:r>
              <a:rPr lang="en-US" altLang="ja-JP" dirty="0">
                <a:solidFill>
                  <a:prstClr val="black"/>
                </a:solidFill>
                <a:latin typeface="BIZ UDGothic" panose="020B0400000000000000" pitchFamily="49" charset="-128"/>
                <a:ea typeface="BIZ UDGothic" panose="020B0400000000000000" pitchFamily="49" charset="-128"/>
              </a:rPr>
              <a:t>Twitter</a:t>
            </a:r>
            <a:r>
              <a:rPr lang="ja-JP" altLang="en-US">
                <a:solidFill>
                  <a:prstClr val="black"/>
                </a:solidFill>
                <a:latin typeface="BIZ UDGothic" panose="020B0400000000000000" pitchFamily="49" charset="-128"/>
                <a:ea typeface="BIZ UDGothic" panose="020B0400000000000000" pitchFamily="49" charset="-128"/>
              </a:rPr>
              <a:t>やってます</a:t>
            </a:r>
          </a:p>
        </p:txBody>
      </p:sp>
      <p:pic>
        <p:nvPicPr>
          <p:cNvPr id="10" name="図 9">
            <a:extLst>
              <a:ext uri="{FF2B5EF4-FFF2-40B4-BE49-F238E27FC236}">
                <a16:creationId xmlns:a16="http://schemas.microsoft.com/office/drawing/2014/main" id="{42A4C287-F26E-1331-9FF2-D38344016B4C}"/>
              </a:ext>
            </a:extLst>
          </p:cNvPr>
          <p:cNvPicPr>
            <a:picLocks noChangeAspect="1"/>
          </p:cNvPicPr>
          <p:nvPr/>
        </p:nvPicPr>
        <p:blipFill>
          <a:blip r:embed="rId3"/>
          <a:stretch>
            <a:fillRect/>
          </a:stretch>
        </p:blipFill>
        <p:spPr>
          <a:xfrm>
            <a:off x="4266315" y="2581836"/>
            <a:ext cx="4568335" cy="2524312"/>
          </a:xfrm>
          <a:prstGeom prst="rect">
            <a:avLst/>
          </a:prstGeom>
        </p:spPr>
      </p:pic>
    </p:spTree>
    <p:extLst>
      <p:ext uri="{BB962C8B-B14F-4D97-AF65-F5344CB8AC3E}">
        <p14:creationId xmlns:p14="http://schemas.microsoft.com/office/powerpoint/2010/main" val="2505085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en-US" dirty="0"/>
              <a:t>統計解析</a:t>
            </a:r>
            <a:r>
              <a:rPr kumimoji="1" lang="ja-JP" altLang="en-US" dirty="0"/>
              <a:t>の必要性</a:t>
            </a:r>
            <a:r>
              <a:rPr kumimoji="1" lang="en-US" altLang="ja-JP" dirty="0"/>
              <a:t>1</a:t>
            </a:r>
            <a:endParaRPr kumimoji="1" lang="ja-JP" altLang="en-US" dirty="0"/>
          </a:p>
        </p:txBody>
      </p:sp>
      <p:sp>
        <p:nvSpPr>
          <p:cNvPr id="3" name="コンテンツ プレースホルダー 2"/>
          <p:cNvSpPr>
            <a:spLocks noGrp="1"/>
          </p:cNvSpPr>
          <p:nvPr>
            <p:ph idx="1"/>
          </p:nvPr>
        </p:nvSpPr>
        <p:spPr>
          <a:xfrm>
            <a:off x="116419" y="889002"/>
            <a:ext cx="5535703" cy="5237163"/>
          </a:xfrm>
        </p:spPr>
        <p:txBody>
          <a:bodyPr/>
          <a:lstStyle/>
          <a:p>
            <a:r>
              <a:rPr lang="ja-JP" altLang="en-US" b="1" dirty="0">
                <a:latin typeface="Arial Unicode MS" panose="020B0604020202020204" pitchFamily="34" charset="-128"/>
                <a:ea typeface="BIZ UDゴシック" panose="020B0400000000000000" pitchFamily="49" charset="-128"/>
                <a:cs typeface="Meiryo UI"/>
              </a:rPr>
              <a:t>統計解析を用いるべきとき</a:t>
            </a:r>
            <a:endParaRPr lang="en-US" altLang="ja-JP" b="1" dirty="0">
              <a:latin typeface="Arial Unicode MS" panose="020B0604020202020204" pitchFamily="34" charset="-128"/>
              <a:ea typeface="BIZ UDゴシック" panose="020B0400000000000000" pitchFamily="49" charset="-128"/>
              <a:cs typeface="Meiryo UI"/>
            </a:endParaRPr>
          </a:p>
          <a:p>
            <a:pPr marL="971550" lvl="1" indent="-514350">
              <a:buFont typeface="+mj-lt"/>
              <a:buAutoNum type="arabicPeriod"/>
            </a:pPr>
            <a:r>
              <a:rPr lang="ja-JP" altLang="en-US" dirty="0">
                <a:latin typeface="Arial Unicode MS" panose="020B0604020202020204" pitchFamily="34" charset="-128"/>
                <a:ea typeface="BIZ UDゴシック" panose="020B0400000000000000" pitchFamily="49" charset="-128"/>
                <a:cs typeface="Meiryo UI"/>
              </a:rPr>
              <a:t>ベースラインに</a:t>
            </a:r>
            <a:br>
              <a:rPr lang="en-US" altLang="ja-JP" dirty="0">
                <a:latin typeface="Arial Unicode MS" panose="020B0604020202020204" pitchFamily="34" charset="-128"/>
                <a:ea typeface="BIZ UDゴシック" panose="020B0400000000000000" pitchFamily="49" charset="-128"/>
                <a:cs typeface="Meiryo UI"/>
              </a:rPr>
            </a:br>
            <a:r>
              <a:rPr lang="ja-JP" altLang="en-US" dirty="0">
                <a:latin typeface="Arial Unicode MS" panose="020B0604020202020204" pitchFamily="34" charset="-128"/>
                <a:ea typeface="BIZ UDゴシック" panose="020B0400000000000000" pitchFamily="49" charset="-128"/>
                <a:cs typeface="Meiryo UI"/>
              </a:rPr>
              <a:t>トレンドがある場合</a:t>
            </a:r>
            <a:endParaRPr lang="en-US" altLang="ja-JP" dirty="0">
              <a:latin typeface="Arial Unicode MS" panose="020B0604020202020204" pitchFamily="34" charset="-128"/>
              <a:ea typeface="BIZ UDゴシック" panose="020B0400000000000000" pitchFamily="49" charset="-128"/>
              <a:cs typeface="Meiryo UI"/>
            </a:endParaRPr>
          </a:p>
          <a:p>
            <a:pPr marL="457200" lvl="1" indent="0">
              <a:buNone/>
            </a:pPr>
            <a:endParaRPr lang="en-US" altLang="ja-JP" dirty="0">
              <a:latin typeface="Arial Unicode MS" panose="020B0604020202020204" pitchFamily="34" charset="-128"/>
              <a:ea typeface="BIZ UDゴシック" panose="020B0400000000000000" pitchFamily="49" charset="-128"/>
              <a:cs typeface="Meiryo UI"/>
            </a:endParaRPr>
          </a:p>
          <a:p>
            <a:pPr marL="457200" lvl="1" indent="0">
              <a:buNone/>
            </a:pPr>
            <a:endParaRPr lang="en-US" altLang="ja-JP" dirty="0">
              <a:latin typeface="Arial Unicode MS" panose="020B0604020202020204" pitchFamily="34" charset="-128"/>
              <a:ea typeface="BIZ UDゴシック" panose="020B0400000000000000" pitchFamily="49" charset="-128"/>
              <a:cs typeface="Meiryo UI"/>
            </a:endParaRPr>
          </a:p>
          <a:p>
            <a:pPr marL="457200" lvl="1" indent="0">
              <a:buNone/>
            </a:pPr>
            <a:r>
              <a:rPr lang="en-US" altLang="ja-JP" dirty="0">
                <a:latin typeface="Arial Unicode MS" panose="020B0604020202020204" pitchFamily="34" charset="-128"/>
                <a:ea typeface="BIZ UDゴシック" panose="020B0400000000000000" pitchFamily="49" charset="-128"/>
                <a:cs typeface="Meiryo UI"/>
              </a:rPr>
              <a:t>2. </a:t>
            </a:r>
            <a:r>
              <a:rPr lang="ja-JP" altLang="en-US">
                <a:latin typeface="Arial Unicode MS" panose="020B0604020202020204" pitchFamily="34" charset="-128"/>
                <a:ea typeface="BIZ UDゴシック" panose="020B0400000000000000" pitchFamily="49" charset="-128"/>
                <a:cs typeface="Meiryo UI"/>
              </a:rPr>
              <a:t>データに</a:t>
            </a:r>
            <a:br>
              <a:rPr lang="en-US" altLang="ja-JP" dirty="0">
                <a:latin typeface="Arial Unicode MS" panose="020B0604020202020204" pitchFamily="34" charset="-128"/>
                <a:ea typeface="BIZ UDゴシック" panose="020B0400000000000000" pitchFamily="49" charset="-128"/>
                <a:cs typeface="Meiryo UI"/>
              </a:rPr>
            </a:br>
            <a:r>
              <a:rPr lang="en-US" altLang="ja-JP" dirty="0">
                <a:latin typeface="Arial Unicode MS" panose="020B0604020202020204" pitchFamily="34" charset="-128"/>
                <a:ea typeface="BIZ UDゴシック" panose="020B0400000000000000" pitchFamily="49" charset="-128"/>
                <a:cs typeface="Meiryo UI"/>
              </a:rPr>
              <a:t>    </a:t>
            </a:r>
            <a:r>
              <a:rPr lang="ja-JP" altLang="en-US">
                <a:latin typeface="Arial Unicode MS" panose="020B0604020202020204" pitchFamily="34" charset="-128"/>
                <a:ea typeface="BIZ UDゴシック" panose="020B0400000000000000" pitchFamily="49" charset="-128"/>
                <a:cs typeface="Meiryo UI"/>
              </a:rPr>
              <a:t>変動性</a:t>
            </a:r>
            <a:r>
              <a:rPr lang="ja-JP" altLang="en-US" dirty="0">
                <a:latin typeface="Arial Unicode MS" panose="020B0604020202020204" pitchFamily="34" charset="-128"/>
                <a:ea typeface="BIZ UDゴシック" panose="020B0400000000000000" pitchFamily="49" charset="-128"/>
                <a:cs typeface="Meiryo UI"/>
              </a:rPr>
              <a:t>や</a:t>
            </a:r>
            <a:r>
              <a:rPr lang="ja-JP" altLang="en-US">
                <a:latin typeface="Arial Unicode MS" panose="020B0604020202020204" pitchFamily="34" charset="-128"/>
                <a:ea typeface="BIZ UDゴシック" panose="020B0400000000000000" pitchFamily="49" charset="-128"/>
                <a:cs typeface="Meiryo UI"/>
              </a:rPr>
              <a:t>自己相関</a:t>
            </a:r>
            <a:br>
              <a:rPr lang="en-US" altLang="ja-JP" dirty="0">
                <a:latin typeface="Arial Unicode MS" panose="020B0604020202020204" pitchFamily="34" charset="-128"/>
                <a:ea typeface="BIZ UDゴシック" panose="020B0400000000000000" pitchFamily="49" charset="-128"/>
                <a:cs typeface="Meiryo UI"/>
              </a:rPr>
            </a:br>
            <a:r>
              <a:rPr lang="en-US" altLang="ja-JP" dirty="0">
                <a:latin typeface="Arial Unicode MS" panose="020B0604020202020204" pitchFamily="34" charset="-128"/>
                <a:ea typeface="BIZ UDゴシック" panose="020B0400000000000000" pitchFamily="49" charset="-128"/>
                <a:cs typeface="Meiryo UI"/>
              </a:rPr>
              <a:t>    </a:t>
            </a:r>
            <a:r>
              <a:rPr lang="ja-JP" altLang="en-US">
                <a:latin typeface="Arial Unicode MS" panose="020B0604020202020204" pitchFamily="34" charset="-128"/>
                <a:ea typeface="BIZ UDゴシック" panose="020B0400000000000000" pitchFamily="49" charset="-128"/>
                <a:cs typeface="Meiryo UI"/>
              </a:rPr>
              <a:t>が</a:t>
            </a:r>
            <a:r>
              <a:rPr lang="ja-JP" altLang="en-US" dirty="0">
                <a:latin typeface="Arial Unicode MS" panose="020B0604020202020204" pitchFamily="34" charset="-128"/>
                <a:ea typeface="BIZ UDゴシック" panose="020B0400000000000000" pitchFamily="49" charset="-128"/>
                <a:cs typeface="Meiryo UI"/>
              </a:rPr>
              <a:t>ある場合</a:t>
            </a:r>
            <a:endParaRPr lang="en-US" altLang="ja-JP" dirty="0">
              <a:latin typeface="Arial Unicode MS" panose="020B0604020202020204" pitchFamily="34" charset="-128"/>
              <a:ea typeface="BIZ UDゴシック" panose="020B0400000000000000" pitchFamily="49" charset="-128"/>
              <a:cs typeface="Meiryo UI"/>
            </a:endParaRPr>
          </a:p>
          <a:p>
            <a:pPr marL="1371600" lvl="3" indent="0">
              <a:buNone/>
            </a:pPr>
            <a:endParaRPr kumimoji="1" lang="ja-JP" altLang="en-US" dirty="0">
              <a:latin typeface="Arial Unicode MS" panose="020B0604020202020204" pitchFamily="34" charset="-128"/>
              <a:ea typeface="BIZ UDゴシック" panose="020B0400000000000000" pitchFamily="49" charset="-128"/>
              <a:cs typeface="Meiryo UI"/>
            </a:endParaRPr>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20</a:t>
            </a:fld>
            <a:endParaRPr lang="ja-JP" altLang="en-US">
              <a:latin typeface="Calibri"/>
              <a:ea typeface="ＭＳ Ｐゴシック" panose="020B0600070205080204" pitchFamily="34" charset="-128"/>
            </a:endParaRPr>
          </a:p>
        </p:txBody>
      </p:sp>
      <p:sp>
        <p:nvSpPr>
          <p:cNvPr id="6" name="正方形/長方形 5"/>
          <p:cNvSpPr/>
          <p:nvPr/>
        </p:nvSpPr>
        <p:spPr>
          <a:xfrm>
            <a:off x="102649" y="6221936"/>
            <a:ext cx="9041351" cy="646331"/>
          </a:xfrm>
          <a:prstGeom prst="rect">
            <a:avLst/>
          </a:prstGeom>
        </p:spPr>
        <p:txBody>
          <a:bodyPr wrap="square">
            <a:spAutoFit/>
          </a:bodyPr>
          <a:lstStyle/>
          <a:p>
            <a:pPr defTabSz="457200"/>
            <a:r>
              <a:rPr lang="en-US" altLang="ja-JP" dirty="0" err="1">
                <a:solidFill>
                  <a:prstClr val="black"/>
                </a:solidFill>
                <a:latin typeface="Calibri"/>
                <a:ea typeface="ＭＳ Ｐゴシック" panose="020B0600070205080204" pitchFamily="34" charset="-128"/>
              </a:rPr>
              <a:t>Kazdin</a:t>
            </a:r>
            <a:r>
              <a:rPr lang="en-US" altLang="ja-JP" dirty="0">
                <a:solidFill>
                  <a:prstClr val="black"/>
                </a:solidFill>
                <a:latin typeface="Calibri"/>
                <a:ea typeface="ＭＳ Ｐゴシック" panose="020B0600070205080204" pitchFamily="34" charset="-128"/>
              </a:rPr>
              <a:t>, A. E. (2011). Single-case research designs: Methods for clinical and applied settings. Oxford University Press.</a:t>
            </a:r>
            <a:endParaRPr lang="ja-JP" altLang="en-US" dirty="0">
              <a:solidFill>
                <a:prstClr val="black"/>
              </a:solidFill>
              <a:latin typeface="Calibri"/>
              <a:ea typeface="ＭＳ Ｐゴシック" panose="020B0600070205080204" pitchFamily="34" charset="-128"/>
            </a:endParaRPr>
          </a:p>
        </p:txBody>
      </p:sp>
      <p:pic>
        <p:nvPicPr>
          <p:cNvPr id="10" name="図 9">
            <a:extLst>
              <a:ext uri="{FF2B5EF4-FFF2-40B4-BE49-F238E27FC236}">
                <a16:creationId xmlns:a16="http://schemas.microsoft.com/office/drawing/2014/main" id="{BF7CFDFD-DE02-CF45-B9D5-DAFCD38441E8}"/>
              </a:ext>
            </a:extLst>
          </p:cNvPr>
          <p:cNvPicPr>
            <a:picLocks noChangeAspect="1"/>
          </p:cNvPicPr>
          <p:nvPr/>
        </p:nvPicPr>
        <p:blipFill>
          <a:blip r:embed="rId3"/>
          <a:stretch>
            <a:fillRect/>
          </a:stretch>
        </p:blipFill>
        <p:spPr>
          <a:xfrm>
            <a:off x="4644010" y="1484784"/>
            <a:ext cx="3426641" cy="4339834"/>
          </a:xfrm>
          <a:prstGeom prst="rect">
            <a:avLst/>
          </a:prstGeom>
        </p:spPr>
      </p:pic>
      <p:sp>
        <p:nvSpPr>
          <p:cNvPr id="5" name="正方形/長方形 4"/>
          <p:cNvSpPr/>
          <p:nvPr/>
        </p:nvSpPr>
        <p:spPr>
          <a:xfrm>
            <a:off x="4590256" y="5750006"/>
            <a:ext cx="3819226" cy="461665"/>
          </a:xfrm>
          <a:prstGeom prst="rect">
            <a:avLst/>
          </a:prstGeom>
        </p:spPr>
        <p:txBody>
          <a:bodyPr wrap="square">
            <a:spAutoFit/>
          </a:bodyPr>
          <a:lstStyle/>
          <a:p>
            <a:pPr defTabSz="457200"/>
            <a:r>
              <a:rPr lang="en-US" altLang="ja-JP" sz="1200" dirty="0">
                <a:solidFill>
                  <a:prstClr val="black"/>
                </a:solidFill>
                <a:latin typeface="Calibri"/>
                <a:ea typeface="ＭＳ Ｐゴシック" panose="020B0600070205080204" pitchFamily="34" charset="-128"/>
              </a:rPr>
              <a:t>https://images-</a:t>
            </a:r>
            <a:r>
              <a:rPr lang="en-US" altLang="ja-JP" sz="1200" dirty="0" err="1">
                <a:solidFill>
                  <a:prstClr val="black"/>
                </a:solidFill>
                <a:latin typeface="Calibri"/>
                <a:ea typeface="ＭＳ Ｐゴシック" panose="020B0600070205080204" pitchFamily="34" charset="-128"/>
              </a:rPr>
              <a:t>na.ssl</a:t>
            </a:r>
            <a:r>
              <a:rPr lang="en-US" altLang="ja-JP" sz="1200" dirty="0">
                <a:solidFill>
                  <a:prstClr val="black"/>
                </a:solidFill>
                <a:latin typeface="Calibri"/>
                <a:ea typeface="ＭＳ Ｐゴシック" panose="020B0600070205080204" pitchFamily="34" charset="-128"/>
              </a:rPr>
              <a:t>-images-</a:t>
            </a:r>
            <a:r>
              <a:rPr lang="en-US" altLang="ja-JP" sz="1200" dirty="0" err="1">
                <a:solidFill>
                  <a:prstClr val="black"/>
                </a:solidFill>
                <a:latin typeface="Calibri"/>
                <a:ea typeface="ＭＳ Ｐゴシック" panose="020B0600070205080204" pitchFamily="34" charset="-128"/>
              </a:rPr>
              <a:t>amazon.com</a:t>
            </a:r>
            <a:r>
              <a:rPr lang="en-US" altLang="ja-JP" sz="1200" dirty="0">
                <a:solidFill>
                  <a:prstClr val="black"/>
                </a:solidFill>
                <a:latin typeface="Calibri"/>
                <a:ea typeface="ＭＳ Ｐゴシック" panose="020B0600070205080204" pitchFamily="34" charset="-128"/>
              </a:rPr>
              <a:t>/images/I/41B-MQtp%2ByL._SX392_BO1,204,203,200_.jpg</a:t>
            </a:r>
            <a:endParaRPr lang="ja-JP" altLang="en-US" sz="1200"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3290929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en-US" dirty="0"/>
              <a:t>統計解析</a:t>
            </a:r>
            <a:r>
              <a:rPr kumimoji="1" lang="ja-JP" altLang="en-US" dirty="0"/>
              <a:t>の必要性</a:t>
            </a:r>
          </a:p>
        </p:txBody>
      </p:sp>
      <p:sp>
        <p:nvSpPr>
          <p:cNvPr id="3" name="コンテンツ プレースホルダー 2"/>
          <p:cNvSpPr>
            <a:spLocks noGrp="1"/>
          </p:cNvSpPr>
          <p:nvPr>
            <p:ph idx="1"/>
          </p:nvPr>
        </p:nvSpPr>
        <p:spPr/>
        <p:txBody>
          <a:bodyPr/>
          <a:lstStyle/>
          <a:p>
            <a:pPr marL="514350" indent="-514350">
              <a:buFont typeface="+mj-lt"/>
              <a:buAutoNum type="arabicPeriod"/>
            </a:pPr>
            <a:r>
              <a:rPr lang="ja-JP" altLang="en-US" dirty="0">
                <a:latin typeface="Arial Unicode MS" panose="020B0604020202020204" pitchFamily="34" charset="-128"/>
                <a:cs typeface="Meiryo UI"/>
              </a:rPr>
              <a:t>ベースラインにトレンドや変動性がある場合</a:t>
            </a:r>
            <a:endParaRPr lang="en-US" altLang="ja-JP" dirty="0">
              <a:latin typeface="Arial Unicode MS" panose="020B0604020202020204" pitchFamily="34" charset="-128"/>
              <a:cs typeface="Meiryo UI"/>
            </a:endParaRPr>
          </a:p>
          <a:p>
            <a:pPr marL="1371600" lvl="3" indent="0">
              <a:buNone/>
            </a:pPr>
            <a:endParaRPr kumimoji="1" lang="ja-JP" altLang="en-US" dirty="0">
              <a:latin typeface="Arial Unicode MS" panose="020B0604020202020204" pitchFamily="34" charset="-128"/>
              <a:cs typeface="Meiryo UI"/>
            </a:endParaRPr>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21</a:t>
            </a:fld>
            <a:endParaRPr lang="ja-JP" altLang="en-US">
              <a:latin typeface="Calibri"/>
              <a:ea typeface="ＭＳ Ｐゴシック" panose="020B0600070205080204" pitchFamily="34" charset="-128"/>
            </a:endParaRPr>
          </a:p>
        </p:txBody>
      </p:sp>
      <p:sp>
        <p:nvSpPr>
          <p:cNvPr id="6" name="正方形/長方形 5"/>
          <p:cNvSpPr/>
          <p:nvPr/>
        </p:nvSpPr>
        <p:spPr>
          <a:xfrm>
            <a:off x="28568" y="6211671"/>
            <a:ext cx="9041351" cy="646331"/>
          </a:xfrm>
          <a:prstGeom prst="rect">
            <a:avLst/>
          </a:prstGeom>
        </p:spPr>
        <p:txBody>
          <a:bodyPr wrap="square">
            <a:spAutoFit/>
          </a:bodyPr>
          <a:lstStyle/>
          <a:p>
            <a:pPr defTabSz="457200"/>
            <a:r>
              <a:rPr lang="en-US" altLang="ja-JP" dirty="0" err="1">
                <a:solidFill>
                  <a:prstClr val="black"/>
                </a:solidFill>
                <a:latin typeface="Calibri"/>
                <a:ea typeface="ＭＳ Ｐゴシック" panose="020B0600070205080204" pitchFamily="34" charset="-128"/>
              </a:rPr>
              <a:t>Kazdin</a:t>
            </a:r>
            <a:r>
              <a:rPr lang="en-US" altLang="ja-JP" dirty="0">
                <a:solidFill>
                  <a:prstClr val="black"/>
                </a:solidFill>
                <a:latin typeface="Calibri"/>
                <a:ea typeface="ＭＳ Ｐゴシック" panose="020B0600070205080204" pitchFamily="34" charset="-128"/>
              </a:rPr>
              <a:t>, A. E. (2011). Single-case research designs: Methods for clinical and applied settings. Oxford University Press.</a:t>
            </a:r>
            <a:endParaRPr lang="ja-JP" altLang="en-US" dirty="0">
              <a:solidFill>
                <a:prstClr val="black"/>
              </a:solidFill>
              <a:latin typeface="Calibri"/>
              <a:ea typeface="ＭＳ Ｐゴシック" panose="020B0600070205080204" pitchFamily="34" charset="-128"/>
            </a:endParaRPr>
          </a:p>
        </p:txBody>
      </p:sp>
      <p:sp>
        <p:nvSpPr>
          <p:cNvPr id="13" name="テキスト ボックス 12">
            <a:extLst>
              <a:ext uri="{FF2B5EF4-FFF2-40B4-BE49-F238E27FC236}">
                <a16:creationId xmlns:a16="http://schemas.microsoft.com/office/drawing/2014/main" id="{18A59471-8DB6-AE44-9233-D61E43557209}"/>
              </a:ext>
            </a:extLst>
          </p:cNvPr>
          <p:cNvSpPr txBox="1"/>
          <p:nvPr/>
        </p:nvSpPr>
        <p:spPr>
          <a:xfrm>
            <a:off x="1329364" y="1702298"/>
            <a:ext cx="1872628" cy="461665"/>
          </a:xfrm>
          <a:prstGeom prst="rect">
            <a:avLst/>
          </a:prstGeom>
          <a:noFill/>
        </p:spPr>
        <p:txBody>
          <a:bodyPr wrap="none" rtlCol="0">
            <a:spAutoFit/>
          </a:bodyPr>
          <a:lstStyle/>
          <a:p>
            <a:pPr algn="ctr" defTabSz="457200"/>
            <a:r>
              <a:rPr lang="ja-JP" altLang="en-US" sz="2400" b="1" dirty="0">
                <a:solidFill>
                  <a:prstClr val="black"/>
                </a:solidFill>
                <a:latin typeface="Arial Unicode MS" panose="020B0604020202020204" pitchFamily="34" charset="-128"/>
                <a:ea typeface="BIZ UDGothic" panose="020B0400000000000000" pitchFamily="49" charset="-128"/>
              </a:rPr>
              <a:t>傾向性</a:t>
            </a:r>
            <a:r>
              <a:rPr lang="en-US" altLang="ja-JP" sz="2400" b="1" dirty="0">
                <a:solidFill>
                  <a:prstClr val="black"/>
                </a:solidFill>
                <a:latin typeface="Arial Unicode MS" panose="020B0604020202020204" pitchFamily="34" charset="-128"/>
                <a:ea typeface="BIZ UDGothic" panose="020B0400000000000000" pitchFamily="49" charset="-128"/>
              </a:rPr>
              <a:t> </a:t>
            </a:r>
            <a:r>
              <a:rPr lang="en-US" altLang="ja-JP" dirty="0">
                <a:solidFill>
                  <a:prstClr val="black"/>
                </a:solidFill>
                <a:latin typeface="Arial Unicode MS" panose="020B0604020202020204" pitchFamily="34" charset="-128"/>
                <a:ea typeface="BIZ UDGothic" panose="020B0400000000000000" pitchFamily="49" charset="-128"/>
              </a:rPr>
              <a:t>(trend)</a:t>
            </a:r>
            <a:endParaRPr lang="ja-JP" altLang="en-US" dirty="0">
              <a:solidFill>
                <a:prstClr val="black"/>
              </a:solidFill>
              <a:latin typeface="Arial Unicode MS" panose="020B0604020202020204" pitchFamily="34" charset="-128"/>
              <a:ea typeface="BIZ UDGothic" panose="020B0400000000000000" pitchFamily="49" charset="-128"/>
            </a:endParaRPr>
          </a:p>
        </p:txBody>
      </p:sp>
      <p:sp>
        <p:nvSpPr>
          <p:cNvPr id="14" name="テキスト ボックス 13">
            <a:extLst>
              <a:ext uri="{FF2B5EF4-FFF2-40B4-BE49-F238E27FC236}">
                <a16:creationId xmlns:a16="http://schemas.microsoft.com/office/drawing/2014/main" id="{C338A58C-9C5C-9543-A1A7-11B72B151BB5}"/>
              </a:ext>
            </a:extLst>
          </p:cNvPr>
          <p:cNvSpPr txBox="1"/>
          <p:nvPr/>
        </p:nvSpPr>
        <p:spPr>
          <a:xfrm>
            <a:off x="5171181" y="1675260"/>
            <a:ext cx="2308644" cy="461665"/>
          </a:xfrm>
          <a:prstGeom prst="rect">
            <a:avLst/>
          </a:prstGeom>
          <a:noFill/>
        </p:spPr>
        <p:txBody>
          <a:bodyPr wrap="none" rtlCol="0">
            <a:spAutoFit/>
          </a:bodyPr>
          <a:lstStyle/>
          <a:p>
            <a:pPr algn="ctr" defTabSz="457200"/>
            <a:r>
              <a:rPr lang="ja-JP" altLang="en-US" sz="2400" b="1" dirty="0">
                <a:solidFill>
                  <a:prstClr val="black"/>
                </a:solidFill>
                <a:latin typeface="Arial Unicode MS" panose="020B0604020202020204" pitchFamily="34" charset="-128"/>
                <a:ea typeface="BIZ UDGothic" panose="020B0400000000000000" pitchFamily="49" charset="-128"/>
              </a:rPr>
              <a:t>変動性</a:t>
            </a:r>
            <a:r>
              <a:rPr lang="en-US" altLang="ja-JP" sz="2400" dirty="0">
                <a:solidFill>
                  <a:prstClr val="black"/>
                </a:solidFill>
                <a:latin typeface="Arial Unicode MS" panose="020B0604020202020204" pitchFamily="34" charset="-128"/>
                <a:ea typeface="BIZ UDGothic" panose="020B0400000000000000" pitchFamily="49" charset="-128"/>
              </a:rPr>
              <a:t> </a:t>
            </a:r>
            <a:r>
              <a:rPr lang="en-US" altLang="ja-JP" dirty="0">
                <a:solidFill>
                  <a:prstClr val="black"/>
                </a:solidFill>
                <a:latin typeface="Arial Unicode MS" panose="020B0604020202020204" pitchFamily="34" charset="-128"/>
                <a:ea typeface="BIZ UDGothic" panose="020B0400000000000000" pitchFamily="49" charset="-128"/>
              </a:rPr>
              <a:t>(variability)</a:t>
            </a:r>
            <a:endParaRPr lang="ja-JP" altLang="en-US" dirty="0">
              <a:solidFill>
                <a:prstClr val="black"/>
              </a:solidFill>
              <a:latin typeface="Arial Unicode MS" panose="020B0604020202020204" pitchFamily="34" charset="-128"/>
              <a:ea typeface="BIZ UDGothic" panose="020B0400000000000000" pitchFamily="49" charset="-128"/>
            </a:endParaRPr>
          </a:p>
        </p:txBody>
      </p:sp>
      <p:pic>
        <p:nvPicPr>
          <p:cNvPr id="22" name="図 21"/>
          <p:cNvPicPr>
            <a:picLocks noChangeAspect="1"/>
          </p:cNvPicPr>
          <p:nvPr/>
        </p:nvPicPr>
        <p:blipFill>
          <a:blip r:embed="rId2"/>
          <a:stretch>
            <a:fillRect/>
          </a:stretch>
        </p:blipFill>
        <p:spPr>
          <a:xfrm>
            <a:off x="395538" y="2636912"/>
            <a:ext cx="3556393" cy="3231530"/>
          </a:xfrm>
          <a:prstGeom prst="rect">
            <a:avLst/>
          </a:prstGeom>
        </p:spPr>
      </p:pic>
      <p:pic>
        <p:nvPicPr>
          <p:cNvPr id="23" name="図 22"/>
          <p:cNvPicPr>
            <a:picLocks noChangeAspect="1"/>
          </p:cNvPicPr>
          <p:nvPr/>
        </p:nvPicPr>
        <p:blipFill>
          <a:blip r:embed="rId3"/>
          <a:stretch>
            <a:fillRect/>
          </a:stretch>
        </p:blipFill>
        <p:spPr>
          <a:xfrm>
            <a:off x="4373714" y="2399885"/>
            <a:ext cx="3829611" cy="3498202"/>
          </a:xfrm>
          <a:prstGeom prst="rect">
            <a:avLst/>
          </a:prstGeom>
        </p:spPr>
      </p:pic>
    </p:spTree>
    <p:extLst>
      <p:ext uri="{BB962C8B-B14F-4D97-AF65-F5344CB8AC3E}">
        <p14:creationId xmlns:p14="http://schemas.microsoft.com/office/powerpoint/2010/main" val="3900340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ln>
            <a:solidFill>
              <a:schemeClr val="tx1"/>
            </a:solidFill>
          </a:ln>
        </p:spPr>
        <p:txBody>
          <a:bodyPr>
            <a:noAutofit/>
          </a:bodyPr>
          <a:lstStyle/>
          <a:p>
            <a:r>
              <a:rPr lang="ja-JP" altLang="en-US" sz="2400" dirty="0"/>
              <a:t>ベースラインにトレンドがあるデータの視覚分析の問題</a:t>
            </a:r>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22</a:t>
            </a:fld>
            <a:endParaRPr lang="ja-JP" altLang="en-US" dirty="0">
              <a:latin typeface="Calibri"/>
              <a:ea typeface="ＭＳ Ｐゴシック" panose="020B0600070205080204" pitchFamily="34" charset="-128"/>
            </a:endParaRPr>
          </a:p>
        </p:txBody>
      </p:sp>
      <p:pic>
        <p:nvPicPr>
          <p:cNvPr id="35" name="図 34"/>
          <p:cNvPicPr>
            <a:picLocks noChangeAspect="1"/>
          </p:cNvPicPr>
          <p:nvPr/>
        </p:nvPicPr>
        <p:blipFill>
          <a:blip r:embed="rId2"/>
          <a:stretch>
            <a:fillRect/>
          </a:stretch>
        </p:blipFill>
        <p:spPr>
          <a:xfrm>
            <a:off x="827584" y="3089534"/>
            <a:ext cx="7488832" cy="3075770"/>
          </a:xfrm>
          <a:prstGeom prst="rect">
            <a:avLst/>
          </a:prstGeom>
        </p:spPr>
      </p:pic>
      <p:sp>
        <p:nvSpPr>
          <p:cNvPr id="36" name="コンテンツ プレースホルダー 2"/>
          <p:cNvSpPr>
            <a:spLocks noGrp="1"/>
          </p:cNvSpPr>
          <p:nvPr>
            <p:ph idx="1"/>
          </p:nvPr>
        </p:nvSpPr>
        <p:spPr>
          <a:xfrm>
            <a:off x="116417" y="889002"/>
            <a:ext cx="8953500" cy="5237163"/>
          </a:xfrm>
        </p:spPr>
        <p:txBody>
          <a:bodyPr/>
          <a:lstStyle/>
          <a:p>
            <a:r>
              <a:rPr lang="ja-JP" altLang="en-US" sz="2400" dirty="0">
                <a:latin typeface="Arial Unicode MS" panose="020B0604020202020204" pitchFamily="34" charset="-128"/>
                <a:ea typeface="BIZ UDゴシック" panose="020B0400000000000000" pitchFamily="49" charset="-128"/>
              </a:rPr>
              <a:t>ベースラインで既に何らかの効果が生じている</a:t>
            </a:r>
            <a:endParaRPr lang="en-US" altLang="ja-JP" sz="2400" dirty="0">
              <a:latin typeface="Arial Unicode MS" panose="020B0604020202020204" pitchFamily="34" charset="-128"/>
              <a:ea typeface="BIZ UDゴシック" panose="020B0400000000000000" pitchFamily="49" charset="-128"/>
            </a:endParaRPr>
          </a:p>
          <a:p>
            <a:r>
              <a:rPr lang="ja-JP" altLang="en-US" sz="2400" dirty="0">
                <a:latin typeface="Arial Unicode MS" panose="020B0604020202020204" pitchFamily="34" charset="-128"/>
                <a:ea typeface="BIZ UDゴシック" panose="020B0400000000000000" pitchFamily="49" charset="-128"/>
              </a:rPr>
              <a:t>介入の有効性は、ベースラインで生じている効果に上乗せした分の効果で示される必要がある</a:t>
            </a:r>
            <a:endParaRPr lang="en-US" altLang="ja-JP" sz="2400" dirty="0">
              <a:latin typeface="Arial Unicode MS" panose="020B0604020202020204" pitchFamily="34" charset="-128"/>
              <a:ea typeface="BIZ UDゴシック" panose="020B0400000000000000" pitchFamily="49" charset="-128"/>
            </a:endParaRPr>
          </a:p>
          <a:p>
            <a:r>
              <a:rPr lang="ja-JP" altLang="en-US" sz="2400" dirty="0">
                <a:latin typeface="Arial Unicode MS" panose="020B0604020202020204" pitchFamily="34" charset="-128"/>
                <a:ea typeface="BIZ UDゴシック" panose="020B0400000000000000" pitchFamily="49" charset="-128"/>
              </a:rPr>
              <a:t>トレンド補正なし</a:t>
            </a:r>
            <a:r>
              <a:rPr lang="en-US" altLang="ja-JP" sz="2400" dirty="0">
                <a:latin typeface="Arial Unicode MS" panose="020B0604020202020204" pitchFamily="34" charset="-128"/>
                <a:ea typeface="BIZ UDゴシック" panose="020B0400000000000000" pitchFamily="49" charset="-128"/>
              </a:rPr>
              <a:t>→</a:t>
            </a:r>
            <a:r>
              <a:rPr lang="ja-JP" altLang="en-US" sz="2400" dirty="0">
                <a:latin typeface="Arial Unicode MS" panose="020B0604020202020204" pitchFamily="34" charset="-128"/>
                <a:ea typeface="BIZ UDゴシック" panose="020B0400000000000000" pitchFamily="49" charset="-128"/>
              </a:rPr>
              <a:t>介入効果を過大評価</a:t>
            </a:r>
          </a:p>
        </p:txBody>
      </p:sp>
      <p:sp>
        <p:nvSpPr>
          <p:cNvPr id="38" name="テキスト ボックス 37"/>
          <p:cNvSpPr txBox="1"/>
          <p:nvPr/>
        </p:nvSpPr>
        <p:spPr>
          <a:xfrm>
            <a:off x="3316365" y="5229202"/>
            <a:ext cx="896399" cy="307777"/>
          </a:xfrm>
          <a:prstGeom prst="rect">
            <a:avLst/>
          </a:prstGeom>
          <a:noFill/>
        </p:spPr>
        <p:txBody>
          <a:bodyPr wrap="none" rtlCol="0">
            <a:spAutoFit/>
          </a:bodyPr>
          <a:lstStyle/>
          <a:p>
            <a:pPr defTabSz="457200"/>
            <a:r>
              <a:rPr lang="ja-JP" altLang="en-US" sz="1400" dirty="0">
                <a:solidFill>
                  <a:prstClr val="black"/>
                </a:solidFill>
                <a:latin typeface="Arial Unicode MS" panose="020B0604020202020204" pitchFamily="34" charset="-128"/>
                <a:ea typeface="BIZ UDゴシック" panose="020B0400000000000000" pitchFamily="49" charset="-128"/>
              </a:rPr>
              <a:t>平均</a:t>
            </a:r>
            <a:r>
              <a:rPr lang="en-US" altLang="ja-JP" sz="1400" dirty="0">
                <a:solidFill>
                  <a:prstClr val="black"/>
                </a:solidFill>
                <a:latin typeface="Arial Unicode MS" panose="020B0604020202020204" pitchFamily="34" charset="-128"/>
                <a:ea typeface="BIZ UDゴシック" panose="020B0400000000000000" pitchFamily="49" charset="-128"/>
              </a:rPr>
              <a:t>=5.4</a:t>
            </a:r>
            <a:endParaRPr lang="ja-JP" altLang="en-US" sz="1400" dirty="0">
              <a:solidFill>
                <a:prstClr val="black"/>
              </a:solidFill>
              <a:latin typeface="Arial Unicode MS" panose="020B0604020202020204" pitchFamily="34" charset="-128"/>
              <a:ea typeface="BIZ UDゴシック" panose="020B0400000000000000" pitchFamily="49" charset="-128"/>
            </a:endParaRPr>
          </a:p>
        </p:txBody>
      </p:sp>
      <p:sp>
        <p:nvSpPr>
          <p:cNvPr id="39" name="テキスト ボックス 38"/>
          <p:cNvSpPr txBox="1"/>
          <p:nvPr/>
        </p:nvSpPr>
        <p:spPr>
          <a:xfrm>
            <a:off x="2039290" y="5239006"/>
            <a:ext cx="995785" cy="307777"/>
          </a:xfrm>
          <a:prstGeom prst="rect">
            <a:avLst/>
          </a:prstGeom>
          <a:noFill/>
        </p:spPr>
        <p:txBody>
          <a:bodyPr wrap="none" rtlCol="0">
            <a:spAutoFit/>
          </a:bodyPr>
          <a:lstStyle/>
          <a:p>
            <a:pPr defTabSz="457200"/>
            <a:r>
              <a:rPr lang="ja-JP" altLang="en-US" sz="1400" dirty="0">
                <a:solidFill>
                  <a:prstClr val="black"/>
                </a:solidFill>
                <a:latin typeface="Arial Unicode MS" panose="020B0604020202020204" pitchFamily="34" charset="-128"/>
                <a:ea typeface="BIZ UDゴシック" panose="020B0400000000000000" pitchFamily="49" charset="-128"/>
              </a:rPr>
              <a:t>平均</a:t>
            </a:r>
            <a:r>
              <a:rPr lang="en-US" altLang="ja-JP" sz="1400" dirty="0">
                <a:solidFill>
                  <a:prstClr val="black"/>
                </a:solidFill>
                <a:latin typeface="Arial Unicode MS" panose="020B0604020202020204" pitchFamily="34" charset="-128"/>
                <a:ea typeface="BIZ UDゴシック" panose="020B0400000000000000" pitchFamily="49" charset="-128"/>
              </a:rPr>
              <a:t>=3.25</a:t>
            </a:r>
            <a:endParaRPr lang="ja-JP" altLang="en-US" sz="1400" dirty="0">
              <a:solidFill>
                <a:prstClr val="black"/>
              </a:solidFill>
              <a:latin typeface="Arial Unicode MS" panose="020B0604020202020204" pitchFamily="34" charset="-128"/>
              <a:ea typeface="BIZ UDゴシック" panose="020B0400000000000000" pitchFamily="49" charset="-128"/>
            </a:endParaRPr>
          </a:p>
        </p:txBody>
      </p:sp>
      <p:sp>
        <p:nvSpPr>
          <p:cNvPr id="40" name="テキスト ボックス 39"/>
          <p:cNvSpPr txBox="1"/>
          <p:nvPr/>
        </p:nvSpPr>
        <p:spPr>
          <a:xfrm>
            <a:off x="1617344" y="2694069"/>
            <a:ext cx="2954656" cy="677108"/>
          </a:xfrm>
          <a:prstGeom prst="rect">
            <a:avLst/>
          </a:prstGeom>
          <a:noFill/>
        </p:spPr>
        <p:txBody>
          <a:bodyPr wrap="none" rtlCol="0">
            <a:spAutoFit/>
          </a:bodyPr>
          <a:lstStyle/>
          <a:p>
            <a:pPr algn="ctr" defTabSz="457200"/>
            <a:r>
              <a:rPr lang="ja-JP" altLang="en-US" dirty="0">
                <a:solidFill>
                  <a:prstClr val="black"/>
                </a:solidFill>
                <a:latin typeface="Arial Unicode MS" panose="020B0604020202020204" pitchFamily="34" charset="-128"/>
                <a:ea typeface="BIZ UDゴシック" panose="020B0400000000000000" pitchFamily="49" charset="-128"/>
                <a:cs typeface="Meiryo UI"/>
              </a:rPr>
              <a:t>トレンドを補正しない場合</a:t>
            </a:r>
            <a:endParaRPr lang="en-US" altLang="ja-JP" dirty="0">
              <a:solidFill>
                <a:prstClr val="black"/>
              </a:solidFill>
              <a:latin typeface="Arial Unicode MS" panose="020B0604020202020204" pitchFamily="34" charset="-128"/>
              <a:ea typeface="BIZ UDゴシック" panose="020B0400000000000000" pitchFamily="49" charset="-128"/>
              <a:cs typeface="Meiryo UI"/>
            </a:endParaRPr>
          </a:p>
          <a:p>
            <a:pPr algn="ctr" defTabSz="457200"/>
            <a:r>
              <a:rPr lang="ja-JP" altLang="en-US" sz="2000" dirty="0">
                <a:solidFill>
                  <a:prstClr val="black"/>
                </a:solidFill>
                <a:latin typeface="Arial Unicode MS" panose="020B0604020202020204" pitchFamily="34" charset="-128"/>
                <a:ea typeface="BIZ UDゴシック" panose="020B0400000000000000" pitchFamily="49" charset="-128"/>
                <a:cs typeface="Meiryo UI"/>
              </a:rPr>
              <a:t>平均差 </a:t>
            </a:r>
            <a:r>
              <a:rPr lang="en-US" altLang="ja-JP" sz="2000" dirty="0">
                <a:solidFill>
                  <a:prstClr val="black"/>
                </a:solidFill>
                <a:latin typeface="Arial Unicode MS" panose="020B0604020202020204" pitchFamily="34" charset="-128"/>
                <a:ea typeface="BIZ UDゴシック" panose="020B0400000000000000" pitchFamily="49" charset="-128"/>
                <a:cs typeface="Meiryo UI"/>
              </a:rPr>
              <a:t>= 2.15</a:t>
            </a:r>
            <a:endParaRPr lang="ja-JP" altLang="en-US" sz="2000" dirty="0">
              <a:solidFill>
                <a:prstClr val="black"/>
              </a:solidFill>
              <a:latin typeface="Arial Unicode MS" panose="020B0604020202020204" pitchFamily="34" charset="-128"/>
              <a:ea typeface="BIZ UDゴシック" panose="020B0400000000000000" pitchFamily="49" charset="-128"/>
              <a:cs typeface="Meiryo UI"/>
            </a:endParaRPr>
          </a:p>
        </p:txBody>
      </p:sp>
      <p:sp>
        <p:nvSpPr>
          <p:cNvPr id="41" name="テキスト ボックス 40"/>
          <p:cNvSpPr txBox="1"/>
          <p:nvPr/>
        </p:nvSpPr>
        <p:spPr>
          <a:xfrm>
            <a:off x="4923481" y="2694070"/>
            <a:ext cx="2723824" cy="677108"/>
          </a:xfrm>
          <a:prstGeom prst="rect">
            <a:avLst/>
          </a:prstGeom>
          <a:noFill/>
        </p:spPr>
        <p:txBody>
          <a:bodyPr wrap="none" rtlCol="0">
            <a:spAutoFit/>
          </a:bodyPr>
          <a:lstStyle/>
          <a:p>
            <a:pPr algn="ctr" defTabSz="457200"/>
            <a:r>
              <a:rPr lang="ja-JP" altLang="en-US" dirty="0">
                <a:solidFill>
                  <a:prstClr val="black"/>
                </a:solidFill>
                <a:latin typeface="Arial Unicode MS" panose="020B0604020202020204" pitchFamily="34" charset="-128"/>
                <a:ea typeface="BIZ UDゴシック" panose="020B0400000000000000" pitchFamily="49" charset="-128"/>
                <a:cs typeface="Meiryo UI"/>
              </a:rPr>
              <a:t>トレンドを補正した場合</a:t>
            </a:r>
            <a:endParaRPr lang="en-US" altLang="ja-JP" dirty="0">
              <a:solidFill>
                <a:prstClr val="black"/>
              </a:solidFill>
              <a:latin typeface="Arial Unicode MS" panose="020B0604020202020204" pitchFamily="34" charset="-128"/>
              <a:ea typeface="BIZ UDゴシック" panose="020B0400000000000000" pitchFamily="49" charset="-128"/>
              <a:cs typeface="Meiryo UI"/>
            </a:endParaRPr>
          </a:p>
          <a:p>
            <a:pPr algn="ctr" defTabSz="457200"/>
            <a:r>
              <a:rPr lang="ja-JP" altLang="en-US" sz="2000" dirty="0">
                <a:solidFill>
                  <a:prstClr val="black"/>
                </a:solidFill>
                <a:latin typeface="Arial Unicode MS" panose="020B0604020202020204" pitchFamily="34" charset="-128"/>
                <a:ea typeface="BIZ UDゴシック" panose="020B0400000000000000" pitchFamily="49" charset="-128"/>
                <a:cs typeface="Meiryo UI"/>
              </a:rPr>
              <a:t>平均差 </a:t>
            </a:r>
            <a:r>
              <a:rPr lang="en-US" altLang="ja-JP" sz="2000" dirty="0">
                <a:solidFill>
                  <a:prstClr val="black"/>
                </a:solidFill>
                <a:latin typeface="Arial Unicode MS" panose="020B0604020202020204" pitchFamily="34" charset="-128"/>
                <a:ea typeface="BIZ UDゴシック" panose="020B0400000000000000" pitchFamily="49" charset="-128"/>
                <a:cs typeface="Meiryo UI"/>
              </a:rPr>
              <a:t>= -0.1</a:t>
            </a:r>
            <a:endParaRPr lang="ja-JP" altLang="en-US" sz="2000" dirty="0">
              <a:solidFill>
                <a:prstClr val="black"/>
              </a:solidFill>
              <a:latin typeface="Arial Unicode MS" panose="020B0604020202020204" pitchFamily="34" charset="-128"/>
              <a:ea typeface="BIZ UDゴシック" panose="020B0400000000000000" pitchFamily="49" charset="-128"/>
              <a:cs typeface="Meiryo UI"/>
            </a:endParaRPr>
          </a:p>
        </p:txBody>
      </p:sp>
      <p:sp>
        <p:nvSpPr>
          <p:cNvPr id="42" name="テキスト ボックス 41"/>
          <p:cNvSpPr txBox="1"/>
          <p:nvPr/>
        </p:nvSpPr>
        <p:spPr>
          <a:xfrm>
            <a:off x="1763690" y="3788823"/>
            <a:ext cx="995785" cy="307777"/>
          </a:xfrm>
          <a:prstGeom prst="rect">
            <a:avLst/>
          </a:prstGeom>
          <a:noFill/>
        </p:spPr>
        <p:txBody>
          <a:bodyPr wrap="none" rtlCol="0">
            <a:spAutoFit/>
          </a:bodyPr>
          <a:lstStyle/>
          <a:p>
            <a:pPr defTabSz="457200"/>
            <a:r>
              <a:rPr lang="ja-JP" altLang="en-US" sz="1400" dirty="0">
                <a:solidFill>
                  <a:prstClr val="black"/>
                </a:solidFill>
                <a:latin typeface="Arial Unicode MS" panose="020B0604020202020204" pitchFamily="34" charset="-128"/>
                <a:ea typeface="BIZ UDゴシック" panose="020B0400000000000000" pitchFamily="49" charset="-128"/>
              </a:rPr>
              <a:t>傾き</a:t>
            </a:r>
            <a:r>
              <a:rPr lang="en-US" altLang="ja-JP" sz="1400" dirty="0">
                <a:solidFill>
                  <a:prstClr val="black"/>
                </a:solidFill>
                <a:latin typeface="Arial Unicode MS" panose="020B0604020202020204" pitchFamily="34" charset="-128"/>
                <a:ea typeface="BIZ UDゴシック" panose="020B0400000000000000" pitchFamily="49" charset="-128"/>
              </a:rPr>
              <a:t>=0.50</a:t>
            </a:r>
            <a:endParaRPr lang="ja-JP" altLang="en-US" sz="1400" dirty="0">
              <a:solidFill>
                <a:prstClr val="black"/>
              </a:solidFill>
              <a:latin typeface="Arial Unicode MS" panose="020B0604020202020204" pitchFamily="34" charset="-128"/>
              <a:ea typeface="BIZ UDゴシック" panose="020B0400000000000000" pitchFamily="49" charset="-128"/>
            </a:endParaRPr>
          </a:p>
        </p:txBody>
      </p:sp>
      <p:sp>
        <p:nvSpPr>
          <p:cNvPr id="43" name="テキスト ボックス 42"/>
          <p:cNvSpPr txBox="1"/>
          <p:nvPr/>
        </p:nvSpPr>
        <p:spPr>
          <a:xfrm>
            <a:off x="2990755" y="3788823"/>
            <a:ext cx="995785" cy="307777"/>
          </a:xfrm>
          <a:prstGeom prst="rect">
            <a:avLst/>
          </a:prstGeom>
          <a:noFill/>
        </p:spPr>
        <p:txBody>
          <a:bodyPr wrap="none" rtlCol="0">
            <a:spAutoFit/>
          </a:bodyPr>
          <a:lstStyle/>
          <a:p>
            <a:pPr defTabSz="457200"/>
            <a:r>
              <a:rPr lang="ja-JP" altLang="en-US" sz="1400" dirty="0">
                <a:solidFill>
                  <a:prstClr val="black"/>
                </a:solidFill>
                <a:latin typeface="Arial Unicode MS" panose="020B0604020202020204" pitchFamily="34" charset="-128"/>
                <a:ea typeface="BIZ UDゴシック" panose="020B0400000000000000" pitchFamily="49" charset="-128"/>
              </a:rPr>
              <a:t>傾き</a:t>
            </a:r>
            <a:r>
              <a:rPr lang="en-US" altLang="ja-JP" sz="1400" dirty="0">
                <a:solidFill>
                  <a:prstClr val="black"/>
                </a:solidFill>
                <a:latin typeface="Arial Unicode MS" panose="020B0604020202020204" pitchFamily="34" charset="-128"/>
                <a:ea typeface="BIZ UDゴシック" panose="020B0400000000000000" pitchFamily="49" charset="-128"/>
              </a:rPr>
              <a:t>=0.60</a:t>
            </a:r>
            <a:endParaRPr lang="ja-JP" altLang="en-US" sz="1400" dirty="0">
              <a:solidFill>
                <a:prstClr val="black"/>
              </a:solidFill>
              <a:latin typeface="Arial Unicode MS" panose="020B0604020202020204" pitchFamily="34" charset="-128"/>
              <a:ea typeface="BIZ UDゴシック" panose="020B0400000000000000" pitchFamily="49" charset="-128"/>
            </a:endParaRPr>
          </a:p>
        </p:txBody>
      </p:sp>
      <p:sp>
        <p:nvSpPr>
          <p:cNvPr id="45" name="正方形/長方形 44"/>
          <p:cNvSpPr/>
          <p:nvPr/>
        </p:nvSpPr>
        <p:spPr>
          <a:xfrm>
            <a:off x="5508104" y="4941168"/>
            <a:ext cx="360040" cy="1507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Arial Unicode MS" panose="020B0604020202020204" pitchFamily="34" charset="-128"/>
              <a:ea typeface="BIZ UDゴシック" panose="020B0400000000000000" pitchFamily="49" charset="-128"/>
            </a:endParaRPr>
          </a:p>
        </p:txBody>
      </p:sp>
      <p:sp>
        <p:nvSpPr>
          <p:cNvPr id="46" name="正方形/長方形 45"/>
          <p:cNvSpPr/>
          <p:nvPr/>
        </p:nvSpPr>
        <p:spPr>
          <a:xfrm>
            <a:off x="7104148" y="4989288"/>
            <a:ext cx="360040" cy="1507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Arial Unicode MS" panose="020B0604020202020204" pitchFamily="34" charset="-128"/>
              <a:ea typeface="BIZ UDゴシック" panose="020B0400000000000000" pitchFamily="49" charset="-128"/>
            </a:endParaRPr>
          </a:p>
        </p:txBody>
      </p:sp>
      <p:sp>
        <p:nvSpPr>
          <p:cNvPr id="47" name="テキスト ボックス 46"/>
          <p:cNvSpPr txBox="1"/>
          <p:nvPr/>
        </p:nvSpPr>
        <p:spPr>
          <a:xfrm>
            <a:off x="6193756" y="5229202"/>
            <a:ext cx="995785" cy="307777"/>
          </a:xfrm>
          <a:prstGeom prst="rect">
            <a:avLst/>
          </a:prstGeom>
          <a:noFill/>
        </p:spPr>
        <p:txBody>
          <a:bodyPr wrap="none" rtlCol="0">
            <a:spAutoFit/>
          </a:bodyPr>
          <a:lstStyle/>
          <a:p>
            <a:pPr defTabSz="457200"/>
            <a:r>
              <a:rPr lang="ja-JP" altLang="en-US" sz="1400" dirty="0">
                <a:solidFill>
                  <a:prstClr val="black"/>
                </a:solidFill>
                <a:latin typeface="Arial Unicode MS" panose="020B0604020202020204" pitchFamily="34" charset="-128"/>
                <a:ea typeface="BIZ UDゴシック" panose="020B0400000000000000" pitchFamily="49" charset="-128"/>
              </a:rPr>
              <a:t>平均</a:t>
            </a:r>
            <a:r>
              <a:rPr lang="en-US" altLang="ja-JP" sz="1400" dirty="0">
                <a:solidFill>
                  <a:prstClr val="black"/>
                </a:solidFill>
                <a:latin typeface="Arial Unicode MS" panose="020B0604020202020204" pitchFamily="34" charset="-128"/>
                <a:ea typeface="BIZ UDゴシック" panose="020B0400000000000000" pitchFamily="49" charset="-128"/>
              </a:rPr>
              <a:t>=3.15</a:t>
            </a:r>
            <a:endParaRPr lang="ja-JP" altLang="en-US" sz="1400" dirty="0">
              <a:solidFill>
                <a:prstClr val="black"/>
              </a:solidFill>
              <a:latin typeface="Arial Unicode MS" panose="020B0604020202020204" pitchFamily="34" charset="-128"/>
              <a:ea typeface="BIZ UDゴシック" panose="020B0400000000000000" pitchFamily="49" charset="-128"/>
            </a:endParaRPr>
          </a:p>
        </p:txBody>
      </p:sp>
      <p:sp>
        <p:nvSpPr>
          <p:cNvPr id="48" name="テキスト ボックス 47"/>
          <p:cNvSpPr txBox="1"/>
          <p:nvPr/>
        </p:nvSpPr>
        <p:spPr>
          <a:xfrm>
            <a:off x="4916681" y="5239006"/>
            <a:ext cx="995785" cy="307777"/>
          </a:xfrm>
          <a:prstGeom prst="rect">
            <a:avLst/>
          </a:prstGeom>
          <a:noFill/>
        </p:spPr>
        <p:txBody>
          <a:bodyPr wrap="none" rtlCol="0">
            <a:spAutoFit/>
          </a:bodyPr>
          <a:lstStyle/>
          <a:p>
            <a:pPr defTabSz="457200"/>
            <a:r>
              <a:rPr lang="ja-JP" altLang="en-US" sz="1400" dirty="0">
                <a:solidFill>
                  <a:prstClr val="black"/>
                </a:solidFill>
                <a:latin typeface="Arial Unicode MS" panose="020B0604020202020204" pitchFamily="34" charset="-128"/>
                <a:ea typeface="BIZ UDゴシック" panose="020B0400000000000000" pitchFamily="49" charset="-128"/>
              </a:rPr>
              <a:t>平均</a:t>
            </a:r>
            <a:r>
              <a:rPr lang="en-US" altLang="ja-JP" sz="1400" dirty="0">
                <a:solidFill>
                  <a:prstClr val="black"/>
                </a:solidFill>
                <a:latin typeface="Arial Unicode MS" panose="020B0604020202020204" pitchFamily="34" charset="-128"/>
                <a:ea typeface="BIZ UDゴシック" panose="020B0400000000000000" pitchFamily="49" charset="-128"/>
              </a:rPr>
              <a:t>=3.25</a:t>
            </a:r>
            <a:endParaRPr lang="ja-JP" altLang="en-US" sz="1400" dirty="0">
              <a:solidFill>
                <a:prstClr val="black"/>
              </a:solidFill>
              <a:latin typeface="Arial Unicode MS" panose="020B0604020202020204" pitchFamily="34" charset="-128"/>
              <a:ea typeface="BIZ UDゴシック" panose="020B0400000000000000" pitchFamily="49" charset="-128"/>
            </a:endParaRPr>
          </a:p>
        </p:txBody>
      </p:sp>
      <p:sp>
        <p:nvSpPr>
          <p:cNvPr id="49" name="正方形/長方形 48"/>
          <p:cNvSpPr/>
          <p:nvPr/>
        </p:nvSpPr>
        <p:spPr>
          <a:xfrm>
            <a:off x="122662" y="6211669"/>
            <a:ext cx="9057850" cy="584776"/>
          </a:xfrm>
          <a:prstGeom prst="rect">
            <a:avLst/>
          </a:prstGeom>
        </p:spPr>
        <p:txBody>
          <a:bodyPr wrap="square">
            <a:spAutoFit/>
          </a:bodyPr>
          <a:lstStyle/>
          <a:p>
            <a:pPr defTabSz="457200"/>
            <a:r>
              <a:rPr lang="en-US" altLang="ja-JP" sz="1600" dirty="0">
                <a:solidFill>
                  <a:prstClr val="black"/>
                </a:solidFill>
                <a:latin typeface="Calibri"/>
                <a:ea typeface="ＭＳ Ｐゴシック" panose="020B0600070205080204" pitchFamily="34" charset="-128"/>
              </a:rPr>
              <a:t>Parker, R. I., </a:t>
            </a:r>
            <a:r>
              <a:rPr lang="en-US" altLang="ja-JP" sz="1600" dirty="0" err="1">
                <a:solidFill>
                  <a:prstClr val="black"/>
                </a:solidFill>
                <a:latin typeface="Calibri"/>
                <a:ea typeface="ＭＳ Ｐゴシック" panose="020B0600070205080204" pitchFamily="34" charset="-128"/>
              </a:rPr>
              <a:t>Vannest</a:t>
            </a:r>
            <a:r>
              <a:rPr lang="en-US" altLang="ja-JP" sz="1600" dirty="0">
                <a:solidFill>
                  <a:prstClr val="black"/>
                </a:solidFill>
                <a:latin typeface="Calibri"/>
                <a:ea typeface="ＭＳ Ｐゴシック" panose="020B0600070205080204" pitchFamily="34" charset="-128"/>
              </a:rPr>
              <a:t>, K. J., Davis, J. L., &amp; </a:t>
            </a:r>
            <a:r>
              <a:rPr lang="en-US" altLang="ja-JP" sz="1600" dirty="0" err="1">
                <a:solidFill>
                  <a:prstClr val="black"/>
                </a:solidFill>
                <a:latin typeface="Calibri"/>
                <a:ea typeface="ＭＳ Ｐゴシック" panose="020B0600070205080204" pitchFamily="34" charset="-128"/>
              </a:rPr>
              <a:t>Sauber</a:t>
            </a:r>
            <a:r>
              <a:rPr lang="en-US" altLang="ja-JP" sz="1600" dirty="0">
                <a:solidFill>
                  <a:prstClr val="black"/>
                </a:solidFill>
                <a:latin typeface="Calibri"/>
                <a:ea typeface="ＭＳ Ｐゴシック" panose="020B0600070205080204" pitchFamily="34" charset="-128"/>
              </a:rPr>
              <a:t>, S. B. (2011). Combining </a:t>
            </a:r>
            <a:r>
              <a:rPr lang="en-US" altLang="ja-JP" sz="1600" dirty="0" err="1">
                <a:solidFill>
                  <a:prstClr val="black"/>
                </a:solidFill>
                <a:latin typeface="Calibri"/>
                <a:ea typeface="ＭＳ Ｐゴシック" panose="020B0600070205080204" pitchFamily="34" charset="-128"/>
              </a:rPr>
              <a:t>nonoverlap</a:t>
            </a:r>
            <a:r>
              <a:rPr lang="en-US" altLang="ja-JP" sz="1600" dirty="0">
                <a:solidFill>
                  <a:prstClr val="black"/>
                </a:solidFill>
                <a:latin typeface="Calibri"/>
                <a:ea typeface="ＭＳ Ｐゴシック" panose="020B0600070205080204" pitchFamily="34" charset="-128"/>
              </a:rPr>
              <a:t> and trend for single-case research: Tau-U. Behavior Therapy, 42(2), 284-299.</a:t>
            </a:r>
            <a:endParaRPr lang="ja-JP" altLang="en-US" sz="1600"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2110917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en-US" dirty="0"/>
              <a:t>統計解析</a:t>
            </a:r>
            <a:r>
              <a:rPr kumimoji="1" lang="ja-JP" altLang="en-US" dirty="0"/>
              <a:t>の必要性</a:t>
            </a:r>
            <a:r>
              <a:rPr kumimoji="1" lang="en-US" altLang="ja-JP" dirty="0"/>
              <a:t>2</a:t>
            </a:r>
            <a:endParaRPr kumimoji="1" lang="ja-JP" altLang="en-US" dirty="0"/>
          </a:p>
        </p:txBody>
      </p:sp>
      <p:sp>
        <p:nvSpPr>
          <p:cNvPr id="3" name="コンテンツ プレースホルダー 2"/>
          <p:cNvSpPr>
            <a:spLocks noGrp="1"/>
          </p:cNvSpPr>
          <p:nvPr>
            <p:ph idx="1"/>
          </p:nvPr>
        </p:nvSpPr>
        <p:spPr/>
        <p:txBody>
          <a:bodyPr/>
          <a:lstStyle/>
          <a:p>
            <a:pPr marL="571500" indent="-514350">
              <a:buFont typeface="+mj-lt"/>
              <a:buAutoNum type="arabicPeriod" startAt="2"/>
            </a:pPr>
            <a:r>
              <a:rPr lang="ja-JP" altLang="en-US" dirty="0">
                <a:latin typeface="Meiryo UI"/>
                <a:cs typeface="Meiryo UI"/>
              </a:rPr>
              <a:t>データに変動性や自己相関がある場合</a:t>
            </a:r>
            <a:endParaRPr lang="en-US" altLang="ja-JP" dirty="0">
              <a:latin typeface="Meiryo UI"/>
              <a:cs typeface="Meiryo UI"/>
            </a:endParaRPr>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23</a:t>
            </a:fld>
            <a:endParaRPr lang="ja-JP" altLang="en-US">
              <a:latin typeface="Calibri"/>
              <a:ea typeface="ＭＳ Ｐゴシック" panose="020B0600070205080204" pitchFamily="34" charset="-128"/>
            </a:endParaRPr>
          </a:p>
        </p:txBody>
      </p:sp>
      <p:pic>
        <p:nvPicPr>
          <p:cNvPr id="5" name="図 4"/>
          <p:cNvPicPr>
            <a:picLocks noChangeAspect="1"/>
          </p:cNvPicPr>
          <p:nvPr/>
        </p:nvPicPr>
        <p:blipFill rotWithShape="1">
          <a:blip r:embed="rId2"/>
          <a:srcRect b="67581"/>
          <a:stretch/>
        </p:blipFill>
        <p:spPr>
          <a:xfrm>
            <a:off x="4314323" y="2258317"/>
            <a:ext cx="2952326" cy="1741704"/>
          </a:xfrm>
          <a:prstGeom prst="rect">
            <a:avLst/>
          </a:prstGeom>
        </p:spPr>
      </p:pic>
      <p:sp>
        <p:nvSpPr>
          <p:cNvPr id="11" name="正方形/長方形 10">
            <a:extLst>
              <a:ext uri="{FF2B5EF4-FFF2-40B4-BE49-F238E27FC236}">
                <a16:creationId xmlns:a16="http://schemas.microsoft.com/office/drawing/2014/main" id="{80C8387C-3A1A-FA49-9CBD-34DE592CE8E2}"/>
              </a:ext>
            </a:extLst>
          </p:cNvPr>
          <p:cNvSpPr/>
          <p:nvPr/>
        </p:nvSpPr>
        <p:spPr>
          <a:xfrm>
            <a:off x="116417" y="6292772"/>
            <a:ext cx="8953500" cy="461665"/>
          </a:xfrm>
          <a:prstGeom prst="rect">
            <a:avLst/>
          </a:prstGeom>
        </p:spPr>
        <p:txBody>
          <a:bodyPr wrap="square">
            <a:spAutoFit/>
          </a:bodyPr>
          <a:lstStyle/>
          <a:p>
            <a:pPr defTabSz="457200"/>
            <a:r>
              <a:rPr lang="en" altLang="ja-JP" sz="1200" dirty="0" err="1">
                <a:solidFill>
                  <a:srgbClr val="222222"/>
                </a:solidFill>
                <a:latin typeface="Arial" panose="020B0604020202020204" pitchFamily="34" charset="0"/>
                <a:ea typeface="ＭＳ Ｐゴシック" panose="020B0600070205080204" pitchFamily="34" charset="-128"/>
              </a:rPr>
              <a:t>Kratochwill</a:t>
            </a:r>
            <a:r>
              <a:rPr lang="en" altLang="ja-JP" sz="1200" dirty="0">
                <a:solidFill>
                  <a:srgbClr val="222222"/>
                </a:solidFill>
                <a:latin typeface="Arial" panose="020B0604020202020204" pitchFamily="34" charset="0"/>
                <a:ea typeface="ＭＳ Ｐゴシック" panose="020B0600070205080204" pitchFamily="34" charset="-128"/>
              </a:rPr>
              <a:t>, T. R., &amp; Levin, J. R. (2014). </a:t>
            </a:r>
            <a:r>
              <a:rPr lang="en" altLang="ja-JP" sz="1200" i="1" dirty="0">
                <a:solidFill>
                  <a:srgbClr val="222222"/>
                </a:solidFill>
                <a:latin typeface="Arial" panose="020B0604020202020204" pitchFamily="34" charset="0"/>
                <a:ea typeface="ＭＳ Ｐゴシック" panose="020B0600070205080204" pitchFamily="34" charset="-128"/>
              </a:rPr>
              <a:t>Single-case intervention research: Methodological and statistical advances</a:t>
            </a:r>
            <a:r>
              <a:rPr lang="en" altLang="ja-JP" sz="1200" dirty="0">
                <a:solidFill>
                  <a:srgbClr val="222222"/>
                </a:solidFill>
                <a:latin typeface="Arial" panose="020B0604020202020204" pitchFamily="34" charset="0"/>
                <a:ea typeface="ＭＳ Ｐゴシック" panose="020B0600070205080204" pitchFamily="34" charset="-128"/>
              </a:rPr>
              <a:t>. American Psychological Association.</a:t>
            </a:r>
            <a:endParaRPr lang="ja-JP" altLang="en-US" sz="1200" dirty="0">
              <a:solidFill>
                <a:prstClr val="black"/>
              </a:solidFill>
              <a:latin typeface="Calibri"/>
              <a:ea typeface="ＭＳ Ｐゴシック" panose="020B0600070205080204" pitchFamily="34" charset="-128"/>
            </a:endParaRPr>
          </a:p>
        </p:txBody>
      </p:sp>
      <p:pic>
        <p:nvPicPr>
          <p:cNvPr id="16" name="図 15"/>
          <p:cNvPicPr>
            <a:picLocks noChangeAspect="1"/>
          </p:cNvPicPr>
          <p:nvPr/>
        </p:nvPicPr>
        <p:blipFill rotWithShape="1">
          <a:blip r:embed="rId2"/>
          <a:srcRect t="66489"/>
          <a:stretch/>
        </p:blipFill>
        <p:spPr>
          <a:xfrm>
            <a:off x="4283968" y="3933056"/>
            <a:ext cx="2952328" cy="1800356"/>
          </a:xfrm>
          <a:prstGeom prst="rect">
            <a:avLst/>
          </a:prstGeom>
        </p:spPr>
      </p:pic>
      <p:sp>
        <p:nvSpPr>
          <p:cNvPr id="17" name="テキスト ボックス 16">
            <a:extLst>
              <a:ext uri="{FF2B5EF4-FFF2-40B4-BE49-F238E27FC236}">
                <a16:creationId xmlns:a16="http://schemas.microsoft.com/office/drawing/2014/main" id="{C338A58C-9C5C-9543-A1A7-11B72B151BB5}"/>
              </a:ext>
            </a:extLst>
          </p:cNvPr>
          <p:cNvSpPr txBox="1"/>
          <p:nvPr/>
        </p:nvSpPr>
        <p:spPr>
          <a:xfrm>
            <a:off x="939258" y="1420164"/>
            <a:ext cx="2308644" cy="461665"/>
          </a:xfrm>
          <a:prstGeom prst="rect">
            <a:avLst/>
          </a:prstGeom>
          <a:noFill/>
        </p:spPr>
        <p:txBody>
          <a:bodyPr wrap="none" rtlCol="0">
            <a:spAutoFit/>
          </a:bodyPr>
          <a:lstStyle/>
          <a:p>
            <a:pPr algn="ctr" defTabSz="457200"/>
            <a:r>
              <a:rPr lang="ja-JP" altLang="en-US" sz="2400" b="1" dirty="0">
                <a:solidFill>
                  <a:prstClr val="black"/>
                </a:solidFill>
                <a:latin typeface="Arial Unicode MS" panose="020B0604020202020204" pitchFamily="34" charset="-128"/>
                <a:ea typeface="BIZ UDGothic" panose="020B0400000000000000" pitchFamily="49" charset="-128"/>
              </a:rPr>
              <a:t>変動性</a:t>
            </a:r>
            <a:r>
              <a:rPr lang="en-US" altLang="ja-JP" sz="2400" dirty="0">
                <a:solidFill>
                  <a:prstClr val="black"/>
                </a:solidFill>
                <a:latin typeface="Arial Unicode MS" panose="020B0604020202020204" pitchFamily="34" charset="-128"/>
                <a:ea typeface="BIZ UDGothic" panose="020B0400000000000000" pitchFamily="49" charset="-128"/>
              </a:rPr>
              <a:t> </a:t>
            </a:r>
            <a:r>
              <a:rPr lang="en-US" altLang="ja-JP" dirty="0">
                <a:solidFill>
                  <a:prstClr val="black"/>
                </a:solidFill>
                <a:latin typeface="Arial Unicode MS" panose="020B0604020202020204" pitchFamily="34" charset="-128"/>
                <a:ea typeface="BIZ UDGothic" panose="020B0400000000000000" pitchFamily="49" charset="-128"/>
              </a:rPr>
              <a:t>(variability)</a:t>
            </a:r>
            <a:endParaRPr lang="ja-JP" altLang="en-US" dirty="0">
              <a:solidFill>
                <a:prstClr val="black"/>
              </a:solidFill>
              <a:latin typeface="Arial Unicode MS" panose="020B0604020202020204" pitchFamily="34" charset="-128"/>
              <a:ea typeface="BIZ UDGothic" panose="020B0400000000000000" pitchFamily="49" charset="-128"/>
            </a:endParaRPr>
          </a:p>
        </p:txBody>
      </p:sp>
      <p:sp>
        <p:nvSpPr>
          <p:cNvPr id="19" name="テキスト ボックス 18">
            <a:extLst>
              <a:ext uri="{FF2B5EF4-FFF2-40B4-BE49-F238E27FC236}">
                <a16:creationId xmlns:a16="http://schemas.microsoft.com/office/drawing/2014/main" id="{C338A58C-9C5C-9543-A1A7-11B72B151BB5}"/>
              </a:ext>
            </a:extLst>
          </p:cNvPr>
          <p:cNvSpPr txBox="1"/>
          <p:nvPr/>
        </p:nvSpPr>
        <p:spPr>
          <a:xfrm>
            <a:off x="4415203" y="1420164"/>
            <a:ext cx="3180679" cy="461665"/>
          </a:xfrm>
          <a:prstGeom prst="rect">
            <a:avLst/>
          </a:prstGeom>
          <a:noFill/>
        </p:spPr>
        <p:txBody>
          <a:bodyPr wrap="none" rtlCol="0">
            <a:spAutoFit/>
          </a:bodyPr>
          <a:lstStyle/>
          <a:p>
            <a:pPr algn="ctr" defTabSz="457200"/>
            <a:r>
              <a:rPr lang="ja-JP" altLang="en-US" sz="2400" b="1" dirty="0">
                <a:solidFill>
                  <a:prstClr val="black"/>
                </a:solidFill>
                <a:latin typeface="Arial Unicode MS" panose="020B0604020202020204" pitchFamily="34" charset="-128"/>
                <a:ea typeface="BIZ UDGothic" panose="020B0400000000000000" pitchFamily="49" charset="-128"/>
              </a:rPr>
              <a:t>自己相関</a:t>
            </a:r>
            <a:r>
              <a:rPr lang="en-US" altLang="ja-JP" sz="2400" dirty="0">
                <a:solidFill>
                  <a:prstClr val="black"/>
                </a:solidFill>
                <a:latin typeface="Arial Unicode MS" panose="020B0604020202020204" pitchFamily="34" charset="-128"/>
                <a:ea typeface="BIZ UDGothic" panose="020B0400000000000000" pitchFamily="49" charset="-128"/>
              </a:rPr>
              <a:t> </a:t>
            </a:r>
            <a:r>
              <a:rPr lang="en-US" altLang="ja-JP" dirty="0">
                <a:solidFill>
                  <a:prstClr val="black"/>
                </a:solidFill>
                <a:latin typeface="Arial Unicode MS" panose="020B0604020202020204" pitchFamily="34" charset="-128"/>
                <a:ea typeface="BIZ UDGothic" panose="020B0400000000000000" pitchFamily="49" charset="-128"/>
              </a:rPr>
              <a:t>(autocorrelation)</a:t>
            </a:r>
            <a:endParaRPr lang="ja-JP" altLang="en-US" dirty="0">
              <a:solidFill>
                <a:prstClr val="black"/>
              </a:solidFill>
              <a:latin typeface="Arial Unicode MS" panose="020B0604020202020204" pitchFamily="34" charset="-128"/>
              <a:ea typeface="BIZ UDGothic" panose="020B0400000000000000" pitchFamily="49" charset="-128"/>
            </a:endParaRPr>
          </a:p>
        </p:txBody>
      </p:sp>
      <p:sp>
        <p:nvSpPr>
          <p:cNvPr id="20" name="テキスト ボックス 19">
            <a:extLst>
              <a:ext uri="{FF2B5EF4-FFF2-40B4-BE49-F238E27FC236}">
                <a16:creationId xmlns:a16="http://schemas.microsoft.com/office/drawing/2014/main" id="{C338A58C-9C5C-9543-A1A7-11B72B151BB5}"/>
              </a:ext>
            </a:extLst>
          </p:cNvPr>
          <p:cNvSpPr txBox="1"/>
          <p:nvPr/>
        </p:nvSpPr>
        <p:spPr>
          <a:xfrm>
            <a:off x="7300647" y="3547388"/>
            <a:ext cx="1723550" cy="400110"/>
          </a:xfrm>
          <a:prstGeom prst="rect">
            <a:avLst/>
          </a:prstGeom>
          <a:noFill/>
        </p:spPr>
        <p:txBody>
          <a:bodyPr wrap="none" rtlCol="0">
            <a:spAutoFit/>
          </a:bodyPr>
          <a:lstStyle/>
          <a:p>
            <a:pPr algn="ctr" defTabSz="457200"/>
            <a:r>
              <a:rPr lang="ja-JP" altLang="en-US" sz="2000" dirty="0">
                <a:solidFill>
                  <a:prstClr val="black"/>
                </a:solidFill>
                <a:latin typeface="Arial Unicode MS" panose="020B0604020202020204" pitchFamily="34" charset="-128"/>
                <a:ea typeface="BIZ UDGothic" panose="020B0400000000000000" pitchFamily="49" charset="-128"/>
              </a:rPr>
              <a:t>自己相関あり</a:t>
            </a:r>
            <a:endParaRPr lang="ja-JP" altLang="en-US" sz="1600" dirty="0">
              <a:solidFill>
                <a:prstClr val="black"/>
              </a:solidFill>
              <a:latin typeface="Arial Unicode MS" panose="020B0604020202020204" pitchFamily="34" charset="-128"/>
              <a:ea typeface="BIZ UDGothic" panose="020B0400000000000000" pitchFamily="49" charset="-128"/>
            </a:endParaRPr>
          </a:p>
        </p:txBody>
      </p:sp>
      <p:sp>
        <p:nvSpPr>
          <p:cNvPr id="21" name="テキスト ボックス 20">
            <a:extLst>
              <a:ext uri="{FF2B5EF4-FFF2-40B4-BE49-F238E27FC236}">
                <a16:creationId xmlns:a16="http://schemas.microsoft.com/office/drawing/2014/main" id="{C338A58C-9C5C-9543-A1A7-11B72B151BB5}"/>
              </a:ext>
            </a:extLst>
          </p:cNvPr>
          <p:cNvSpPr txBox="1"/>
          <p:nvPr/>
        </p:nvSpPr>
        <p:spPr>
          <a:xfrm>
            <a:off x="7300647" y="5126208"/>
            <a:ext cx="1723550" cy="400110"/>
          </a:xfrm>
          <a:prstGeom prst="rect">
            <a:avLst/>
          </a:prstGeom>
          <a:noFill/>
        </p:spPr>
        <p:txBody>
          <a:bodyPr wrap="none" rtlCol="0">
            <a:spAutoFit/>
          </a:bodyPr>
          <a:lstStyle/>
          <a:p>
            <a:pPr algn="ctr" defTabSz="457200"/>
            <a:r>
              <a:rPr lang="ja-JP" altLang="en-US" sz="2000" dirty="0">
                <a:solidFill>
                  <a:prstClr val="black"/>
                </a:solidFill>
                <a:latin typeface="Arial Unicode MS" panose="020B0604020202020204" pitchFamily="34" charset="-128"/>
                <a:ea typeface="BIZ UDGothic" panose="020B0400000000000000" pitchFamily="49" charset="-128"/>
              </a:rPr>
              <a:t>自己相関なし</a:t>
            </a:r>
            <a:endParaRPr lang="ja-JP" altLang="en-US" sz="1600" dirty="0">
              <a:solidFill>
                <a:prstClr val="black"/>
              </a:solidFill>
              <a:latin typeface="Arial Unicode MS" panose="020B0604020202020204" pitchFamily="34" charset="-128"/>
              <a:ea typeface="BIZ UDGothic" panose="020B0400000000000000" pitchFamily="49" charset="-128"/>
            </a:endParaRPr>
          </a:p>
        </p:txBody>
      </p:sp>
      <p:sp>
        <p:nvSpPr>
          <p:cNvPr id="8" name="正方形/長方形 7"/>
          <p:cNvSpPr/>
          <p:nvPr/>
        </p:nvSpPr>
        <p:spPr>
          <a:xfrm>
            <a:off x="4458383" y="1881928"/>
            <a:ext cx="3714019" cy="523220"/>
          </a:xfrm>
          <a:prstGeom prst="rect">
            <a:avLst/>
          </a:prstGeom>
        </p:spPr>
        <p:txBody>
          <a:bodyPr wrap="square">
            <a:spAutoFit/>
          </a:bodyPr>
          <a:lstStyle/>
          <a:p>
            <a:pPr defTabSz="457200"/>
            <a:r>
              <a:rPr lang="en-US" altLang="ja-JP" sz="1400" dirty="0">
                <a:solidFill>
                  <a:prstClr val="black"/>
                </a:solidFill>
                <a:latin typeface="Arial Unicode MS" panose="020B0604020202020204" pitchFamily="34" charset="-128"/>
                <a:ea typeface="BIZ UDGothic" panose="020B0400000000000000" pitchFamily="49" charset="-128"/>
              </a:rPr>
              <a:t>1</a:t>
            </a:r>
            <a:r>
              <a:rPr lang="ja-JP" altLang="en-US" sz="1400" dirty="0">
                <a:solidFill>
                  <a:prstClr val="black"/>
                </a:solidFill>
                <a:latin typeface="Arial Unicode MS" panose="020B0604020202020204" pitchFamily="34" charset="-128"/>
                <a:ea typeface="BIZ UDGothic" panose="020B0400000000000000" pitchFamily="49" charset="-128"/>
              </a:rPr>
              <a:t>時点前の得点が1時点後の得点に影響する</a:t>
            </a:r>
            <a:endParaRPr lang="en-US" altLang="ja-JP" sz="14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400" dirty="0">
                <a:solidFill>
                  <a:prstClr val="black"/>
                </a:solidFill>
                <a:latin typeface="Arial Unicode MS" panose="020B0604020202020204" pitchFamily="34" charset="-128"/>
                <a:ea typeface="BIZ UDGothic" panose="020B0400000000000000" pitchFamily="49" charset="-128"/>
              </a:rPr>
              <a:t> </a:t>
            </a:r>
            <a:r>
              <a:rPr lang="en-US" altLang="ja-JP" sz="1400" dirty="0">
                <a:solidFill>
                  <a:prstClr val="black"/>
                </a:solidFill>
                <a:latin typeface="Arial Unicode MS" panose="020B0604020202020204" pitchFamily="34" charset="-128"/>
                <a:ea typeface="BIZ UDGothic" panose="020B0400000000000000" pitchFamily="49" charset="-128"/>
              </a:rPr>
              <a:t>(</a:t>
            </a:r>
            <a:r>
              <a:rPr lang="ja-JP" altLang="en-US" sz="1400" dirty="0">
                <a:solidFill>
                  <a:prstClr val="black"/>
                </a:solidFill>
                <a:latin typeface="Arial Unicode MS" panose="020B0604020202020204" pitchFamily="34" charset="-128"/>
                <a:ea typeface="BIZ UDGothic" panose="020B0400000000000000" pitchFamily="49" charset="-128"/>
              </a:rPr>
              <a:t>前が高ければ次も高いなど</a:t>
            </a:r>
            <a:r>
              <a:rPr lang="en-US" altLang="ja-JP" sz="1400" dirty="0">
                <a:solidFill>
                  <a:prstClr val="black"/>
                </a:solidFill>
                <a:latin typeface="Arial Unicode MS" panose="020B0604020202020204" pitchFamily="34" charset="-128"/>
                <a:ea typeface="BIZ UDGothic" panose="020B0400000000000000" pitchFamily="49" charset="-128"/>
              </a:rPr>
              <a:t>)</a:t>
            </a:r>
          </a:p>
        </p:txBody>
      </p:sp>
      <p:pic>
        <p:nvPicPr>
          <p:cNvPr id="9" name="図 8"/>
          <p:cNvPicPr>
            <a:picLocks noChangeAspect="1"/>
          </p:cNvPicPr>
          <p:nvPr/>
        </p:nvPicPr>
        <p:blipFill>
          <a:blip r:embed="rId3"/>
          <a:stretch>
            <a:fillRect/>
          </a:stretch>
        </p:blipFill>
        <p:spPr>
          <a:xfrm>
            <a:off x="395536" y="2633104"/>
            <a:ext cx="3624074" cy="3291429"/>
          </a:xfrm>
          <a:prstGeom prst="rect">
            <a:avLst/>
          </a:prstGeom>
        </p:spPr>
      </p:pic>
      <p:sp>
        <p:nvSpPr>
          <p:cNvPr id="24" name="正方形/長方形 23"/>
          <p:cNvSpPr/>
          <p:nvPr/>
        </p:nvSpPr>
        <p:spPr>
          <a:xfrm>
            <a:off x="739207" y="1974261"/>
            <a:ext cx="2952326" cy="338554"/>
          </a:xfrm>
          <a:prstGeom prst="rect">
            <a:avLst/>
          </a:prstGeom>
        </p:spPr>
        <p:txBody>
          <a:bodyPr wrap="square">
            <a:spAutoFit/>
          </a:bodyPr>
          <a:lstStyle/>
          <a:p>
            <a:pPr defTabSz="457200"/>
            <a:r>
              <a:rPr lang="ja-JP" altLang="en-US" sz="1600" dirty="0">
                <a:solidFill>
                  <a:prstClr val="black"/>
                </a:solidFill>
                <a:latin typeface="Arial Unicode MS" panose="020B0604020202020204" pitchFamily="34" charset="-128"/>
                <a:ea typeface="BIZ UDGothic" panose="020B0400000000000000" pitchFamily="49" charset="-128"/>
              </a:rPr>
              <a:t>中心傾向からの乖離の大きさ</a:t>
            </a:r>
            <a:endParaRPr lang="en-US" altLang="ja-JP" sz="1600" dirty="0">
              <a:solidFill>
                <a:prstClr val="black"/>
              </a:solidFill>
              <a:latin typeface="Arial Unicode MS" panose="020B0604020202020204" pitchFamily="34" charset="-128"/>
              <a:ea typeface="BIZ UDGothic" panose="020B0400000000000000" pitchFamily="49" charset="-128"/>
            </a:endParaRPr>
          </a:p>
        </p:txBody>
      </p:sp>
      <p:sp>
        <p:nvSpPr>
          <p:cNvPr id="10" name="テキスト ボックス 9"/>
          <p:cNvSpPr txBox="1"/>
          <p:nvPr/>
        </p:nvSpPr>
        <p:spPr>
          <a:xfrm>
            <a:off x="4386917" y="5811363"/>
            <a:ext cx="4547539" cy="307777"/>
          </a:xfrm>
          <a:prstGeom prst="rect">
            <a:avLst/>
          </a:prstGeom>
          <a:noFill/>
        </p:spPr>
        <p:txBody>
          <a:bodyPr wrap="none" rtlCol="0">
            <a:spAutoFit/>
          </a:bodyPr>
          <a:lstStyle/>
          <a:p>
            <a:pPr defTabSz="457200"/>
            <a:r>
              <a:rPr lang="ja-JP" altLang="en-US" sz="1400" b="1" dirty="0">
                <a:solidFill>
                  <a:srgbClr val="FF0000"/>
                </a:solidFill>
                <a:latin typeface="BIZ UDGothic" panose="020B0400000000000000" pitchFamily="49" charset="-128"/>
                <a:ea typeface="BIZ UDGothic" panose="020B0400000000000000" pitchFamily="49" charset="-128"/>
              </a:rPr>
              <a:t>現実的には自己相関の有無は視覚分析では見抜けない</a:t>
            </a:r>
          </a:p>
        </p:txBody>
      </p:sp>
    </p:spTree>
    <p:extLst>
      <p:ext uri="{BB962C8B-B14F-4D97-AF65-F5344CB8AC3E}">
        <p14:creationId xmlns:p14="http://schemas.microsoft.com/office/powerpoint/2010/main" val="2758902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800" dirty="0"/>
              <a:t>ベースラインに変動性・自己相関がある場合</a:t>
            </a:r>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24</a:t>
            </a:fld>
            <a:endParaRPr lang="ja-JP" altLang="en-US">
              <a:latin typeface="Calibri"/>
              <a:ea typeface="ＭＳ Ｐゴシック" panose="020B0600070205080204" pitchFamily="34" charset="-128"/>
            </a:endParaRPr>
          </a:p>
        </p:txBody>
      </p:sp>
      <p:pic>
        <p:nvPicPr>
          <p:cNvPr id="7" name="図 6"/>
          <p:cNvPicPr>
            <a:picLocks noChangeAspect="1"/>
          </p:cNvPicPr>
          <p:nvPr/>
        </p:nvPicPr>
        <p:blipFill rotWithShape="1">
          <a:blip r:embed="rId2"/>
          <a:srcRect t="58082" b="13902"/>
          <a:stretch/>
        </p:blipFill>
        <p:spPr>
          <a:xfrm>
            <a:off x="323530" y="4725144"/>
            <a:ext cx="8018961" cy="1456840"/>
          </a:xfrm>
          <a:prstGeom prst="rect">
            <a:avLst/>
          </a:prstGeom>
        </p:spPr>
      </p:pic>
      <p:pic>
        <p:nvPicPr>
          <p:cNvPr id="8" name="図 7"/>
          <p:cNvPicPr>
            <a:picLocks noChangeAspect="1"/>
          </p:cNvPicPr>
          <p:nvPr/>
        </p:nvPicPr>
        <p:blipFill rotWithShape="1">
          <a:blip r:embed="rId2"/>
          <a:srcRect t="29577" b="42590"/>
          <a:stretch/>
        </p:blipFill>
        <p:spPr>
          <a:xfrm>
            <a:off x="323528" y="2997894"/>
            <a:ext cx="8018963" cy="1447318"/>
          </a:xfrm>
          <a:prstGeom prst="rect">
            <a:avLst/>
          </a:prstGeom>
        </p:spPr>
      </p:pic>
      <p:pic>
        <p:nvPicPr>
          <p:cNvPr id="9" name="図 8"/>
          <p:cNvPicPr>
            <a:picLocks noChangeAspect="1"/>
          </p:cNvPicPr>
          <p:nvPr/>
        </p:nvPicPr>
        <p:blipFill rotWithShape="1">
          <a:blip r:embed="rId2"/>
          <a:srcRect b="72027"/>
          <a:stretch/>
        </p:blipFill>
        <p:spPr>
          <a:xfrm>
            <a:off x="323526" y="1197696"/>
            <a:ext cx="8018962" cy="1454613"/>
          </a:xfrm>
          <a:prstGeom prst="rect">
            <a:avLst/>
          </a:prstGeom>
        </p:spPr>
      </p:pic>
      <p:sp>
        <p:nvSpPr>
          <p:cNvPr id="10" name="テキスト ボックス 9"/>
          <p:cNvSpPr txBox="1"/>
          <p:nvPr/>
        </p:nvSpPr>
        <p:spPr>
          <a:xfrm>
            <a:off x="746154" y="938751"/>
            <a:ext cx="2393203" cy="27699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defTabSz="457200"/>
            <a:r>
              <a:rPr lang="ja-JP" altLang="en-US" sz="1200" dirty="0">
                <a:solidFill>
                  <a:prstClr val="white"/>
                </a:solidFill>
                <a:latin typeface="Calibri"/>
                <a:ea typeface="ＭＳ Ｐゴシック" panose="020B0600070205080204" pitchFamily="34" charset="-128"/>
              </a:rPr>
              <a:t>自己相関なし、変動性あり、差なし</a:t>
            </a:r>
          </a:p>
        </p:txBody>
      </p:sp>
      <p:sp>
        <p:nvSpPr>
          <p:cNvPr id="11" name="テキスト ボックス 10"/>
          <p:cNvSpPr txBox="1"/>
          <p:nvPr/>
        </p:nvSpPr>
        <p:spPr>
          <a:xfrm>
            <a:off x="3389065" y="947331"/>
            <a:ext cx="2393203" cy="276999"/>
          </a:xfrm>
          <a:prstGeom prst="rect">
            <a:avLst/>
          </a:prstGeom>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defTabSz="457200"/>
            <a:r>
              <a:rPr lang="ja-JP" altLang="en-US" sz="1200" dirty="0">
                <a:solidFill>
                  <a:prstClr val="white"/>
                </a:solidFill>
                <a:latin typeface="Calibri"/>
                <a:ea typeface="ＭＳ Ｐゴシック" panose="020B0600070205080204" pitchFamily="34" charset="-128"/>
              </a:rPr>
              <a:t>自己相関なし、変動性なし、差あり</a:t>
            </a:r>
          </a:p>
        </p:txBody>
      </p:sp>
      <p:sp>
        <p:nvSpPr>
          <p:cNvPr id="12" name="テキスト ボックス 11"/>
          <p:cNvSpPr txBox="1"/>
          <p:nvPr/>
        </p:nvSpPr>
        <p:spPr>
          <a:xfrm>
            <a:off x="5962583" y="938751"/>
            <a:ext cx="2396209" cy="276999"/>
          </a:xfrm>
          <a:prstGeom prst="rect">
            <a:avLst/>
          </a:prstGeom>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defTabSz="457200"/>
            <a:r>
              <a:rPr lang="ja-JP" altLang="en-US" sz="1200" dirty="0">
                <a:solidFill>
                  <a:prstClr val="white"/>
                </a:solidFill>
                <a:latin typeface="Calibri"/>
                <a:ea typeface="ＭＳ Ｐゴシック" panose="020B0600070205080204" pitchFamily="34" charset="-128"/>
              </a:rPr>
              <a:t>自己相関なし、変動性あり、差あり</a:t>
            </a:r>
          </a:p>
        </p:txBody>
      </p:sp>
      <p:sp>
        <p:nvSpPr>
          <p:cNvPr id="16" name="テキスト ボックス 15"/>
          <p:cNvSpPr txBox="1"/>
          <p:nvPr/>
        </p:nvSpPr>
        <p:spPr>
          <a:xfrm>
            <a:off x="780477" y="2689182"/>
            <a:ext cx="2290411" cy="27699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defTabSz="457200"/>
            <a:r>
              <a:rPr lang="ja-JP" altLang="en-US" sz="1200" dirty="0">
                <a:solidFill>
                  <a:prstClr val="white"/>
                </a:solidFill>
                <a:latin typeface="Calibri"/>
                <a:ea typeface="ＭＳ Ｐゴシック" panose="020B0600070205080204" pitchFamily="34" charset="-128"/>
              </a:rPr>
              <a:t>自己相関中、変動性あり、差なし</a:t>
            </a:r>
          </a:p>
        </p:txBody>
      </p:sp>
      <p:sp>
        <p:nvSpPr>
          <p:cNvPr id="17" name="テキスト ボックス 16"/>
          <p:cNvSpPr txBox="1"/>
          <p:nvPr/>
        </p:nvSpPr>
        <p:spPr>
          <a:xfrm>
            <a:off x="3423388" y="2697762"/>
            <a:ext cx="2290411" cy="276999"/>
          </a:xfrm>
          <a:prstGeom prst="rect">
            <a:avLst/>
          </a:prstGeom>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defTabSz="457200"/>
            <a:r>
              <a:rPr lang="ja-JP" altLang="en-US" sz="1200" dirty="0">
                <a:solidFill>
                  <a:prstClr val="white"/>
                </a:solidFill>
                <a:latin typeface="Calibri"/>
                <a:ea typeface="ＭＳ Ｐゴシック" panose="020B0600070205080204" pitchFamily="34" charset="-128"/>
              </a:rPr>
              <a:t>自己相関中、変動性なし、差あり</a:t>
            </a:r>
          </a:p>
        </p:txBody>
      </p:sp>
      <p:sp>
        <p:nvSpPr>
          <p:cNvPr id="18" name="テキスト ボックス 17"/>
          <p:cNvSpPr txBox="1"/>
          <p:nvPr/>
        </p:nvSpPr>
        <p:spPr>
          <a:xfrm>
            <a:off x="5996904" y="2689182"/>
            <a:ext cx="2293416" cy="276999"/>
          </a:xfrm>
          <a:prstGeom prst="rect">
            <a:avLst/>
          </a:prstGeom>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defTabSz="457200"/>
            <a:r>
              <a:rPr lang="ja-JP" altLang="en-US" sz="1200" dirty="0">
                <a:solidFill>
                  <a:prstClr val="white"/>
                </a:solidFill>
                <a:latin typeface="Calibri"/>
                <a:ea typeface="ＭＳ Ｐゴシック" panose="020B0600070205080204" pitchFamily="34" charset="-128"/>
              </a:rPr>
              <a:t>自己相関中、変動性あり、差あり</a:t>
            </a:r>
          </a:p>
        </p:txBody>
      </p:sp>
      <p:sp>
        <p:nvSpPr>
          <p:cNvPr id="19" name="テキスト ボックス 18"/>
          <p:cNvSpPr txBox="1"/>
          <p:nvPr/>
        </p:nvSpPr>
        <p:spPr>
          <a:xfrm>
            <a:off x="763315" y="4482516"/>
            <a:ext cx="2290411" cy="27699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defTabSz="457200"/>
            <a:r>
              <a:rPr lang="ja-JP" altLang="en-US" sz="1200" dirty="0">
                <a:solidFill>
                  <a:prstClr val="white"/>
                </a:solidFill>
                <a:latin typeface="Calibri"/>
                <a:ea typeface="ＭＳ Ｐゴシック" panose="020B0600070205080204" pitchFamily="34" charset="-128"/>
              </a:rPr>
              <a:t>自己相関大、変動性あり、差なし</a:t>
            </a:r>
          </a:p>
        </p:txBody>
      </p:sp>
      <p:sp>
        <p:nvSpPr>
          <p:cNvPr id="20" name="テキスト ボックス 19"/>
          <p:cNvSpPr txBox="1"/>
          <p:nvPr/>
        </p:nvSpPr>
        <p:spPr>
          <a:xfrm>
            <a:off x="3406224" y="4491096"/>
            <a:ext cx="2278388" cy="276999"/>
          </a:xfrm>
          <a:prstGeom prst="rect">
            <a:avLst/>
          </a:prstGeom>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defTabSz="457200"/>
            <a:r>
              <a:rPr lang="ja-JP" altLang="en-US" sz="1200" dirty="0">
                <a:solidFill>
                  <a:prstClr val="white"/>
                </a:solidFill>
                <a:latin typeface="Calibri"/>
                <a:ea typeface="ＭＳ Ｐゴシック" panose="020B0600070205080204" pitchFamily="34" charset="-128"/>
              </a:rPr>
              <a:t>自己相関大、変動性なし、差あり</a:t>
            </a:r>
          </a:p>
        </p:txBody>
      </p:sp>
      <p:sp>
        <p:nvSpPr>
          <p:cNvPr id="21" name="テキスト ボックス 20"/>
          <p:cNvSpPr txBox="1"/>
          <p:nvPr/>
        </p:nvSpPr>
        <p:spPr>
          <a:xfrm>
            <a:off x="5979742" y="4482516"/>
            <a:ext cx="2281394" cy="276999"/>
          </a:xfrm>
          <a:prstGeom prst="rect">
            <a:avLst/>
          </a:prstGeom>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defTabSz="457200"/>
            <a:r>
              <a:rPr lang="ja-JP" altLang="en-US" sz="1200" dirty="0">
                <a:solidFill>
                  <a:prstClr val="white"/>
                </a:solidFill>
                <a:latin typeface="Calibri"/>
                <a:ea typeface="ＭＳ Ｐゴシック" panose="020B0600070205080204" pitchFamily="34" charset="-128"/>
              </a:rPr>
              <a:t>自己相関大、変動性あり、差あり</a:t>
            </a:r>
          </a:p>
        </p:txBody>
      </p:sp>
      <p:sp>
        <p:nvSpPr>
          <p:cNvPr id="22" name="正方形/長方形 21"/>
          <p:cNvSpPr/>
          <p:nvPr/>
        </p:nvSpPr>
        <p:spPr>
          <a:xfrm>
            <a:off x="320043" y="6290156"/>
            <a:ext cx="8676456" cy="523220"/>
          </a:xfrm>
          <a:prstGeom prst="rect">
            <a:avLst/>
          </a:prstGeom>
        </p:spPr>
        <p:txBody>
          <a:bodyPr wrap="square">
            <a:spAutoFit/>
          </a:bodyPr>
          <a:lstStyle/>
          <a:p>
            <a:pPr defTabSz="457200"/>
            <a:r>
              <a:rPr lang="en-US" altLang="ja-JP" sz="1400" dirty="0" err="1">
                <a:solidFill>
                  <a:prstClr val="black"/>
                </a:solidFill>
                <a:latin typeface="Calibri"/>
                <a:ea typeface="ＭＳ Ｐゴシック" panose="020B0600070205080204" pitchFamily="34" charset="-128"/>
              </a:rPr>
              <a:t>Matyas</a:t>
            </a:r>
            <a:r>
              <a:rPr lang="en-US" altLang="ja-JP" sz="1400" dirty="0">
                <a:solidFill>
                  <a:prstClr val="black"/>
                </a:solidFill>
                <a:latin typeface="Calibri"/>
                <a:ea typeface="ＭＳ Ｐゴシック" panose="020B0600070205080204" pitchFamily="34" charset="-128"/>
              </a:rPr>
              <a:t>, T. A., &amp; Greenwood, K. M. (1990). Visual analysis of single‐case time series: Effects of variability, serial dependence, and magnitude of intervention effects. Journal of Applied Behavior Analysis, 23(3), 341-351.</a:t>
            </a:r>
            <a:endParaRPr lang="ja-JP" altLang="en-US" sz="1400"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3956334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コンテンツ プレースホルダー 2"/>
          <p:cNvSpPr>
            <a:spLocks noGrp="1"/>
          </p:cNvSpPr>
          <p:nvPr>
            <p:ph idx="1"/>
          </p:nvPr>
        </p:nvSpPr>
        <p:spPr>
          <a:xfrm>
            <a:off x="116417" y="889002"/>
            <a:ext cx="8953500" cy="5237163"/>
          </a:xfrm>
        </p:spPr>
        <p:txBody>
          <a:bodyPr/>
          <a:lstStyle/>
          <a:p>
            <a:r>
              <a:rPr lang="ja-JP" altLang="en-US" sz="2800" b="1" dirty="0"/>
              <a:t>効果がない場合</a:t>
            </a:r>
            <a:endParaRPr lang="en-US" altLang="en-US" sz="2800" b="1" dirty="0"/>
          </a:p>
          <a:p>
            <a:pPr marL="0" indent="0">
              <a:buNone/>
            </a:pPr>
            <a:r>
              <a:rPr lang="en-US" altLang="en-US" sz="2400" dirty="0"/>
              <a:t>	変動性</a:t>
            </a:r>
            <a:r>
              <a:rPr lang="ja-JP" altLang="en-US" sz="2400" dirty="0"/>
              <a:t>や</a:t>
            </a:r>
            <a:r>
              <a:rPr lang="en-US" altLang="en-US" sz="2400" dirty="0"/>
              <a:t>自己相関がある(a&gt;0</a:t>
            </a:r>
            <a:r>
              <a:rPr lang="ja-JP" altLang="en-US" sz="2400" dirty="0"/>
              <a:t>、</a:t>
            </a:r>
            <a:r>
              <a:rPr lang="en-US" altLang="ja-JP" sz="2400" dirty="0"/>
              <a:t>s&gt;1)</a:t>
            </a:r>
            <a:r>
              <a:rPr lang="ja-JP" altLang="en-US" sz="2400" dirty="0"/>
              <a:t>と</a:t>
            </a:r>
            <a:br>
              <a:rPr lang="en-US" altLang="ja-JP" sz="2400" dirty="0"/>
            </a:br>
            <a:r>
              <a:rPr lang="en-US" altLang="ja-JP" sz="2400" dirty="0"/>
              <a:t>	</a:t>
            </a:r>
            <a:r>
              <a:rPr lang="ja-JP" altLang="en-US" sz="2400" dirty="0"/>
              <a:t>第一種の過誤の発生率が高くなる </a:t>
            </a:r>
            <a:r>
              <a:rPr lang="en-US" altLang="ja-JP" sz="2400" dirty="0"/>
              <a:t>(16%</a:t>
            </a:r>
            <a:r>
              <a:rPr lang="ja-JP" altLang="en-US" sz="2400" dirty="0"/>
              <a:t> </a:t>
            </a:r>
            <a:r>
              <a:rPr lang="en-US" altLang="ja-JP" sz="2400" dirty="0"/>
              <a:t>~</a:t>
            </a:r>
            <a:r>
              <a:rPr lang="ja-JP" altLang="en-US" sz="2400" dirty="0"/>
              <a:t> </a:t>
            </a:r>
            <a:r>
              <a:rPr lang="en-US" altLang="ja-JP" sz="2400" dirty="0"/>
              <a:t>84%)</a:t>
            </a:r>
            <a:br>
              <a:rPr lang="en-US" altLang="ja-JP" sz="2400" dirty="0"/>
            </a:br>
            <a:r>
              <a:rPr lang="en-US" altLang="ja-JP" sz="700" dirty="0"/>
              <a:t>	</a:t>
            </a:r>
            <a:br>
              <a:rPr lang="en-US" altLang="ja-JP" sz="2400" dirty="0"/>
            </a:br>
            <a:r>
              <a:rPr lang="en-US" altLang="ja-JP" sz="1600" dirty="0"/>
              <a:t>	</a:t>
            </a:r>
            <a:r>
              <a:rPr lang="en-US" altLang="ja-JP" sz="2000" dirty="0">
                <a:solidFill>
                  <a:schemeClr val="tx1">
                    <a:lumMod val="75000"/>
                    <a:lumOff val="25000"/>
                  </a:schemeClr>
                </a:solidFill>
              </a:rPr>
              <a:t>(</a:t>
            </a:r>
            <a:r>
              <a:rPr lang="ja-JP" altLang="en-US" sz="2000" dirty="0">
                <a:solidFill>
                  <a:schemeClr val="tx1">
                    <a:lumMod val="75000"/>
                    <a:lumOff val="25000"/>
                  </a:schemeClr>
                </a:solidFill>
              </a:rPr>
              <a:t>第一種の過誤：本当は効果が“ない”のに“ある”と判断する誤まり</a:t>
            </a:r>
            <a:r>
              <a:rPr lang="en-US" altLang="ja-JP" sz="2000" dirty="0">
                <a:solidFill>
                  <a:schemeClr val="tx1">
                    <a:lumMod val="75000"/>
                    <a:lumOff val="25000"/>
                  </a:schemeClr>
                </a:solidFill>
              </a:rPr>
              <a:t>)</a:t>
            </a:r>
            <a:endParaRPr lang="en-US" altLang="ja-JP" sz="2400" dirty="0"/>
          </a:p>
          <a:p>
            <a:endParaRPr lang="en-US" altLang="ja-JP" sz="2400" dirty="0"/>
          </a:p>
          <a:p>
            <a:r>
              <a:rPr lang="ja-JP" altLang="en-US" sz="2800" b="1" dirty="0"/>
              <a:t>効果が十分に大きい場合</a:t>
            </a:r>
            <a:br>
              <a:rPr lang="en-US" altLang="ja-JP" sz="2000" dirty="0"/>
            </a:br>
            <a:r>
              <a:rPr lang="ja-JP" altLang="en-US" sz="2400" dirty="0"/>
              <a:t>第二種の過誤の発生率は低い</a:t>
            </a:r>
            <a:r>
              <a:rPr lang="en-US" altLang="ja-JP" sz="2400" dirty="0"/>
              <a:t> </a:t>
            </a:r>
            <a:br>
              <a:rPr lang="en-US" altLang="ja-JP" sz="2400" dirty="0"/>
            </a:br>
            <a:r>
              <a:rPr lang="en-US" altLang="ja-JP" sz="2400" dirty="0"/>
              <a:t>(0〜22%)</a:t>
            </a:r>
            <a:br>
              <a:rPr lang="en-US" altLang="ja-JP" sz="2400" dirty="0"/>
            </a:br>
            <a:br>
              <a:rPr lang="en-US" altLang="ja-JP" sz="1400" dirty="0"/>
            </a:br>
            <a:r>
              <a:rPr lang="en-US" altLang="ja-JP" sz="2000" dirty="0">
                <a:solidFill>
                  <a:srgbClr val="404040"/>
                </a:solidFill>
              </a:rPr>
              <a:t>(</a:t>
            </a:r>
            <a:r>
              <a:rPr lang="ja-JP" altLang="en-US" sz="2000" dirty="0">
                <a:solidFill>
                  <a:srgbClr val="404040"/>
                </a:solidFill>
              </a:rPr>
              <a:t>第二種の過誤：本当は効果が“ある”</a:t>
            </a:r>
            <a:br>
              <a:rPr lang="en-US" altLang="ja-JP" sz="2000" dirty="0">
                <a:solidFill>
                  <a:srgbClr val="404040"/>
                </a:solidFill>
              </a:rPr>
            </a:br>
            <a:r>
              <a:rPr lang="ja-JP" altLang="en-US" sz="2000" dirty="0">
                <a:solidFill>
                  <a:srgbClr val="404040"/>
                </a:solidFill>
              </a:rPr>
              <a:t>のに“ない”と判断する誤まり）</a:t>
            </a:r>
            <a:endParaRPr lang="en-US" altLang="ja-JP" sz="2000" dirty="0">
              <a:solidFill>
                <a:srgbClr val="404040"/>
              </a:solidFill>
            </a:endParaRPr>
          </a:p>
        </p:txBody>
      </p:sp>
      <p:sp>
        <p:nvSpPr>
          <p:cNvPr id="2" name="タイトル 1"/>
          <p:cNvSpPr>
            <a:spLocks noGrp="1"/>
          </p:cNvSpPr>
          <p:nvPr>
            <p:ph type="title"/>
          </p:nvPr>
        </p:nvSpPr>
        <p:spPr/>
        <p:txBody>
          <a:bodyPr>
            <a:normAutofit/>
          </a:bodyPr>
          <a:lstStyle/>
          <a:p>
            <a:r>
              <a:rPr lang="ja-JP" altLang="en-US" sz="2800" dirty="0"/>
              <a:t>変動性・自己相関のあるデータの視覚分析の問題</a:t>
            </a:r>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25</a:t>
            </a:fld>
            <a:endParaRPr lang="ja-JP" altLang="en-US">
              <a:latin typeface="Calibri"/>
              <a:ea typeface="ＭＳ Ｐゴシック" panose="020B0600070205080204" pitchFamily="34" charset="-128"/>
            </a:endParaRPr>
          </a:p>
        </p:txBody>
      </p:sp>
      <p:sp>
        <p:nvSpPr>
          <p:cNvPr id="22" name="正方形/長方形 21"/>
          <p:cNvSpPr/>
          <p:nvPr/>
        </p:nvSpPr>
        <p:spPr>
          <a:xfrm>
            <a:off x="320043" y="6290156"/>
            <a:ext cx="8676456" cy="523220"/>
          </a:xfrm>
          <a:prstGeom prst="rect">
            <a:avLst/>
          </a:prstGeom>
        </p:spPr>
        <p:txBody>
          <a:bodyPr wrap="square">
            <a:spAutoFit/>
          </a:bodyPr>
          <a:lstStyle/>
          <a:p>
            <a:pPr defTabSz="457200"/>
            <a:r>
              <a:rPr lang="en-US" altLang="ja-JP" sz="1400" dirty="0" err="1">
                <a:solidFill>
                  <a:prstClr val="black"/>
                </a:solidFill>
                <a:latin typeface="Calibri"/>
                <a:ea typeface="ＭＳ Ｐゴシック" panose="020B0600070205080204" pitchFamily="34" charset="-128"/>
              </a:rPr>
              <a:t>Matyas</a:t>
            </a:r>
            <a:r>
              <a:rPr lang="en-US" altLang="ja-JP" sz="1400" dirty="0">
                <a:solidFill>
                  <a:prstClr val="black"/>
                </a:solidFill>
                <a:latin typeface="Calibri"/>
                <a:ea typeface="ＭＳ Ｐゴシック" panose="020B0600070205080204" pitchFamily="34" charset="-128"/>
              </a:rPr>
              <a:t>, T. A., &amp; Greenwood, K. M. (1990). Visual analysis of single‐case time series: Effects of variability, serial dependence, and magnitude of intervention effects. Journal of Applied Behavior Analysis, 23(3), 341-351.</a:t>
            </a:r>
            <a:endParaRPr lang="ja-JP" altLang="en-US" sz="1400" dirty="0">
              <a:solidFill>
                <a:prstClr val="black"/>
              </a:solidFill>
              <a:latin typeface="Calibri"/>
              <a:ea typeface="ＭＳ Ｐゴシック" panose="020B0600070205080204" pitchFamily="34" charset="-128"/>
            </a:endParaRPr>
          </a:p>
        </p:txBody>
      </p:sp>
      <p:pic>
        <p:nvPicPr>
          <p:cNvPr id="3" name="図 2"/>
          <p:cNvPicPr>
            <a:picLocks noChangeAspect="1"/>
          </p:cNvPicPr>
          <p:nvPr/>
        </p:nvPicPr>
        <p:blipFill>
          <a:blip r:embed="rId2"/>
          <a:stretch>
            <a:fillRect/>
          </a:stretch>
        </p:blipFill>
        <p:spPr>
          <a:xfrm>
            <a:off x="5076056" y="2620769"/>
            <a:ext cx="3789784" cy="3487700"/>
          </a:xfrm>
          <a:prstGeom prst="rect">
            <a:avLst/>
          </a:prstGeom>
        </p:spPr>
      </p:pic>
    </p:spTree>
    <p:extLst>
      <p:ext uri="{BB962C8B-B14F-4D97-AF65-F5344CB8AC3E}">
        <p14:creationId xmlns:p14="http://schemas.microsoft.com/office/powerpoint/2010/main" val="92458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800" dirty="0"/>
              <a:t>自己相関のあるデータの視覚分析の問題</a:t>
            </a:r>
            <a:endParaRPr kumimoji="1" lang="ja-JP" altLang="en-US" dirty="0"/>
          </a:p>
        </p:txBody>
      </p:sp>
      <p:sp>
        <p:nvSpPr>
          <p:cNvPr id="3" name="コンテンツ プレースホルダー 2"/>
          <p:cNvSpPr>
            <a:spLocks noGrp="1"/>
          </p:cNvSpPr>
          <p:nvPr>
            <p:ph idx="1"/>
          </p:nvPr>
        </p:nvSpPr>
        <p:spPr/>
        <p:txBody>
          <a:bodyPr/>
          <a:lstStyle/>
          <a:p>
            <a:r>
              <a:rPr lang="en-US" altLang="ja-JP" sz="2800" dirty="0"/>
              <a:t>SCED</a:t>
            </a:r>
            <a:r>
              <a:rPr lang="ja-JP" altLang="en-US" sz="2800"/>
              <a:t>の</a:t>
            </a:r>
            <a:r>
              <a:rPr lang="ja-JP" altLang="en-US" sz="2800" dirty="0"/>
              <a:t>データは</a:t>
            </a:r>
            <a:r>
              <a:rPr lang="en-US" altLang="ja-JP" sz="2800" dirty="0"/>
              <a:t>46%</a:t>
            </a:r>
            <a:r>
              <a:rPr lang="ja-JP" altLang="en-US" sz="2800" dirty="0"/>
              <a:t>に中程度以上の自己相関が認められる</a:t>
            </a:r>
            <a:r>
              <a:rPr lang="en-US" altLang="ja-JP" sz="2800" dirty="0"/>
              <a:t> </a:t>
            </a:r>
          </a:p>
          <a:p>
            <a:pPr marL="0" indent="0">
              <a:buNone/>
            </a:pPr>
            <a:r>
              <a:rPr lang="en-US" altLang="ja-JP" sz="2800" dirty="0"/>
              <a:t>	</a:t>
            </a:r>
            <a:r>
              <a:rPr lang="en-US" altLang="ja-JP" sz="2000" dirty="0">
                <a:solidFill>
                  <a:schemeClr val="tx1">
                    <a:lumMod val="75000"/>
                    <a:lumOff val="25000"/>
                  </a:schemeClr>
                </a:solidFill>
              </a:rPr>
              <a:t>(2010</a:t>
            </a:r>
            <a:r>
              <a:rPr lang="ja-JP" altLang="en-US" sz="2000" dirty="0">
                <a:solidFill>
                  <a:schemeClr val="tx1">
                    <a:lumMod val="75000"/>
                    <a:lumOff val="25000"/>
                  </a:schemeClr>
                </a:solidFill>
              </a:rPr>
              <a:t>年の</a:t>
            </a:r>
            <a:r>
              <a:rPr lang="en-US" altLang="ja-JP" sz="2000" dirty="0">
                <a:solidFill>
                  <a:schemeClr val="tx1">
                    <a:lumMod val="75000"/>
                    <a:lumOff val="25000"/>
                  </a:schemeClr>
                </a:solidFill>
              </a:rPr>
              <a:t>Journal of Applied Behavior Analysis</a:t>
            </a:r>
            <a:r>
              <a:rPr lang="ja-JP" altLang="en-US" sz="2000" dirty="0">
                <a:solidFill>
                  <a:schemeClr val="tx1">
                    <a:lumMod val="75000"/>
                    <a:lumOff val="25000"/>
                  </a:schemeClr>
                </a:solidFill>
              </a:rPr>
              <a:t>に掲載論文の中で）</a:t>
            </a:r>
            <a:endParaRPr lang="en-US" altLang="ja-JP" sz="2000" dirty="0">
              <a:solidFill>
                <a:schemeClr val="tx1">
                  <a:lumMod val="75000"/>
                  <a:lumOff val="25000"/>
                </a:schemeClr>
              </a:solidFill>
            </a:endParaRPr>
          </a:p>
          <a:p>
            <a:r>
              <a:rPr lang="ja-JP" altLang="en-US" sz="2800" dirty="0"/>
              <a:t>自己相関の影響を補正した解析結果と視覚分析の一致率は著しく低い</a:t>
            </a:r>
            <a:r>
              <a:rPr lang="en-US" altLang="ja-JP" sz="2800" dirty="0"/>
              <a:t> (Kappa = .14)</a:t>
            </a:r>
          </a:p>
          <a:p>
            <a:pPr marL="457200" lvl="1" indent="0">
              <a:buNone/>
            </a:pPr>
            <a:endParaRPr lang="en-US" altLang="ja-JP" sz="1400" dirty="0"/>
          </a:p>
          <a:p>
            <a:pPr marL="457200" lvl="1" indent="0">
              <a:buNone/>
            </a:pPr>
            <a:endParaRPr lang="en-US" altLang="ja-JP" sz="2400"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26</a:t>
            </a:fld>
            <a:endParaRPr lang="ja-JP" altLang="en-US">
              <a:latin typeface="Calibri"/>
              <a:ea typeface="ＭＳ Ｐゴシック" panose="020B0600070205080204" pitchFamily="34" charset="-128"/>
            </a:endParaRPr>
          </a:p>
        </p:txBody>
      </p:sp>
      <p:sp>
        <p:nvSpPr>
          <p:cNvPr id="5" name="正方形/長方形 4"/>
          <p:cNvSpPr/>
          <p:nvPr/>
        </p:nvSpPr>
        <p:spPr>
          <a:xfrm>
            <a:off x="116417" y="6238632"/>
            <a:ext cx="8924210" cy="584776"/>
          </a:xfrm>
          <a:prstGeom prst="rect">
            <a:avLst/>
          </a:prstGeom>
        </p:spPr>
        <p:txBody>
          <a:bodyPr wrap="square">
            <a:spAutoFit/>
          </a:bodyPr>
          <a:lstStyle/>
          <a:p>
            <a:pPr defTabSz="457200"/>
            <a:r>
              <a:rPr lang="en-US" altLang="ja-JP" sz="1600" dirty="0">
                <a:solidFill>
                  <a:prstClr val="black"/>
                </a:solidFill>
                <a:latin typeface="Calibri"/>
                <a:ea typeface="ＭＳ Ｐゴシック" panose="020B0600070205080204" pitchFamily="34" charset="-128"/>
              </a:rPr>
              <a:t>Harrington, M., &amp; </a:t>
            </a:r>
            <a:r>
              <a:rPr lang="en-US" altLang="ja-JP" sz="1600" dirty="0" err="1">
                <a:solidFill>
                  <a:prstClr val="black"/>
                </a:solidFill>
                <a:latin typeface="Calibri"/>
                <a:ea typeface="ＭＳ Ｐゴシック" panose="020B0600070205080204" pitchFamily="34" charset="-128"/>
              </a:rPr>
              <a:t>Velicer</a:t>
            </a:r>
            <a:r>
              <a:rPr lang="en-US" altLang="ja-JP" sz="1600" dirty="0">
                <a:solidFill>
                  <a:prstClr val="black"/>
                </a:solidFill>
                <a:latin typeface="Calibri"/>
                <a:ea typeface="ＭＳ Ｐゴシック" panose="020B0600070205080204" pitchFamily="34" charset="-128"/>
              </a:rPr>
              <a:t>, W. F. (2015). Comparing visual and statistical analysis in single-case studies using published studies. Multivariate behavioral research, 50(2), 162-183.</a:t>
            </a:r>
            <a:endParaRPr lang="ja-JP" altLang="en-US" sz="1600" dirty="0">
              <a:solidFill>
                <a:prstClr val="black"/>
              </a:solidFill>
              <a:latin typeface="Calibri"/>
              <a:ea typeface="ＭＳ Ｐゴシック" panose="020B0600070205080204" pitchFamily="34" charset="-128"/>
            </a:endParaRPr>
          </a:p>
        </p:txBody>
      </p:sp>
      <p:pic>
        <p:nvPicPr>
          <p:cNvPr id="17" name="図 16"/>
          <p:cNvPicPr>
            <a:picLocks noChangeAspect="1"/>
          </p:cNvPicPr>
          <p:nvPr/>
        </p:nvPicPr>
        <p:blipFill>
          <a:blip r:embed="rId2"/>
          <a:stretch>
            <a:fillRect/>
          </a:stretch>
        </p:blipFill>
        <p:spPr>
          <a:xfrm>
            <a:off x="251520" y="3563955"/>
            <a:ext cx="4164200" cy="2569906"/>
          </a:xfrm>
          <a:prstGeom prst="rect">
            <a:avLst/>
          </a:prstGeom>
        </p:spPr>
      </p:pic>
      <p:pic>
        <p:nvPicPr>
          <p:cNvPr id="23" name="図 22" descr="tilesh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1" y="3573016"/>
            <a:ext cx="3680588" cy="2481768"/>
          </a:xfrm>
          <a:prstGeom prst="rect">
            <a:avLst/>
          </a:prstGeom>
        </p:spPr>
      </p:pic>
    </p:spTree>
    <p:extLst>
      <p:ext uri="{BB962C8B-B14F-4D97-AF65-F5344CB8AC3E}">
        <p14:creationId xmlns:p14="http://schemas.microsoft.com/office/powerpoint/2010/main" val="3458265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B6FF6C-F464-F84B-9FDB-03A2257218CA}"/>
              </a:ext>
            </a:extLst>
          </p:cNvPr>
          <p:cNvSpPr>
            <a:spLocks noGrp="1"/>
          </p:cNvSpPr>
          <p:nvPr>
            <p:ph type="title"/>
          </p:nvPr>
        </p:nvSpPr>
        <p:spPr/>
        <p:txBody>
          <a:bodyPr>
            <a:normAutofit fontScale="90000"/>
          </a:bodyPr>
          <a:lstStyle/>
          <a:p>
            <a:r>
              <a:rPr kumimoji="1" lang="ja-JP" altLang="en-US" dirty="0"/>
              <a:t>視覚分析の一致率の問題</a:t>
            </a:r>
          </a:p>
        </p:txBody>
      </p:sp>
      <p:sp>
        <p:nvSpPr>
          <p:cNvPr id="4" name="スライド番号プレースホルダー 3">
            <a:extLst>
              <a:ext uri="{FF2B5EF4-FFF2-40B4-BE49-F238E27FC236}">
                <a16:creationId xmlns:a16="http://schemas.microsoft.com/office/drawing/2014/main" id="{D0F5DB75-245D-3141-AC14-AFC2251BFF26}"/>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27</a:t>
            </a:fld>
            <a:endParaRPr lang="ja-JP" altLang="en-US">
              <a:latin typeface="Calibri"/>
              <a:ea typeface="ＭＳ Ｐゴシック" panose="020B0600070205080204" pitchFamily="34" charset="-128"/>
            </a:endParaRPr>
          </a:p>
        </p:txBody>
      </p:sp>
      <p:sp>
        <p:nvSpPr>
          <p:cNvPr id="5" name="正方形/長方形 4">
            <a:extLst>
              <a:ext uri="{FF2B5EF4-FFF2-40B4-BE49-F238E27FC236}">
                <a16:creationId xmlns:a16="http://schemas.microsoft.com/office/drawing/2014/main" id="{DFE6A89E-DDEF-A74C-88AC-04DB1224EA59}"/>
              </a:ext>
            </a:extLst>
          </p:cNvPr>
          <p:cNvSpPr/>
          <p:nvPr/>
        </p:nvSpPr>
        <p:spPr>
          <a:xfrm>
            <a:off x="95209" y="6241837"/>
            <a:ext cx="9048793" cy="584775"/>
          </a:xfrm>
          <a:prstGeom prst="rect">
            <a:avLst/>
          </a:prstGeom>
        </p:spPr>
        <p:txBody>
          <a:bodyPr wrap="square">
            <a:spAutoFit/>
          </a:bodyPr>
          <a:lstStyle/>
          <a:p>
            <a:pPr defTabSz="457200"/>
            <a:r>
              <a:rPr lang="en" altLang="ja-JP" sz="1600" dirty="0" err="1">
                <a:solidFill>
                  <a:srgbClr val="222222"/>
                </a:solidFill>
                <a:latin typeface="Arial" panose="020B0604020202020204" pitchFamily="34" charset="0"/>
                <a:ea typeface="ＭＳ Ｐゴシック" panose="020B0600070205080204" pitchFamily="34" charset="-128"/>
              </a:rPr>
              <a:t>Ninci</a:t>
            </a:r>
            <a:r>
              <a:rPr lang="en" altLang="ja-JP" sz="1600" dirty="0">
                <a:solidFill>
                  <a:srgbClr val="222222"/>
                </a:solidFill>
                <a:latin typeface="Arial" panose="020B0604020202020204" pitchFamily="34" charset="0"/>
                <a:ea typeface="ＭＳ Ｐゴシック" panose="020B0600070205080204" pitchFamily="34" charset="-128"/>
              </a:rPr>
              <a:t>, J., </a:t>
            </a:r>
            <a:r>
              <a:rPr lang="en" altLang="ja-JP" sz="1600" dirty="0" err="1">
                <a:solidFill>
                  <a:srgbClr val="222222"/>
                </a:solidFill>
                <a:latin typeface="Arial" panose="020B0604020202020204" pitchFamily="34" charset="0"/>
                <a:ea typeface="ＭＳ Ｐゴシック" panose="020B0600070205080204" pitchFamily="34" charset="-128"/>
              </a:rPr>
              <a:t>Vannest</a:t>
            </a:r>
            <a:r>
              <a:rPr lang="en" altLang="ja-JP" sz="1600" dirty="0">
                <a:solidFill>
                  <a:srgbClr val="222222"/>
                </a:solidFill>
                <a:latin typeface="Arial" panose="020B0604020202020204" pitchFamily="34" charset="0"/>
                <a:ea typeface="ＭＳ Ｐゴシック" panose="020B0600070205080204" pitchFamily="34" charset="-128"/>
              </a:rPr>
              <a:t>, K. J., </a:t>
            </a:r>
            <a:r>
              <a:rPr lang="en" altLang="ja-JP" sz="1600" dirty="0" err="1">
                <a:solidFill>
                  <a:srgbClr val="222222"/>
                </a:solidFill>
                <a:latin typeface="Arial" panose="020B0604020202020204" pitchFamily="34" charset="0"/>
                <a:ea typeface="ＭＳ Ｐゴシック" panose="020B0600070205080204" pitchFamily="34" charset="-128"/>
              </a:rPr>
              <a:t>Willson</a:t>
            </a:r>
            <a:r>
              <a:rPr lang="en" altLang="ja-JP" sz="1600" dirty="0">
                <a:solidFill>
                  <a:srgbClr val="222222"/>
                </a:solidFill>
                <a:latin typeface="Arial" panose="020B0604020202020204" pitchFamily="34" charset="0"/>
                <a:ea typeface="ＭＳ Ｐゴシック" panose="020B0600070205080204" pitchFamily="34" charset="-128"/>
              </a:rPr>
              <a:t>, V., &amp; Zhang, N. (2015). Interrater agreement between visual analysts of single-case data: A meta-analysis. </a:t>
            </a:r>
            <a:r>
              <a:rPr lang="en" altLang="ja-JP" sz="1600" i="1" dirty="0">
                <a:solidFill>
                  <a:srgbClr val="222222"/>
                </a:solidFill>
                <a:latin typeface="Arial" panose="020B0604020202020204" pitchFamily="34" charset="0"/>
                <a:ea typeface="ＭＳ Ｐゴシック" panose="020B0600070205080204" pitchFamily="34" charset="-128"/>
              </a:rPr>
              <a:t>Behavior Modification</a:t>
            </a:r>
            <a:r>
              <a:rPr lang="en" altLang="ja-JP" sz="1600" dirty="0">
                <a:solidFill>
                  <a:srgbClr val="222222"/>
                </a:solidFill>
                <a:latin typeface="Arial" panose="020B0604020202020204" pitchFamily="34" charset="0"/>
                <a:ea typeface="ＭＳ Ｐゴシック" panose="020B0600070205080204" pitchFamily="34" charset="-128"/>
              </a:rPr>
              <a:t>, </a:t>
            </a:r>
            <a:r>
              <a:rPr lang="en" altLang="ja-JP" sz="1600" i="1" dirty="0">
                <a:solidFill>
                  <a:srgbClr val="222222"/>
                </a:solidFill>
                <a:latin typeface="Arial" panose="020B0604020202020204" pitchFamily="34" charset="0"/>
                <a:ea typeface="ＭＳ Ｐゴシック" panose="020B0600070205080204" pitchFamily="34" charset="-128"/>
              </a:rPr>
              <a:t>39</a:t>
            </a:r>
            <a:r>
              <a:rPr lang="en" altLang="ja-JP" sz="1600" dirty="0">
                <a:solidFill>
                  <a:srgbClr val="222222"/>
                </a:solidFill>
                <a:latin typeface="Arial" panose="020B0604020202020204" pitchFamily="34" charset="0"/>
                <a:ea typeface="ＭＳ Ｐゴシック" panose="020B0600070205080204" pitchFamily="34" charset="-128"/>
              </a:rPr>
              <a:t>(4), 510-541.</a:t>
            </a:r>
            <a:endParaRPr lang="ja-JP" altLang="en-US" sz="1600">
              <a:solidFill>
                <a:prstClr val="black"/>
              </a:solidFill>
              <a:latin typeface="Calibri"/>
              <a:ea typeface="ＭＳ Ｐゴシック" panose="020B0600070205080204" pitchFamily="34" charset="-128"/>
            </a:endParaRPr>
          </a:p>
        </p:txBody>
      </p:sp>
      <p:graphicFrame>
        <p:nvGraphicFramePr>
          <p:cNvPr id="11" name="グラフ 10">
            <a:extLst>
              <a:ext uri="{FF2B5EF4-FFF2-40B4-BE49-F238E27FC236}">
                <a16:creationId xmlns:a16="http://schemas.microsoft.com/office/drawing/2014/main" id="{726104DA-8BC3-2844-AD31-6C9CA8D655F9}"/>
              </a:ext>
            </a:extLst>
          </p:cNvPr>
          <p:cNvGraphicFramePr>
            <a:graphicFrameLocks/>
          </p:cNvGraphicFramePr>
          <p:nvPr>
            <p:extLst>
              <p:ext uri="{D42A27DB-BD31-4B8C-83A1-F6EECF244321}">
                <p14:modId xmlns:p14="http://schemas.microsoft.com/office/powerpoint/2010/main" val="1274939067"/>
              </p:ext>
            </p:extLst>
          </p:nvPr>
        </p:nvGraphicFramePr>
        <p:xfrm>
          <a:off x="5411448" y="908720"/>
          <a:ext cx="3553040" cy="4110484"/>
        </p:xfrm>
        <a:graphic>
          <a:graphicData uri="http://schemas.openxmlformats.org/drawingml/2006/chart">
            <c:chart xmlns:c="http://schemas.openxmlformats.org/drawingml/2006/chart" xmlns:r="http://schemas.openxmlformats.org/officeDocument/2006/relationships" r:id="rId2"/>
          </a:graphicData>
        </a:graphic>
      </p:graphicFrame>
      <p:sp>
        <p:nvSpPr>
          <p:cNvPr id="12" name="テキスト ボックス 11">
            <a:extLst>
              <a:ext uri="{FF2B5EF4-FFF2-40B4-BE49-F238E27FC236}">
                <a16:creationId xmlns:a16="http://schemas.microsoft.com/office/drawing/2014/main" id="{A2F0476C-D885-5F45-87E1-43AE9161F6A4}"/>
              </a:ext>
            </a:extLst>
          </p:cNvPr>
          <p:cNvSpPr txBox="1"/>
          <p:nvPr/>
        </p:nvSpPr>
        <p:spPr>
          <a:xfrm>
            <a:off x="251520" y="5071003"/>
            <a:ext cx="8902522" cy="1043875"/>
          </a:xfrm>
          <a:prstGeom prst="rect">
            <a:avLst/>
          </a:prstGeom>
          <a:noFill/>
        </p:spPr>
        <p:txBody>
          <a:bodyPr wrap="none" rtlCol="0">
            <a:spAutoFit/>
          </a:bodyPr>
          <a:lstStyle/>
          <a:p>
            <a:pPr defTabSz="457200">
              <a:lnSpc>
                <a:spcPct val="150000"/>
              </a:lnSpc>
            </a:pPr>
            <a:r>
              <a:rPr lang="ja-JP" altLang="en-US" sz="1400" dirty="0">
                <a:solidFill>
                  <a:prstClr val="black">
                    <a:lumMod val="50000"/>
                    <a:lumOff val="50000"/>
                  </a:prstClr>
                </a:solidFill>
                <a:latin typeface="Arial Unicode MS" panose="020B0604020202020204" pitchFamily="34" charset="-128"/>
                <a:ea typeface="BIZ UDゴシック" panose="020B0400000000000000" pitchFamily="49" charset="-128"/>
              </a:rPr>
              <a:t>熟達者</a:t>
            </a:r>
            <a:r>
              <a:rPr lang="en-US" altLang="ja-JP" sz="1400" dirty="0">
                <a:solidFill>
                  <a:prstClr val="black">
                    <a:lumMod val="50000"/>
                    <a:lumOff val="50000"/>
                  </a:prstClr>
                </a:solidFill>
                <a:latin typeface="Arial Unicode MS" panose="020B0604020202020204" pitchFamily="34" charset="-128"/>
                <a:ea typeface="BIZ UDゴシック" panose="020B0400000000000000" pitchFamily="49" charset="-128"/>
              </a:rPr>
              <a:t> (experienced): </a:t>
            </a:r>
            <a:r>
              <a:rPr lang="ja-JP" altLang="en-US" sz="1400" dirty="0">
                <a:solidFill>
                  <a:prstClr val="black">
                    <a:lumMod val="50000"/>
                    <a:lumOff val="50000"/>
                  </a:prstClr>
                </a:solidFill>
                <a:latin typeface="Arial Unicode MS" panose="020B0604020202020204" pitchFamily="34" charset="-128"/>
                <a:ea typeface="BIZ UDゴシック" panose="020B0400000000000000" pitchFamily="49" charset="-128"/>
              </a:rPr>
              <a:t>応用行動分析や</a:t>
            </a:r>
            <a:r>
              <a:rPr lang="en-US" altLang="ja-JP" sz="1400" dirty="0">
                <a:solidFill>
                  <a:prstClr val="black">
                    <a:lumMod val="50000"/>
                    <a:lumOff val="50000"/>
                  </a:prstClr>
                </a:solidFill>
                <a:latin typeface="Arial Unicode MS" panose="020B0604020202020204" pitchFamily="34" charset="-128"/>
                <a:ea typeface="BIZ UDゴシック" panose="020B0400000000000000" pitchFamily="49" charset="-128"/>
              </a:rPr>
              <a:t>1</a:t>
            </a:r>
            <a:r>
              <a:rPr lang="ja-JP" altLang="en-US" sz="1400" dirty="0">
                <a:solidFill>
                  <a:prstClr val="black">
                    <a:lumMod val="50000"/>
                    <a:lumOff val="50000"/>
                  </a:prstClr>
                </a:solidFill>
                <a:latin typeface="Arial Unicode MS" panose="020B0604020202020204" pitchFamily="34" charset="-128"/>
                <a:ea typeface="BIZ UDゴシック" panose="020B0400000000000000" pitchFamily="49" charset="-128"/>
              </a:rPr>
              <a:t>事例研究に関する豊富な経験有</a:t>
            </a:r>
            <a:r>
              <a:rPr lang="en-US" altLang="ja-JP" sz="1400" dirty="0">
                <a:solidFill>
                  <a:prstClr val="black">
                    <a:lumMod val="50000"/>
                    <a:lumOff val="50000"/>
                  </a:prstClr>
                </a:solidFill>
                <a:latin typeface="Arial Unicode MS" panose="020B0604020202020204" pitchFamily="34" charset="-128"/>
                <a:ea typeface="BIZ UDゴシック" panose="020B0400000000000000" pitchFamily="49" charset="-128"/>
              </a:rPr>
              <a:t> (</a:t>
            </a:r>
            <a:r>
              <a:rPr lang="ja-JP" altLang="en-US" sz="1400" dirty="0">
                <a:solidFill>
                  <a:prstClr val="black">
                    <a:lumMod val="50000"/>
                    <a:lumOff val="50000"/>
                  </a:prstClr>
                </a:solidFill>
                <a:latin typeface="Arial Unicode MS" panose="020B0604020202020204" pitchFamily="34" charset="-128"/>
                <a:ea typeface="BIZ UDゴシック" panose="020B0400000000000000" pitchFamily="49" charset="-128"/>
              </a:rPr>
              <a:t>博士課程在籍もしくは博士号取得者</a:t>
            </a:r>
            <a:r>
              <a:rPr lang="en-US" altLang="ja-JP" sz="1400" dirty="0">
                <a:solidFill>
                  <a:prstClr val="black">
                    <a:lumMod val="50000"/>
                    <a:lumOff val="50000"/>
                  </a:prstClr>
                </a:solidFill>
                <a:latin typeface="Arial Unicode MS" panose="020B0604020202020204" pitchFamily="34" charset="-128"/>
                <a:ea typeface="BIZ UDゴシック" panose="020B0400000000000000" pitchFamily="49" charset="-128"/>
              </a:rPr>
              <a:t>)</a:t>
            </a:r>
          </a:p>
          <a:p>
            <a:pPr defTabSz="457200">
              <a:lnSpc>
                <a:spcPct val="150000"/>
              </a:lnSpc>
            </a:pPr>
            <a:r>
              <a:rPr lang="ja-JP" altLang="en-US" sz="1400" dirty="0">
                <a:solidFill>
                  <a:prstClr val="black">
                    <a:lumMod val="50000"/>
                    <a:lumOff val="50000"/>
                  </a:prstClr>
                </a:solidFill>
                <a:latin typeface="Arial Unicode MS" panose="020B0604020202020204" pitchFamily="34" charset="-128"/>
                <a:ea typeface="BIZ UDゴシック" panose="020B0400000000000000" pitchFamily="49" charset="-128"/>
              </a:rPr>
              <a:t>初心者</a:t>
            </a:r>
            <a:r>
              <a:rPr lang="en-US" altLang="ja-JP" sz="1400" dirty="0">
                <a:solidFill>
                  <a:prstClr val="black">
                    <a:lumMod val="50000"/>
                    <a:lumOff val="50000"/>
                  </a:prstClr>
                </a:solidFill>
                <a:latin typeface="Arial Unicode MS" panose="020B0604020202020204" pitchFamily="34" charset="-128"/>
                <a:ea typeface="BIZ UDゴシック" panose="020B0400000000000000" pitchFamily="49" charset="-128"/>
              </a:rPr>
              <a:t> (beginners): </a:t>
            </a:r>
            <a:r>
              <a:rPr lang="ja-JP" altLang="en-US" sz="1400" dirty="0">
                <a:solidFill>
                  <a:prstClr val="black">
                    <a:lumMod val="50000"/>
                    <a:lumOff val="50000"/>
                  </a:prstClr>
                </a:solidFill>
                <a:latin typeface="Arial Unicode MS" panose="020B0604020202020204" pitchFamily="34" charset="-128"/>
                <a:ea typeface="BIZ UDゴシック" panose="020B0400000000000000" pitchFamily="49" charset="-128"/>
              </a:rPr>
              <a:t>基礎的なトレーニングのみ受けている</a:t>
            </a:r>
            <a:r>
              <a:rPr lang="en-US" altLang="ja-JP" sz="1400" dirty="0">
                <a:solidFill>
                  <a:prstClr val="black">
                    <a:lumMod val="50000"/>
                    <a:lumOff val="50000"/>
                  </a:prstClr>
                </a:solidFill>
                <a:latin typeface="Arial Unicode MS" panose="020B0604020202020204" pitchFamily="34" charset="-128"/>
                <a:ea typeface="BIZ UDゴシック" panose="020B0400000000000000" pitchFamily="49" charset="-128"/>
              </a:rPr>
              <a:t>(</a:t>
            </a:r>
            <a:r>
              <a:rPr lang="ja-JP" altLang="en-US" sz="1400" dirty="0">
                <a:solidFill>
                  <a:prstClr val="black">
                    <a:lumMod val="50000"/>
                    <a:lumOff val="50000"/>
                  </a:prstClr>
                </a:solidFill>
                <a:latin typeface="Arial Unicode MS" panose="020B0604020202020204" pitchFamily="34" charset="-128"/>
                <a:ea typeface="BIZ UDゴシック" panose="020B0400000000000000" pitchFamily="49" charset="-128"/>
              </a:rPr>
              <a:t>応用行動分析の一定の授業を受けたことがある者</a:t>
            </a:r>
            <a:r>
              <a:rPr lang="en-US" altLang="ja-JP" sz="1400" dirty="0">
                <a:solidFill>
                  <a:prstClr val="black">
                    <a:lumMod val="50000"/>
                    <a:lumOff val="50000"/>
                  </a:prstClr>
                </a:solidFill>
                <a:latin typeface="Arial Unicode MS" panose="020B0604020202020204" pitchFamily="34" charset="-128"/>
                <a:ea typeface="BIZ UDゴシック" panose="020B0400000000000000" pitchFamily="49" charset="-128"/>
              </a:rPr>
              <a:t>)</a:t>
            </a:r>
          </a:p>
          <a:p>
            <a:pPr defTabSz="457200">
              <a:lnSpc>
                <a:spcPct val="150000"/>
              </a:lnSpc>
            </a:pPr>
            <a:r>
              <a:rPr lang="ja-JP" altLang="en-US" sz="1400" dirty="0">
                <a:solidFill>
                  <a:prstClr val="black">
                    <a:lumMod val="50000"/>
                    <a:lumOff val="50000"/>
                  </a:prstClr>
                </a:solidFill>
                <a:latin typeface="Arial Unicode MS" panose="020B0604020202020204" pitchFamily="34" charset="-128"/>
                <a:ea typeface="BIZ UDゴシック" panose="020B0400000000000000" pitchFamily="49" charset="-128"/>
              </a:rPr>
              <a:t>未訓練者</a:t>
            </a:r>
            <a:r>
              <a:rPr lang="en-US" altLang="ja-JP" sz="1400" dirty="0">
                <a:solidFill>
                  <a:prstClr val="black">
                    <a:lumMod val="50000"/>
                    <a:lumOff val="50000"/>
                  </a:prstClr>
                </a:solidFill>
                <a:latin typeface="Arial Unicode MS" panose="020B0604020202020204" pitchFamily="34" charset="-128"/>
                <a:ea typeface="BIZ UDゴシック" panose="020B0400000000000000" pitchFamily="49" charset="-128"/>
              </a:rPr>
              <a:t> (novices) 1</a:t>
            </a:r>
            <a:r>
              <a:rPr lang="ja-JP" altLang="en-US" sz="1400" dirty="0">
                <a:solidFill>
                  <a:prstClr val="black">
                    <a:lumMod val="50000"/>
                    <a:lumOff val="50000"/>
                  </a:prstClr>
                </a:solidFill>
                <a:latin typeface="Arial Unicode MS" panose="020B0604020202020204" pitchFamily="34" charset="-128"/>
                <a:ea typeface="BIZ UDゴシック" panose="020B0400000000000000" pitchFamily="49" charset="-128"/>
              </a:rPr>
              <a:t>事例研究の経験が、評価について簡単な概要のみ伝えられる程度の知識に限られる者</a:t>
            </a:r>
            <a:endParaRPr lang="en-US" altLang="ja-JP" sz="1400" dirty="0">
              <a:solidFill>
                <a:prstClr val="black">
                  <a:lumMod val="50000"/>
                  <a:lumOff val="50000"/>
                </a:prstClr>
              </a:solidFill>
              <a:latin typeface="Arial Unicode MS" panose="020B0604020202020204" pitchFamily="34" charset="-128"/>
              <a:ea typeface="BIZ UDゴシック" panose="020B0400000000000000" pitchFamily="49" charset="-128"/>
            </a:endParaRPr>
          </a:p>
        </p:txBody>
      </p:sp>
      <p:sp>
        <p:nvSpPr>
          <p:cNvPr id="13" name="テキスト ボックス 12">
            <a:extLst>
              <a:ext uri="{FF2B5EF4-FFF2-40B4-BE49-F238E27FC236}">
                <a16:creationId xmlns:a16="http://schemas.microsoft.com/office/drawing/2014/main" id="{6C7F92A6-DDA7-8F41-AA73-F0DEB07A5DDF}"/>
              </a:ext>
            </a:extLst>
          </p:cNvPr>
          <p:cNvSpPr txBox="1"/>
          <p:nvPr/>
        </p:nvSpPr>
        <p:spPr>
          <a:xfrm>
            <a:off x="107503" y="836714"/>
            <a:ext cx="5303945" cy="4284699"/>
          </a:xfrm>
          <a:prstGeom prst="rect">
            <a:avLst/>
          </a:prstGeom>
          <a:noFill/>
        </p:spPr>
        <p:txBody>
          <a:bodyPr wrap="square" rtlCol="0">
            <a:spAutoFit/>
          </a:bodyPr>
          <a:lstStyle/>
          <a:p>
            <a:pPr defTabSz="457200">
              <a:lnSpc>
                <a:spcPct val="150000"/>
              </a:lnSpc>
            </a:pPr>
            <a:r>
              <a:rPr lang="en-US" altLang="ja-JP" sz="3200" b="1" dirty="0" err="1">
                <a:solidFill>
                  <a:prstClr val="black"/>
                </a:solidFill>
                <a:latin typeface="Arial Unicode MS" panose="020B0604020202020204" pitchFamily="34" charset="-128"/>
                <a:ea typeface="BIZ UDGothic" panose="020B0400000000000000" pitchFamily="49" charset="-128"/>
              </a:rPr>
              <a:t>Ninci</a:t>
            </a:r>
            <a:r>
              <a:rPr lang="en-US" altLang="ja-JP" sz="3200" b="1" dirty="0">
                <a:solidFill>
                  <a:prstClr val="black"/>
                </a:solidFill>
                <a:latin typeface="Arial Unicode MS" panose="020B0604020202020204" pitchFamily="34" charset="-128"/>
                <a:ea typeface="BIZ UDGothic" panose="020B0400000000000000" pitchFamily="49" charset="-128"/>
              </a:rPr>
              <a:t> et al. </a:t>
            </a:r>
            <a:r>
              <a:rPr lang="ja-JP" altLang="en-US" sz="3200" b="1" dirty="0">
                <a:solidFill>
                  <a:prstClr val="black"/>
                </a:solidFill>
                <a:latin typeface="Arial Unicode MS" panose="020B0604020202020204" pitchFamily="34" charset="-128"/>
                <a:ea typeface="BIZ UDGothic" panose="020B0400000000000000" pitchFamily="49" charset="-128"/>
              </a:rPr>
              <a:t>のメタ分析</a:t>
            </a:r>
            <a:endParaRPr lang="en-US" altLang="ja-JP" sz="3200" b="1" dirty="0">
              <a:solidFill>
                <a:prstClr val="black"/>
              </a:solidFill>
              <a:latin typeface="Arial Unicode MS" panose="020B0604020202020204" pitchFamily="34" charset="-128"/>
              <a:ea typeface="BIZ UDGothic" panose="020B0400000000000000" pitchFamily="49" charset="-128"/>
            </a:endParaRPr>
          </a:p>
          <a:p>
            <a:pPr marL="800100" lvl="1" indent="-342900" defTabSz="457200">
              <a:lnSpc>
                <a:spcPct val="150000"/>
              </a:lnSpc>
              <a:buFontTx/>
              <a:buChar char="-"/>
            </a:pPr>
            <a:r>
              <a:rPr lang="en-US" altLang="ja-JP" sz="2200" dirty="0">
                <a:solidFill>
                  <a:prstClr val="black"/>
                </a:solidFill>
                <a:latin typeface="Arial Unicode MS" panose="020B0604020202020204" pitchFamily="34" charset="-128"/>
                <a:ea typeface="BIZ UDGothic" panose="020B0400000000000000" pitchFamily="49" charset="-128"/>
              </a:rPr>
              <a:t>90</a:t>
            </a:r>
            <a:r>
              <a:rPr lang="ja-JP" altLang="en-US" sz="2200" dirty="0">
                <a:solidFill>
                  <a:prstClr val="black"/>
                </a:solidFill>
                <a:latin typeface="Arial Unicode MS" panose="020B0604020202020204" pitchFamily="34" charset="-128"/>
                <a:ea typeface="BIZ UDGothic" panose="020B0400000000000000" pitchFamily="49" charset="-128"/>
              </a:rPr>
              <a:t>件の査読付き論文</a:t>
            </a:r>
            <a:endParaRPr lang="en-US" altLang="ja-JP" sz="2200" dirty="0">
              <a:solidFill>
                <a:prstClr val="black"/>
              </a:solidFill>
              <a:latin typeface="Arial Unicode MS" panose="020B0604020202020204" pitchFamily="34" charset="-128"/>
              <a:ea typeface="BIZ UDGothic" panose="020B0400000000000000" pitchFamily="49" charset="-128"/>
            </a:endParaRPr>
          </a:p>
          <a:p>
            <a:pPr marL="800100" lvl="1" indent="-342900" defTabSz="457200">
              <a:lnSpc>
                <a:spcPct val="150000"/>
              </a:lnSpc>
              <a:buFontTx/>
              <a:buChar char="-"/>
            </a:pPr>
            <a:r>
              <a:rPr lang="ja-JP" altLang="en-US" sz="2200" dirty="0">
                <a:solidFill>
                  <a:prstClr val="black"/>
                </a:solidFill>
                <a:latin typeface="Arial Unicode MS" panose="020B0604020202020204" pitchFamily="34" charset="-128"/>
                <a:ea typeface="BIZ UDGothic" panose="020B0400000000000000" pitchFamily="49" charset="-128"/>
              </a:rPr>
              <a:t>一致率の中央値は</a:t>
            </a:r>
            <a:r>
              <a:rPr lang="en-US" altLang="ja-JP" sz="2200" dirty="0">
                <a:solidFill>
                  <a:prstClr val="black"/>
                </a:solidFill>
                <a:latin typeface="Arial Unicode MS" panose="020B0604020202020204" pitchFamily="34" charset="-128"/>
                <a:ea typeface="BIZ UDGothic" panose="020B0400000000000000" pitchFamily="49" charset="-128"/>
              </a:rPr>
              <a:t>.76</a:t>
            </a:r>
          </a:p>
          <a:p>
            <a:pPr marL="800100" lvl="1" indent="-342900" defTabSz="457200">
              <a:lnSpc>
                <a:spcPct val="150000"/>
              </a:lnSpc>
              <a:buFontTx/>
              <a:buChar char="-"/>
            </a:pPr>
            <a:r>
              <a:rPr lang="en-US" altLang="ja-JP" sz="2200" dirty="0">
                <a:solidFill>
                  <a:prstClr val="black"/>
                </a:solidFill>
                <a:latin typeface="Arial Unicode MS" panose="020B0604020202020204" pitchFamily="34" charset="-128"/>
                <a:ea typeface="BIZ UDGothic" panose="020B0400000000000000" pitchFamily="49" charset="-128"/>
              </a:rPr>
              <a:t>1</a:t>
            </a:r>
            <a:r>
              <a:rPr lang="ja-JP" altLang="en-US" sz="2200" dirty="0">
                <a:solidFill>
                  <a:prstClr val="black"/>
                </a:solidFill>
                <a:latin typeface="Arial Unicode MS" panose="020B0604020202020204" pitchFamily="34" charset="-128"/>
                <a:ea typeface="BIZ UDGothic" panose="020B0400000000000000" pitchFamily="49" charset="-128"/>
              </a:rPr>
              <a:t>事例研究への熟達度は一致率向上に影響しない</a:t>
            </a:r>
            <a:endParaRPr lang="en-US" altLang="ja-JP" sz="2200" dirty="0">
              <a:solidFill>
                <a:prstClr val="black"/>
              </a:solidFill>
              <a:latin typeface="Arial Unicode MS" panose="020B0604020202020204" pitchFamily="34" charset="-128"/>
              <a:ea typeface="BIZ UDGothic" panose="020B0400000000000000" pitchFamily="49" charset="-128"/>
            </a:endParaRPr>
          </a:p>
          <a:p>
            <a:pPr marL="800100" lvl="1" indent="-342900" defTabSz="457200">
              <a:lnSpc>
                <a:spcPct val="150000"/>
              </a:lnSpc>
              <a:buFontTx/>
              <a:buChar char="-"/>
            </a:pPr>
            <a:r>
              <a:rPr lang="ja-JP" altLang="en-US" sz="2200" dirty="0">
                <a:solidFill>
                  <a:prstClr val="black"/>
                </a:solidFill>
                <a:latin typeface="Arial Unicode MS" panose="020B0604020202020204" pitchFamily="34" charset="-128"/>
                <a:ea typeface="BIZ UDGothic" panose="020B0400000000000000" pitchFamily="49" charset="-128"/>
              </a:rPr>
              <a:t>一致度に影響する要因</a:t>
            </a:r>
            <a:endParaRPr lang="en-US" altLang="ja-JP" sz="1050" dirty="0">
              <a:solidFill>
                <a:prstClr val="black"/>
              </a:solidFill>
              <a:latin typeface="Arial Unicode MS" panose="020B0604020202020204" pitchFamily="34" charset="-128"/>
              <a:ea typeface="BIZ UDGothic" panose="020B0400000000000000" pitchFamily="49" charset="-128"/>
            </a:endParaRPr>
          </a:p>
          <a:p>
            <a:pPr marL="1257300" lvl="2" indent="-342900" defTabSz="457200">
              <a:lnSpc>
                <a:spcPct val="150000"/>
              </a:lnSpc>
              <a:buFontTx/>
              <a:buChar char="-"/>
            </a:pPr>
            <a:r>
              <a:rPr lang="ja-JP" altLang="en-US" sz="1400" dirty="0">
                <a:solidFill>
                  <a:prstClr val="black"/>
                </a:solidFill>
                <a:latin typeface="Arial Unicode MS" panose="020B0604020202020204" pitchFamily="34" charset="-128"/>
                <a:ea typeface="BIZ UDGothic" panose="020B0400000000000000" pitchFamily="49" charset="-128"/>
              </a:rPr>
              <a:t>操作交代デザイン</a:t>
            </a:r>
            <a:r>
              <a:rPr lang="en-US" altLang="ja-JP" sz="1400" dirty="0">
                <a:solidFill>
                  <a:prstClr val="black"/>
                </a:solidFill>
                <a:latin typeface="Arial Unicode MS" panose="020B0604020202020204" pitchFamily="34" charset="-128"/>
                <a:ea typeface="BIZ UDGothic" panose="020B0400000000000000" pitchFamily="49" charset="-128"/>
              </a:rPr>
              <a:t> (.81) &gt;</a:t>
            </a:r>
            <a:r>
              <a:rPr lang="ja-JP" altLang="en-US" sz="1400" dirty="0">
                <a:solidFill>
                  <a:prstClr val="black"/>
                </a:solidFill>
                <a:latin typeface="Arial Unicode MS" panose="020B0604020202020204" pitchFamily="34" charset="-128"/>
                <a:ea typeface="BIZ UDGothic" panose="020B0400000000000000" pitchFamily="49" charset="-128"/>
              </a:rPr>
              <a:t>反転デザイン</a:t>
            </a:r>
            <a:r>
              <a:rPr lang="en-US" altLang="ja-JP" sz="1400" dirty="0">
                <a:solidFill>
                  <a:prstClr val="black"/>
                </a:solidFill>
                <a:latin typeface="Arial Unicode MS" panose="020B0604020202020204" pitchFamily="34" charset="-128"/>
                <a:ea typeface="BIZ UDGothic" panose="020B0400000000000000" pitchFamily="49" charset="-128"/>
              </a:rPr>
              <a:t>(.74) </a:t>
            </a:r>
          </a:p>
          <a:p>
            <a:pPr marL="1257300" lvl="2" indent="-342900" defTabSz="457200">
              <a:lnSpc>
                <a:spcPct val="150000"/>
              </a:lnSpc>
              <a:buFontTx/>
              <a:buChar char="-"/>
            </a:pPr>
            <a:r>
              <a:rPr lang="ja-JP" altLang="en-US" sz="1400" dirty="0">
                <a:solidFill>
                  <a:prstClr val="black"/>
                </a:solidFill>
                <a:latin typeface="Arial Unicode MS" panose="020B0604020202020204" pitchFamily="34" charset="-128"/>
                <a:ea typeface="BIZ UDGothic" panose="020B0400000000000000" pitchFamily="49" charset="-128"/>
              </a:rPr>
              <a:t>視覚分析の定義有</a:t>
            </a:r>
            <a:r>
              <a:rPr lang="en-US" altLang="ja-JP" sz="1400" dirty="0">
                <a:solidFill>
                  <a:prstClr val="black"/>
                </a:solidFill>
                <a:latin typeface="Arial Unicode MS" panose="020B0604020202020204" pitchFamily="34" charset="-128"/>
                <a:ea typeface="BIZ UDGothic" panose="020B0400000000000000" pitchFamily="49" charset="-128"/>
              </a:rPr>
              <a:t> (.84) &gt; </a:t>
            </a:r>
            <a:r>
              <a:rPr lang="ja-JP" altLang="en-US" sz="1400" dirty="0">
                <a:solidFill>
                  <a:prstClr val="black"/>
                </a:solidFill>
                <a:latin typeface="Arial Unicode MS" panose="020B0604020202020204" pitchFamily="34" charset="-128"/>
                <a:ea typeface="BIZ UDGothic" panose="020B0400000000000000" pitchFamily="49" charset="-128"/>
              </a:rPr>
              <a:t>定義無し</a:t>
            </a:r>
            <a:r>
              <a:rPr lang="en-US" altLang="ja-JP" sz="1400" dirty="0">
                <a:solidFill>
                  <a:prstClr val="black"/>
                </a:solidFill>
                <a:latin typeface="Arial Unicode MS" panose="020B0604020202020204" pitchFamily="34" charset="-128"/>
                <a:ea typeface="BIZ UDGothic" panose="020B0400000000000000" pitchFamily="49" charset="-128"/>
              </a:rPr>
              <a:t> (.74)</a:t>
            </a:r>
          </a:p>
          <a:p>
            <a:pPr marL="1257300" lvl="2" indent="-342900" defTabSz="457200">
              <a:lnSpc>
                <a:spcPct val="150000"/>
              </a:lnSpc>
              <a:buFontTx/>
              <a:buChar char="-"/>
            </a:pPr>
            <a:r>
              <a:rPr lang="en-US" altLang="ja-JP" sz="1400" dirty="0">
                <a:solidFill>
                  <a:prstClr val="black"/>
                </a:solidFill>
                <a:latin typeface="Arial Unicode MS" panose="020B0604020202020204" pitchFamily="34" charset="-128"/>
                <a:ea typeface="BIZ UDGothic" panose="020B0400000000000000" pitchFamily="49" charset="-128"/>
              </a:rPr>
              <a:t>2</a:t>
            </a:r>
            <a:r>
              <a:rPr lang="ja-JP" altLang="en-US" sz="1400" dirty="0">
                <a:solidFill>
                  <a:prstClr val="black"/>
                </a:solidFill>
                <a:latin typeface="Arial Unicode MS" panose="020B0604020202020204" pitchFamily="34" charset="-128"/>
                <a:ea typeface="BIZ UDGothic" panose="020B0400000000000000" pitchFamily="49" charset="-128"/>
              </a:rPr>
              <a:t>値回答</a:t>
            </a:r>
            <a:r>
              <a:rPr lang="en-US" altLang="ja-JP" sz="1400" dirty="0">
                <a:solidFill>
                  <a:prstClr val="black"/>
                </a:solidFill>
                <a:latin typeface="Arial Unicode MS" panose="020B0604020202020204" pitchFamily="34" charset="-128"/>
                <a:ea typeface="BIZ UDGothic" panose="020B0400000000000000" pitchFamily="49" charset="-128"/>
              </a:rPr>
              <a:t> (.76) &gt; 3</a:t>
            </a:r>
            <a:r>
              <a:rPr lang="ja-JP" altLang="en-US" sz="1400" dirty="0">
                <a:solidFill>
                  <a:prstClr val="black"/>
                </a:solidFill>
                <a:latin typeface="Arial Unicode MS" panose="020B0604020202020204" pitchFamily="34" charset="-128"/>
                <a:ea typeface="BIZ UDGothic" panose="020B0400000000000000" pitchFamily="49" charset="-128"/>
              </a:rPr>
              <a:t>値回答</a:t>
            </a:r>
            <a:r>
              <a:rPr lang="en-US" altLang="ja-JP" sz="1400" dirty="0">
                <a:solidFill>
                  <a:prstClr val="black"/>
                </a:solidFill>
                <a:latin typeface="Arial Unicode MS" panose="020B0604020202020204" pitchFamily="34" charset="-128"/>
                <a:ea typeface="BIZ UDGothic" panose="020B0400000000000000" pitchFamily="49" charset="-128"/>
              </a:rPr>
              <a:t> (.69)</a:t>
            </a:r>
          </a:p>
        </p:txBody>
      </p:sp>
    </p:spTree>
    <p:extLst>
      <p:ext uri="{BB962C8B-B14F-4D97-AF65-F5344CB8AC3E}">
        <p14:creationId xmlns:p14="http://schemas.microsoft.com/office/powerpoint/2010/main" val="155682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視覚分析に頼るべき？</a:t>
            </a:r>
          </a:p>
        </p:txBody>
      </p:sp>
      <p:sp>
        <p:nvSpPr>
          <p:cNvPr id="3" name="コンテンツ プレースホルダー 2"/>
          <p:cNvSpPr>
            <a:spLocks noGrp="1"/>
          </p:cNvSpPr>
          <p:nvPr>
            <p:ph idx="1"/>
          </p:nvPr>
        </p:nvSpPr>
        <p:spPr/>
        <p:txBody>
          <a:bodyPr/>
          <a:lstStyle/>
          <a:p>
            <a:pPr>
              <a:lnSpc>
                <a:spcPct val="110000"/>
              </a:lnSpc>
            </a:pPr>
            <a:r>
              <a:rPr lang="ja-JP" altLang="en-US" sz="2800" dirty="0"/>
              <a:t>データの解釈は視覚分析に頼るべき</a:t>
            </a:r>
            <a:br>
              <a:rPr lang="en-US" altLang="ja-JP" sz="2800" dirty="0"/>
            </a:br>
            <a:r>
              <a:rPr lang="en-US" altLang="ja-JP" sz="2800" dirty="0"/>
              <a:t>(</a:t>
            </a:r>
            <a:r>
              <a:rPr lang="en-US" altLang="ja-JP" sz="2400" dirty="0"/>
              <a:t>Cooper et al.,1987)</a:t>
            </a:r>
          </a:p>
          <a:p>
            <a:pPr>
              <a:lnSpc>
                <a:spcPct val="110000"/>
              </a:lnSpc>
            </a:pPr>
            <a:endParaRPr lang="en-US" altLang="ja-JP" sz="2800" dirty="0"/>
          </a:p>
          <a:p>
            <a:pPr>
              <a:lnSpc>
                <a:spcPct val="110000"/>
              </a:lnSpc>
            </a:pPr>
            <a:endParaRPr lang="en-US" altLang="ja-JP" sz="2800" dirty="0"/>
          </a:p>
          <a:p>
            <a:pPr marL="0" indent="0">
              <a:lnSpc>
                <a:spcPct val="110000"/>
              </a:lnSpc>
              <a:buNone/>
            </a:pPr>
            <a:br>
              <a:rPr lang="en-US" altLang="ja-JP" sz="2800" dirty="0"/>
            </a:br>
            <a:br>
              <a:rPr lang="en-US" altLang="ja-JP" sz="2800" dirty="0"/>
            </a:br>
            <a:endParaRPr lang="en-US" altLang="ja-JP" sz="2800" dirty="0"/>
          </a:p>
          <a:p>
            <a:pPr>
              <a:lnSpc>
                <a:spcPct val="110000"/>
              </a:lnSpc>
            </a:pPr>
            <a:endParaRPr lang="en-US" altLang="ja-JP" sz="2800" dirty="0"/>
          </a:p>
          <a:p>
            <a:pPr>
              <a:lnSpc>
                <a:spcPct val="110000"/>
              </a:lnSpc>
            </a:pPr>
            <a:endParaRPr lang="en-US" altLang="ja-JP" sz="2800" dirty="0"/>
          </a:p>
          <a:p>
            <a:pPr>
              <a:lnSpc>
                <a:spcPct val="110000"/>
              </a:lnSpc>
            </a:pPr>
            <a:r>
              <a:rPr lang="ja-JP" altLang="en-US" sz="2400" b="1" dirty="0">
                <a:solidFill>
                  <a:srgbClr val="FF0000"/>
                </a:solidFill>
              </a:rPr>
              <a:t>視覚分析と統計解析と相互補完的同時に用いるべき</a:t>
            </a:r>
            <a:r>
              <a:rPr lang="en-US" altLang="ja-JP" sz="2400" b="1" dirty="0">
                <a:solidFill>
                  <a:srgbClr val="FF0000"/>
                </a:solidFill>
              </a:rPr>
              <a:t>!!</a:t>
            </a:r>
          </a:p>
          <a:p>
            <a:pPr>
              <a:lnSpc>
                <a:spcPct val="110000"/>
              </a:lnSpc>
            </a:pPr>
            <a:endParaRPr lang="en-US" altLang="ja-JP" sz="3600"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28</a:t>
            </a:fld>
            <a:endParaRPr lang="ja-JP" altLang="en-US">
              <a:latin typeface="Calibri"/>
              <a:ea typeface="ＭＳ Ｐゴシック" panose="020B0600070205080204" pitchFamily="34" charset="-128"/>
            </a:endParaRPr>
          </a:p>
        </p:txBody>
      </p:sp>
      <p:sp>
        <p:nvSpPr>
          <p:cNvPr id="9" name="正方形/長方形 8"/>
          <p:cNvSpPr/>
          <p:nvPr/>
        </p:nvSpPr>
        <p:spPr>
          <a:xfrm>
            <a:off x="116417" y="6165306"/>
            <a:ext cx="8924210" cy="430887"/>
          </a:xfrm>
          <a:prstGeom prst="rect">
            <a:avLst/>
          </a:prstGeom>
        </p:spPr>
        <p:txBody>
          <a:bodyPr wrap="square">
            <a:spAutoFit/>
          </a:bodyPr>
          <a:lstStyle/>
          <a:p>
            <a:pPr defTabSz="457200"/>
            <a:r>
              <a:rPr lang="en-US" altLang="ja-JP" sz="1100" dirty="0">
                <a:solidFill>
                  <a:prstClr val="black"/>
                </a:solidFill>
                <a:latin typeface="Calibri"/>
                <a:ea typeface="ＭＳ Ｐゴシック" panose="020B0600070205080204" pitchFamily="34" charset="-128"/>
              </a:rPr>
              <a:t>Harrington, M., &amp; </a:t>
            </a:r>
            <a:r>
              <a:rPr lang="en-US" altLang="ja-JP" sz="1100" dirty="0" err="1">
                <a:solidFill>
                  <a:prstClr val="black"/>
                </a:solidFill>
                <a:latin typeface="Calibri"/>
                <a:ea typeface="ＭＳ Ｐゴシック" panose="020B0600070205080204" pitchFamily="34" charset="-128"/>
              </a:rPr>
              <a:t>Velicer</a:t>
            </a:r>
            <a:r>
              <a:rPr lang="en-US" altLang="ja-JP" sz="1100" dirty="0">
                <a:solidFill>
                  <a:prstClr val="black"/>
                </a:solidFill>
                <a:latin typeface="Calibri"/>
                <a:ea typeface="ＭＳ Ｐゴシック" panose="020B0600070205080204" pitchFamily="34" charset="-128"/>
              </a:rPr>
              <a:t>, W. F. (2015). Comparing visual and statistical analysis in single-case studies using published studies. Multivariate behavioral research, 50(2), 162-183.</a:t>
            </a:r>
            <a:endParaRPr lang="ja-JP" altLang="en-US" sz="1100" dirty="0">
              <a:solidFill>
                <a:prstClr val="black"/>
              </a:solidFill>
              <a:latin typeface="Calibri"/>
              <a:ea typeface="ＭＳ Ｐゴシック" panose="020B0600070205080204" pitchFamily="34" charset="-128"/>
            </a:endParaRPr>
          </a:p>
        </p:txBody>
      </p:sp>
      <p:pic>
        <p:nvPicPr>
          <p:cNvPr id="10" name="図 9" descr="4185m1Udi-L._SX344_BO1,204,203,200_.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132856"/>
            <a:ext cx="2160240" cy="3115490"/>
          </a:xfrm>
          <a:prstGeom prst="rect">
            <a:avLst/>
          </a:prstGeom>
        </p:spPr>
      </p:pic>
      <p:sp>
        <p:nvSpPr>
          <p:cNvPr id="6" name="下矢印 5"/>
          <p:cNvSpPr/>
          <p:nvPr/>
        </p:nvSpPr>
        <p:spPr>
          <a:xfrm>
            <a:off x="3491882" y="2132858"/>
            <a:ext cx="1212695" cy="3324313"/>
          </a:xfrm>
          <a:prstGeom prst="downArrow">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altLang="ja-JP" sz="3200" dirty="0">
                <a:solidFill>
                  <a:prstClr val="white"/>
                </a:solidFill>
                <a:latin typeface="Calibri"/>
                <a:ea typeface="ＭＳ Ｐゴシック" panose="020B0600070205080204" pitchFamily="34" charset="-128"/>
              </a:rPr>
              <a:t>30</a:t>
            </a:r>
            <a:r>
              <a:rPr lang="ja-JP" altLang="en-US" sz="3200" dirty="0">
                <a:solidFill>
                  <a:prstClr val="white"/>
                </a:solidFill>
                <a:latin typeface="Calibri"/>
                <a:ea typeface="ＭＳ Ｐゴシック" panose="020B0600070205080204" pitchFamily="34" charset="-128"/>
              </a:rPr>
              <a:t>年</a:t>
            </a:r>
          </a:p>
        </p:txBody>
      </p:sp>
      <p:sp>
        <p:nvSpPr>
          <p:cNvPr id="11" name="正方形/長方形 10">
            <a:extLst>
              <a:ext uri="{FF2B5EF4-FFF2-40B4-BE49-F238E27FC236}">
                <a16:creationId xmlns:a16="http://schemas.microsoft.com/office/drawing/2014/main" id="{80C8387C-3A1A-FA49-9CBD-34DE592CE8E2}"/>
              </a:ext>
            </a:extLst>
          </p:cNvPr>
          <p:cNvSpPr/>
          <p:nvPr/>
        </p:nvSpPr>
        <p:spPr>
          <a:xfrm>
            <a:off x="116417" y="6567157"/>
            <a:ext cx="8953500" cy="246221"/>
          </a:xfrm>
          <a:prstGeom prst="rect">
            <a:avLst/>
          </a:prstGeom>
        </p:spPr>
        <p:txBody>
          <a:bodyPr wrap="square">
            <a:spAutoFit/>
          </a:bodyPr>
          <a:lstStyle/>
          <a:p>
            <a:pPr defTabSz="457200"/>
            <a:r>
              <a:rPr lang="en" altLang="ja-JP" sz="1000" dirty="0" err="1">
                <a:solidFill>
                  <a:srgbClr val="222222"/>
                </a:solidFill>
                <a:latin typeface="Arial" panose="020B0604020202020204" pitchFamily="34" charset="0"/>
                <a:ea typeface="ＭＳ Ｐゴシック" panose="020B0600070205080204" pitchFamily="34" charset="-128"/>
              </a:rPr>
              <a:t>Kratochwill</a:t>
            </a:r>
            <a:r>
              <a:rPr lang="en" altLang="ja-JP" sz="1000" dirty="0">
                <a:solidFill>
                  <a:srgbClr val="222222"/>
                </a:solidFill>
                <a:latin typeface="Arial" panose="020B0604020202020204" pitchFamily="34" charset="0"/>
                <a:ea typeface="ＭＳ Ｐゴシック" panose="020B0600070205080204" pitchFamily="34" charset="-128"/>
              </a:rPr>
              <a:t>, T. R., &amp; Levin, J. R. (2014). </a:t>
            </a:r>
            <a:r>
              <a:rPr lang="en" altLang="ja-JP" sz="1000" i="1" dirty="0">
                <a:solidFill>
                  <a:srgbClr val="222222"/>
                </a:solidFill>
                <a:latin typeface="Arial" panose="020B0604020202020204" pitchFamily="34" charset="0"/>
                <a:ea typeface="ＭＳ Ｐゴシック" panose="020B0600070205080204" pitchFamily="34" charset="-128"/>
              </a:rPr>
              <a:t>Single-case intervention research: Methodological and statistical advances</a:t>
            </a:r>
            <a:r>
              <a:rPr lang="en" altLang="ja-JP" sz="1000" dirty="0">
                <a:solidFill>
                  <a:srgbClr val="222222"/>
                </a:solidFill>
                <a:latin typeface="Arial" panose="020B0604020202020204" pitchFamily="34" charset="0"/>
                <a:ea typeface="ＭＳ Ｐゴシック" panose="020B0600070205080204" pitchFamily="34" charset="-128"/>
              </a:rPr>
              <a:t>. American Psychological Association.</a:t>
            </a:r>
            <a:endParaRPr lang="ja-JP" altLang="en-US" sz="1000" dirty="0">
              <a:solidFill>
                <a:prstClr val="black"/>
              </a:solidFill>
              <a:latin typeface="Calibri"/>
              <a:ea typeface="ＭＳ Ｐゴシック" panose="020B0600070205080204" pitchFamily="34" charset="-128"/>
            </a:endParaRPr>
          </a:p>
        </p:txBody>
      </p:sp>
      <p:pic>
        <p:nvPicPr>
          <p:cNvPr id="12" name="図 11"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875026"/>
            <a:ext cx="2387600" cy="3403600"/>
          </a:xfrm>
          <a:prstGeom prst="rect">
            <a:avLst/>
          </a:prstGeom>
        </p:spPr>
      </p:pic>
    </p:spTree>
    <p:extLst>
      <p:ext uri="{BB962C8B-B14F-4D97-AF65-F5344CB8AC3E}">
        <p14:creationId xmlns:p14="http://schemas.microsoft.com/office/powerpoint/2010/main" val="3151133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統計解析の利点</a:t>
            </a:r>
            <a:endParaRPr kumimoji="1" lang="ja-JP" altLang="en-US" dirty="0"/>
          </a:p>
        </p:txBody>
      </p:sp>
      <p:sp>
        <p:nvSpPr>
          <p:cNvPr id="3" name="コンテンツ プレースホルダー 2"/>
          <p:cNvSpPr>
            <a:spLocks noGrp="1"/>
          </p:cNvSpPr>
          <p:nvPr>
            <p:ph idx="1"/>
          </p:nvPr>
        </p:nvSpPr>
        <p:spPr/>
        <p:txBody>
          <a:bodyPr/>
          <a:lstStyle/>
          <a:p>
            <a:r>
              <a:rPr lang="ja-JP" altLang="en-US" sz="2400" b="1" dirty="0"/>
              <a:t>統計解析を単一事例実験に導入することで、個々の研究知見を統合するシステマティックレビューにおいて、メタ分析に基づく議論も可能になる</a:t>
            </a:r>
            <a:br>
              <a:rPr lang="en-US" altLang="ja-JP" sz="2400" b="1" dirty="0"/>
            </a:br>
            <a:endParaRPr lang="en-US" altLang="ja-JP" b="1" dirty="0"/>
          </a:p>
          <a:p>
            <a:pPr marL="457200" lvl="1" indent="0">
              <a:buNone/>
            </a:pPr>
            <a:r>
              <a:rPr lang="ja-JP" altLang="en-US" dirty="0"/>
              <a:t>　　</a:t>
            </a:r>
            <a:r>
              <a:rPr lang="ja-JP" altLang="en-US" sz="2400" dirty="0"/>
              <a:t>システマティックレビューを支える２つの柱</a:t>
            </a:r>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29</a:t>
            </a:fld>
            <a:endParaRPr lang="ja-JP" altLang="en-US">
              <a:latin typeface="Calibri"/>
              <a:ea typeface="ＭＳ Ｐゴシック" panose="020B0600070205080204" pitchFamily="34" charset="-128"/>
            </a:endParaRPr>
          </a:p>
        </p:txBody>
      </p:sp>
      <p:sp>
        <p:nvSpPr>
          <p:cNvPr id="5" name="テキスト ボックス 4"/>
          <p:cNvSpPr txBox="1"/>
          <p:nvPr/>
        </p:nvSpPr>
        <p:spPr>
          <a:xfrm>
            <a:off x="911457" y="3356992"/>
            <a:ext cx="2749471" cy="400110"/>
          </a:xfrm>
          <a:prstGeom prst="rect">
            <a:avLst/>
          </a:prstGeom>
          <a:noFill/>
        </p:spPr>
        <p:txBody>
          <a:bodyPr wrap="none" rtlCol="0">
            <a:spAutoFit/>
          </a:bodyPr>
          <a:lstStyle/>
          <a:p>
            <a:pPr defTabSz="457200"/>
            <a:r>
              <a:rPr lang="ja-JP" altLang="en-US" sz="2000" dirty="0">
                <a:solidFill>
                  <a:prstClr val="black"/>
                </a:solidFill>
                <a:latin typeface="BIZ UDGothic" panose="020B0400000000000000" pitchFamily="49" charset="-128"/>
                <a:ea typeface="BIZ UDGothic" panose="020B0400000000000000" pitchFamily="49" charset="-128"/>
              </a:rPr>
              <a:t>個々の研究の質の評価</a:t>
            </a:r>
          </a:p>
        </p:txBody>
      </p:sp>
      <p:sp>
        <p:nvSpPr>
          <p:cNvPr id="6" name="テキスト ボックス 5"/>
          <p:cNvSpPr txBox="1"/>
          <p:nvPr/>
        </p:nvSpPr>
        <p:spPr>
          <a:xfrm>
            <a:off x="6156178" y="3403672"/>
            <a:ext cx="1107996" cy="369332"/>
          </a:xfrm>
          <a:prstGeom prst="rect">
            <a:avLst/>
          </a:prstGeom>
          <a:noFill/>
        </p:spPr>
        <p:txBody>
          <a:bodyPr wrap="none" rtlCol="0">
            <a:spAutoFit/>
          </a:bodyPr>
          <a:lstStyle/>
          <a:p>
            <a:pPr defTabSz="457200"/>
            <a:r>
              <a:rPr lang="ja-JP" altLang="en-US" dirty="0">
                <a:solidFill>
                  <a:prstClr val="black"/>
                </a:solidFill>
                <a:latin typeface="BIZ UDGothic" panose="020B0400000000000000" pitchFamily="49" charset="-128"/>
                <a:ea typeface="BIZ UDGothic" panose="020B0400000000000000" pitchFamily="49" charset="-128"/>
              </a:rPr>
              <a:t>メタ分析</a:t>
            </a:r>
          </a:p>
        </p:txBody>
      </p:sp>
      <p:pic>
        <p:nvPicPr>
          <p:cNvPr id="7" name="図 6"/>
          <p:cNvPicPr>
            <a:picLocks noChangeAspect="1"/>
          </p:cNvPicPr>
          <p:nvPr/>
        </p:nvPicPr>
        <p:blipFill>
          <a:blip r:embed="rId2"/>
          <a:stretch>
            <a:fillRect/>
          </a:stretch>
        </p:blipFill>
        <p:spPr>
          <a:xfrm>
            <a:off x="539552" y="3836933"/>
            <a:ext cx="3744416" cy="1027983"/>
          </a:xfrm>
          <a:prstGeom prst="rect">
            <a:avLst/>
          </a:prstGeom>
        </p:spPr>
      </p:pic>
      <p:pic>
        <p:nvPicPr>
          <p:cNvPr id="8" name="図 7"/>
          <p:cNvPicPr>
            <a:picLocks noChangeAspect="1"/>
          </p:cNvPicPr>
          <p:nvPr/>
        </p:nvPicPr>
        <p:blipFill>
          <a:blip r:embed="rId3"/>
          <a:stretch>
            <a:fillRect/>
          </a:stretch>
        </p:blipFill>
        <p:spPr>
          <a:xfrm>
            <a:off x="540086" y="5189972"/>
            <a:ext cx="3743883" cy="1410035"/>
          </a:xfrm>
          <a:prstGeom prst="rect">
            <a:avLst/>
          </a:prstGeom>
        </p:spPr>
      </p:pic>
      <p:pic>
        <p:nvPicPr>
          <p:cNvPr id="9" name="図 8"/>
          <p:cNvPicPr>
            <a:picLocks noChangeAspect="1"/>
          </p:cNvPicPr>
          <p:nvPr/>
        </p:nvPicPr>
        <p:blipFill>
          <a:blip r:embed="rId4"/>
          <a:stretch>
            <a:fillRect/>
          </a:stretch>
        </p:blipFill>
        <p:spPr>
          <a:xfrm>
            <a:off x="4716018" y="4043125"/>
            <a:ext cx="4086229" cy="2101994"/>
          </a:xfrm>
          <a:prstGeom prst="rect">
            <a:avLst/>
          </a:prstGeom>
        </p:spPr>
      </p:pic>
      <p:sp>
        <p:nvSpPr>
          <p:cNvPr id="10" name="正方形/長方形 9"/>
          <p:cNvSpPr/>
          <p:nvPr/>
        </p:nvSpPr>
        <p:spPr>
          <a:xfrm>
            <a:off x="4572002" y="3356994"/>
            <a:ext cx="4497917" cy="3243013"/>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11" name="テキスト ボックス 10"/>
          <p:cNvSpPr txBox="1"/>
          <p:nvPr/>
        </p:nvSpPr>
        <p:spPr>
          <a:xfrm>
            <a:off x="5724130" y="2987660"/>
            <a:ext cx="1980029" cy="400110"/>
          </a:xfrm>
          <a:prstGeom prst="rect">
            <a:avLst/>
          </a:prstGeom>
          <a:noFill/>
        </p:spPr>
        <p:txBody>
          <a:bodyPr wrap="none" rtlCol="0">
            <a:spAutoFit/>
          </a:bodyPr>
          <a:lstStyle/>
          <a:p>
            <a:pPr defTabSz="457200"/>
            <a:r>
              <a:rPr lang="ja-JP" altLang="en-US" sz="2000" dirty="0">
                <a:solidFill>
                  <a:srgbClr val="C0504D"/>
                </a:solidFill>
                <a:latin typeface="BIZ UDGothic" panose="020B0400000000000000" pitchFamily="49" charset="-128"/>
                <a:ea typeface="BIZ UDGothic" panose="020B0400000000000000" pitchFamily="49" charset="-128"/>
              </a:rPr>
              <a:t>統計解析の利点</a:t>
            </a:r>
          </a:p>
        </p:txBody>
      </p:sp>
    </p:spTree>
    <p:extLst>
      <p:ext uri="{BB962C8B-B14F-4D97-AF65-F5344CB8AC3E}">
        <p14:creationId xmlns:p14="http://schemas.microsoft.com/office/powerpoint/2010/main" val="191581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28A075-B4DA-CBE2-AF14-0CC50D401BBE}"/>
              </a:ext>
            </a:extLst>
          </p:cNvPr>
          <p:cNvSpPr>
            <a:spLocks noGrp="1"/>
          </p:cNvSpPr>
          <p:nvPr>
            <p:ph type="title"/>
          </p:nvPr>
        </p:nvSpPr>
        <p:spPr/>
        <p:txBody>
          <a:bodyPr>
            <a:normAutofit fontScale="90000"/>
          </a:bodyPr>
          <a:lstStyle/>
          <a:p>
            <a:r>
              <a:rPr kumimoji="1" lang="ja-JP" altLang="en-US"/>
              <a:t>参考資料</a:t>
            </a:r>
          </a:p>
        </p:txBody>
      </p:sp>
      <p:pic>
        <p:nvPicPr>
          <p:cNvPr id="8" name="コンテンツ プレースホルダー 7">
            <a:extLst>
              <a:ext uri="{FF2B5EF4-FFF2-40B4-BE49-F238E27FC236}">
                <a16:creationId xmlns:a16="http://schemas.microsoft.com/office/drawing/2014/main" id="{BA6F9AB8-8411-C7CA-7AA7-45E79FA92B53}"/>
              </a:ext>
            </a:extLst>
          </p:cNvPr>
          <p:cNvPicPr>
            <a:picLocks noGrp="1" noChangeAspect="1"/>
          </p:cNvPicPr>
          <p:nvPr>
            <p:ph idx="1"/>
          </p:nvPr>
        </p:nvPicPr>
        <p:blipFill>
          <a:blip r:embed="rId3"/>
          <a:stretch>
            <a:fillRect/>
          </a:stretch>
        </p:blipFill>
        <p:spPr>
          <a:xfrm>
            <a:off x="443110" y="3933127"/>
            <a:ext cx="3981500" cy="922107"/>
          </a:xfrm>
          <a:ln>
            <a:solidFill>
              <a:schemeClr val="tx1">
                <a:lumMod val="65000"/>
                <a:lumOff val="35000"/>
              </a:schemeClr>
            </a:solidFill>
          </a:ln>
        </p:spPr>
      </p:pic>
      <p:sp>
        <p:nvSpPr>
          <p:cNvPr id="4" name="スライド番号プレースホルダー 3">
            <a:extLst>
              <a:ext uri="{FF2B5EF4-FFF2-40B4-BE49-F238E27FC236}">
                <a16:creationId xmlns:a16="http://schemas.microsoft.com/office/drawing/2014/main" id="{BC56FB65-5BB4-6CAA-5202-B559965C4499}"/>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3</a:t>
            </a:fld>
            <a:endParaRPr lang="ja-JP" altLang="en-US">
              <a:latin typeface="Calibri"/>
              <a:ea typeface="ＭＳ Ｐゴシック" panose="020B0600070205080204" pitchFamily="34" charset="-128"/>
            </a:endParaRPr>
          </a:p>
        </p:txBody>
      </p:sp>
      <p:pic>
        <p:nvPicPr>
          <p:cNvPr id="5" name="図 4">
            <a:extLst>
              <a:ext uri="{FF2B5EF4-FFF2-40B4-BE49-F238E27FC236}">
                <a16:creationId xmlns:a16="http://schemas.microsoft.com/office/drawing/2014/main" id="{58AD2B0C-5BE0-DE0A-3CEF-24039CFF4BCD}"/>
              </a:ext>
            </a:extLst>
          </p:cNvPr>
          <p:cNvPicPr>
            <a:picLocks noChangeAspect="1"/>
          </p:cNvPicPr>
          <p:nvPr/>
        </p:nvPicPr>
        <p:blipFill>
          <a:blip r:embed="rId4"/>
          <a:stretch>
            <a:fillRect/>
          </a:stretch>
        </p:blipFill>
        <p:spPr>
          <a:xfrm>
            <a:off x="443112" y="908339"/>
            <a:ext cx="3886831" cy="1166766"/>
          </a:xfrm>
          <a:prstGeom prst="rect">
            <a:avLst/>
          </a:prstGeom>
          <a:ln>
            <a:solidFill>
              <a:schemeClr val="tx1">
                <a:lumMod val="65000"/>
                <a:lumOff val="35000"/>
              </a:schemeClr>
            </a:solidFill>
          </a:ln>
        </p:spPr>
      </p:pic>
      <p:pic>
        <p:nvPicPr>
          <p:cNvPr id="6" name="図 5">
            <a:extLst>
              <a:ext uri="{FF2B5EF4-FFF2-40B4-BE49-F238E27FC236}">
                <a16:creationId xmlns:a16="http://schemas.microsoft.com/office/drawing/2014/main" id="{A5070CEF-DB62-88D9-0147-5F66372C062F}"/>
              </a:ext>
            </a:extLst>
          </p:cNvPr>
          <p:cNvPicPr>
            <a:picLocks noChangeAspect="1"/>
          </p:cNvPicPr>
          <p:nvPr/>
        </p:nvPicPr>
        <p:blipFill>
          <a:blip r:embed="rId4"/>
          <a:stretch>
            <a:fillRect/>
          </a:stretch>
        </p:blipFill>
        <p:spPr>
          <a:xfrm>
            <a:off x="443112" y="2413829"/>
            <a:ext cx="3886835" cy="1166766"/>
          </a:xfrm>
          <a:prstGeom prst="rect">
            <a:avLst/>
          </a:prstGeom>
          <a:ln>
            <a:solidFill>
              <a:schemeClr val="tx1">
                <a:lumMod val="65000"/>
                <a:lumOff val="35000"/>
              </a:schemeClr>
            </a:solidFill>
          </a:ln>
        </p:spPr>
      </p:pic>
      <p:sp>
        <p:nvSpPr>
          <p:cNvPr id="10" name="テキスト ボックス 9">
            <a:extLst>
              <a:ext uri="{FF2B5EF4-FFF2-40B4-BE49-F238E27FC236}">
                <a16:creationId xmlns:a16="http://schemas.microsoft.com/office/drawing/2014/main" id="{46BBD3EB-2FA7-FA6F-FC29-CDFE3B4E8A95}"/>
              </a:ext>
            </a:extLst>
          </p:cNvPr>
          <p:cNvSpPr txBox="1"/>
          <p:nvPr/>
        </p:nvSpPr>
        <p:spPr>
          <a:xfrm>
            <a:off x="5388171" y="5230095"/>
            <a:ext cx="3378574" cy="261610"/>
          </a:xfrm>
          <a:prstGeom prst="rect">
            <a:avLst/>
          </a:prstGeom>
          <a:noFill/>
        </p:spPr>
        <p:txBody>
          <a:bodyPr wrap="square">
            <a:spAutoFit/>
          </a:bodyPr>
          <a:lstStyle/>
          <a:p>
            <a:pPr defTabSz="457200"/>
            <a:r>
              <a:rPr lang="ja-JP" altLang="en-US" sz="1100">
                <a:solidFill>
                  <a:prstClr val="black"/>
                </a:solidFill>
                <a:latin typeface="Calibri"/>
                <a:ea typeface="ＭＳ Ｐゴシック" panose="020B0600070205080204" pitchFamily="34" charset="-128"/>
              </a:rPr>
              <a:t>https://www.slideshare.net/yoshitaket/ss-123775624</a:t>
            </a:r>
          </a:p>
        </p:txBody>
      </p:sp>
      <p:pic>
        <p:nvPicPr>
          <p:cNvPr id="11" name="図 10">
            <a:extLst>
              <a:ext uri="{FF2B5EF4-FFF2-40B4-BE49-F238E27FC236}">
                <a16:creationId xmlns:a16="http://schemas.microsoft.com/office/drawing/2014/main" id="{A119E01D-4581-9392-D763-9C90CD25D2F9}"/>
              </a:ext>
            </a:extLst>
          </p:cNvPr>
          <p:cNvPicPr>
            <a:picLocks noChangeAspect="1"/>
          </p:cNvPicPr>
          <p:nvPr/>
        </p:nvPicPr>
        <p:blipFill>
          <a:blip r:embed="rId5"/>
          <a:stretch>
            <a:fillRect/>
          </a:stretch>
        </p:blipFill>
        <p:spPr>
          <a:xfrm>
            <a:off x="5155142" y="2481373"/>
            <a:ext cx="3844632" cy="2710466"/>
          </a:xfrm>
          <a:prstGeom prst="rect">
            <a:avLst/>
          </a:prstGeom>
        </p:spPr>
      </p:pic>
      <p:sp>
        <p:nvSpPr>
          <p:cNvPr id="13" name="テキスト ボックス 12">
            <a:extLst>
              <a:ext uri="{FF2B5EF4-FFF2-40B4-BE49-F238E27FC236}">
                <a16:creationId xmlns:a16="http://schemas.microsoft.com/office/drawing/2014/main" id="{A869257A-BF6A-9A35-5DEF-1EF240C94CC6}"/>
              </a:ext>
            </a:extLst>
          </p:cNvPr>
          <p:cNvSpPr txBox="1"/>
          <p:nvPr/>
        </p:nvSpPr>
        <p:spPr>
          <a:xfrm>
            <a:off x="557483" y="4855232"/>
            <a:ext cx="3658092" cy="261610"/>
          </a:xfrm>
          <a:prstGeom prst="rect">
            <a:avLst/>
          </a:prstGeom>
          <a:noFill/>
        </p:spPr>
        <p:txBody>
          <a:bodyPr wrap="square">
            <a:spAutoFit/>
          </a:bodyPr>
          <a:lstStyle/>
          <a:p>
            <a:pPr defTabSz="457200"/>
            <a:r>
              <a:rPr lang="ja-JP" altLang="en-US" sz="1100">
                <a:solidFill>
                  <a:prstClr val="black"/>
                </a:solidFill>
                <a:latin typeface="Calibri"/>
                <a:ea typeface="ＭＳ Ｐゴシック" panose="020B0600070205080204" pitchFamily="34" charset="-128"/>
              </a:rPr>
              <a:t>https://ytake2.github.io/takeblog/2018/12/19/tidybayes/</a:t>
            </a:r>
          </a:p>
        </p:txBody>
      </p:sp>
      <p:sp>
        <p:nvSpPr>
          <p:cNvPr id="15" name="テキスト ボックス 14">
            <a:extLst>
              <a:ext uri="{FF2B5EF4-FFF2-40B4-BE49-F238E27FC236}">
                <a16:creationId xmlns:a16="http://schemas.microsoft.com/office/drawing/2014/main" id="{BFBC8DF3-6120-063F-0980-911CFE570CE6}"/>
              </a:ext>
            </a:extLst>
          </p:cNvPr>
          <p:cNvSpPr txBox="1"/>
          <p:nvPr/>
        </p:nvSpPr>
        <p:spPr>
          <a:xfrm>
            <a:off x="489594" y="3567213"/>
            <a:ext cx="4619064" cy="261610"/>
          </a:xfrm>
          <a:prstGeom prst="rect">
            <a:avLst/>
          </a:prstGeom>
          <a:noFill/>
        </p:spPr>
        <p:txBody>
          <a:bodyPr wrap="square">
            <a:spAutoFit/>
          </a:bodyPr>
          <a:lstStyle/>
          <a:p>
            <a:pPr defTabSz="457200"/>
            <a:r>
              <a:rPr lang="ja-JP" altLang="en-US" sz="1100">
                <a:solidFill>
                  <a:prstClr val="black"/>
                </a:solidFill>
                <a:latin typeface="Calibri"/>
                <a:ea typeface="ＭＳ Ｐゴシック" panose="020B0600070205080204" pitchFamily="34" charset="-128"/>
              </a:rPr>
              <a:t>https://www.jstage.jst.go.jp/article/jjpm/61/8/61_61.8_708/_pdf/-char/ja</a:t>
            </a:r>
          </a:p>
        </p:txBody>
      </p:sp>
      <p:sp>
        <p:nvSpPr>
          <p:cNvPr id="17" name="テキスト ボックス 16">
            <a:extLst>
              <a:ext uri="{FF2B5EF4-FFF2-40B4-BE49-F238E27FC236}">
                <a16:creationId xmlns:a16="http://schemas.microsoft.com/office/drawing/2014/main" id="{514A0256-6351-5604-C10D-16E2CF439BCC}"/>
              </a:ext>
            </a:extLst>
          </p:cNvPr>
          <p:cNvSpPr txBox="1"/>
          <p:nvPr/>
        </p:nvSpPr>
        <p:spPr>
          <a:xfrm>
            <a:off x="489594" y="2054772"/>
            <a:ext cx="5355290" cy="261610"/>
          </a:xfrm>
          <a:prstGeom prst="rect">
            <a:avLst/>
          </a:prstGeom>
          <a:noFill/>
        </p:spPr>
        <p:txBody>
          <a:bodyPr wrap="square">
            <a:spAutoFit/>
          </a:bodyPr>
          <a:lstStyle/>
          <a:p>
            <a:pPr defTabSz="457200"/>
            <a:r>
              <a:rPr lang="ja-JP" altLang="en-US" sz="1100">
                <a:solidFill>
                  <a:prstClr val="black"/>
                </a:solidFill>
                <a:latin typeface="Calibri"/>
                <a:ea typeface="ＭＳ Ｐゴシック" panose="020B0600070205080204" pitchFamily="34" charset="-128"/>
              </a:rPr>
              <a:t>https://www.jstage.jst.go.jp/article/jjbct/advpub/0/advpub_21-024/_pdf/-char/ja</a:t>
            </a:r>
          </a:p>
        </p:txBody>
      </p:sp>
      <p:pic>
        <p:nvPicPr>
          <p:cNvPr id="18" name="図 17">
            <a:extLst>
              <a:ext uri="{FF2B5EF4-FFF2-40B4-BE49-F238E27FC236}">
                <a16:creationId xmlns:a16="http://schemas.microsoft.com/office/drawing/2014/main" id="{1AE7B07E-D5B4-C359-A801-3318091EC527}"/>
              </a:ext>
            </a:extLst>
          </p:cNvPr>
          <p:cNvPicPr>
            <a:picLocks noChangeAspect="1"/>
          </p:cNvPicPr>
          <p:nvPr/>
        </p:nvPicPr>
        <p:blipFill>
          <a:blip r:embed="rId6"/>
          <a:stretch>
            <a:fillRect/>
          </a:stretch>
        </p:blipFill>
        <p:spPr>
          <a:xfrm>
            <a:off x="443112" y="5230095"/>
            <a:ext cx="3629255" cy="813112"/>
          </a:xfrm>
          <a:prstGeom prst="rect">
            <a:avLst/>
          </a:prstGeom>
          <a:ln>
            <a:solidFill>
              <a:schemeClr val="tx1">
                <a:lumMod val="65000"/>
                <a:lumOff val="35000"/>
              </a:schemeClr>
            </a:solidFill>
          </a:ln>
        </p:spPr>
      </p:pic>
      <p:sp>
        <p:nvSpPr>
          <p:cNvPr id="22" name="テキスト ボックス 21">
            <a:extLst>
              <a:ext uri="{FF2B5EF4-FFF2-40B4-BE49-F238E27FC236}">
                <a16:creationId xmlns:a16="http://schemas.microsoft.com/office/drawing/2014/main" id="{566D6CA9-6C9B-CE35-1FA7-A2B5FF71456B}"/>
              </a:ext>
            </a:extLst>
          </p:cNvPr>
          <p:cNvSpPr txBox="1"/>
          <p:nvPr/>
        </p:nvSpPr>
        <p:spPr>
          <a:xfrm>
            <a:off x="556829" y="6068016"/>
            <a:ext cx="5082914" cy="253916"/>
          </a:xfrm>
          <a:prstGeom prst="rect">
            <a:avLst/>
          </a:prstGeom>
          <a:noFill/>
        </p:spPr>
        <p:txBody>
          <a:bodyPr wrap="square">
            <a:spAutoFit/>
          </a:bodyPr>
          <a:lstStyle/>
          <a:p>
            <a:pPr defTabSz="457200"/>
            <a:r>
              <a:rPr lang="ja-JP" altLang="en-US" sz="1050">
                <a:solidFill>
                  <a:prstClr val="black"/>
                </a:solidFill>
                <a:latin typeface="Calibri"/>
                <a:ea typeface="ＭＳ Ｐゴシック" panose="020B0600070205080204" pitchFamily="34" charset="-128"/>
                <a:hlinkClick r:id="rId7"/>
              </a:rPr>
              <a:t>https://ytake2.github.io/takeblog/2019/12/10/シングルケース実験デザインでプレレジ</a:t>
            </a:r>
            <a:endParaRPr lang="ja-JP" altLang="en-US" sz="105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1462415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2AF077-BE29-C1F1-E1C5-2C4DA3F19F0A}"/>
              </a:ext>
            </a:extLst>
          </p:cNvPr>
          <p:cNvSpPr>
            <a:spLocks noGrp="1"/>
          </p:cNvSpPr>
          <p:nvPr>
            <p:ph type="title"/>
          </p:nvPr>
        </p:nvSpPr>
        <p:spPr/>
        <p:txBody>
          <a:bodyPr/>
          <a:lstStyle/>
          <a:p>
            <a:r>
              <a:rPr kumimoji="1" lang="ja-JP" altLang="en-US"/>
              <a:t>シングルケース実験デザイン</a:t>
            </a:r>
            <a:br>
              <a:rPr kumimoji="1" lang="en-US" altLang="ja-JP" dirty="0"/>
            </a:br>
            <a:r>
              <a:rPr kumimoji="1" lang="ja-JP" altLang="en-US"/>
              <a:t>グラフの書き方</a:t>
            </a:r>
          </a:p>
        </p:txBody>
      </p:sp>
      <p:sp>
        <p:nvSpPr>
          <p:cNvPr id="3" name="テキスト プレースホルダー 2">
            <a:extLst>
              <a:ext uri="{FF2B5EF4-FFF2-40B4-BE49-F238E27FC236}">
                <a16:creationId xmlns:a16="http://schemas.microsoft.com/office/drawing/2014/main" id="{2F343DAC-A78E-5E1C-F9C5-F6E1524CA94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0D2D1CC-786C-A188-8AD7-7FBBF3294849}"/>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30</a:t>
            </a:fld>
            <a:endParaRPr lang="ja-JP" altLang="en-US">
              <a:latin typeface="Calibri"/>
              <a:ea typeface="ＭＳ Ｐゴシック" panose="020B0600070205080204" pitchFamily="34" charset="-128"/>
            </a:endParaRPr>
          </a:p>
        </p:txBody>
      </p:sp>
    </p:spTree>
    <p:extLst>
      <p:ext uri="{BB962C8B-B14F-4D97-AF65-F5344CB8AC3E}">
        <p14:creationId xmlns:p14="http://schemas.microsoft.com/office/powerpoint/2010/main" val="586247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E161758-12C0-412E-93BA-203E1347714B}"/>
              </a:ext>
            </a:extLst>
          </p:cNvPr>
          <p:cNvSpPr>
            <a:spLocks noGrp="1"/>
          </p:cNvSpPr>
          <p:nvPr>
            <p:ph type="title"/>
          </p:nvPr>
        </p:nvSpPr>
        <p:spPr/>
        <p:txBody>
          <a:bodyPr>
            <a:normAutofit fontScale="90000"/>
          </a:bodyPr>
          <a:lstStyle/>
          <a:p>
            <a:r>
              <a:rPr lang="ja-JP" altLang="en-US"/>
              <a:t>書き方のお手本</a:t>
            </a:r>
          </a:p>
        </p:txBody>
      </p:sp>
      <p:sp>
        <p:nvSpPr>
          <p:cNvPr id="4" name="スライド番号プレースホルダー 3">
            <a:extLst>
              <a:ext uri="{FF2B5EF4-FFF2-40B4-BE49-F238E27FC236}">
                <a16:creationId xmlns:a16="http://schemas.microsoft.com/office/drawing/2014/main" id="{ADF735C4-5609-729B-43F0-AC75CDDB0DD7}"/>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31</a:t>
            </a:fld>
            <a:endParaRPr lang="ja-JP" altLang="en-US">
              <a:latin typeface="Calibri"/>
              <a:ea typeface="ＭＳ Ｐゴシック" panose="020B0600070205080204" pitchFamily="34" charset="-128"/>
            </a:endParaRPr>
          </a:p>
        </p:txBody>
      </p:sp>
      <p:pic>
        <p:nvPicPr>
          <p:cNvPr id="6" name="図 5">
            <a:extLst>
              <a:ext uri="{FF2B5EF4-FFF2-40B4-BE49-F238E27FC236}">
                <a16:creationId xmlns:a16="http://schemas.microsoft.com/office/drawing/2014/main" id="{93B9F56E-282F-CABF-0D4E-8585F4A3A42D}"/>
              </a:ext>
            </a:extLst>
          </p:cNvPr>
          <p:cNvPicPr>
            <a:picLocks noChangeAspect="1"/>
          </p:cNvPicPr>
          <p:nvPr/>
        </p:nvPicPr>
        <p:blipFill>
          <a:blip r:embed="rId2"/>
          <a:stretch>
            <a:fillRect/>
          </a:stretch>
        </p:blipFill>
        <p:spPr>
          <a:xfrm>
            <a:off x="547222" y="1670050"/>
            <a:ext cx="2747089" cy="3897033"/>
          </a:xfrm>
          <a:prstGeom prst="rect">
            <a:avLst/>
          </a:prstGeom>
        </p:spPr>
      </p:pic>
      <p:sp>
        <p:nvSpPr>
          <p:cNvPr id="8" name="テキスト ボックス 7">
            <a:extLst>
              <a:ext uri="{FF2B5EF4-FFF2-40B4-BE49-F238E27FC236}">
                <a16:creationId xmlns:a16="http://schemas.microsoft.com/office/drawing/2014/main" id="{6009DFE3-88B2-D1DD-9AFB-A28128D9DF97}"/>
              </a:ext>
            </a:extLst>
          </p:cNvPr>
          <p:cNvSpPr txBox="1"/>
          <p:nvPr/>
        </p:nvSpPr>
        <p:spPr>
          <a:xfrm>
            <a:off x="3405997" y="2967335"/>
            <a:ext cx="5190785" cy="923330"/>
          </a:xfrm>
          <a:prstGeom prst="rect">
            <a:avLst/>
          </a:prstGeom>
          <a:noFill/>
        </p:spPr>
        <p:txBody>
          <a:bodyPr wrap="square">
            <a:spAutoFit/>
          </a:bodyPr>
          <a:lstStyle/>
          <a:p>
            <a:pPr defTabSz="457200"/>
            <a:r>
              <a:rPr lang="en" altLang="ja-JP" dirty="0">
                <a:solidFill>
                  <a:srgbClr val="666666"/>
                </a:solidFill>
                <a:latin typeface="Open Sans" panose="020B0606030504020204" pitchFamily="34" charset="0"/>
                <a:ea typeface="ＭＳ Ｐゴシック" panose="020B0600070205080204" pitchFamily="34" charset="-128"/>
              </a:rPr>
              <a:t>Chapter 5|39 pages</a:t>
            </a:r>
          </a:p>
          <a:p>
            <a:pPr defTabSz="457200"/>
            <a:r>
              <a:rPr lang="en" altLang="ja-JP" dirty="0">
                <a:solidFill>
                  <a:srgbClr val="007A96"/>
                </a:solidFill>
                <a:latin typeface="Open Sans" panose="020B0606030504020204" pitchFamily="34" charset="0"/>
                <a:ea typeface="ＭＳ Ｐゴシック" panose="020B0600070205080204" pitchFamily="34" charset="-128"/>
                <a:hlinkClick r:id="rId3"/>
              </a:rPr>
              <a:t>Visual analysis of single-case data</a:t>
            </a:r>
            <a:endParaRPr lang="en" altLang="ja-JP" b="1" dirty="0">
              <a:solidFill>
                <a:srgbClr val="000000"/>
              </a:solidFill>
              <a:latin typeface="Open Sans" panose="020B0606030504020204" pitchFamily="34" charset="0"/>
              <a:ea typeface="ＭＳ Ｐゴシック" panose="020B0600070205080204" pitchFamily="34" charset="-128"/>
            </a:endParaRPr>
          </a:p>
          <a:p>
            <a:pPr defTabSz="457200"/>
            <a:r>
              <a:rPr lang="en" altLang="ja-JP" i="1" dirty="0" err="1">
                <a:solidFill>
                  <a:srgbClr val="666666"/>
                </a:solidFill>
                <a:latin typeface="Open Sans" panose="020B0606030504020204" pitchFamily="34" charset="0"/>
                <a:ea typeface="ＭＳ Ｐゴシック" panose="020B0600070205080204" pitchFamily="34" charset="-128"/>
              </a:rPr>
              <a:t>By</a:t>
            </a:r>
            <a:r>
              <a:rPr lang="en" altLang="ja-JP" i="1" dirty="0" err="1">
                <a:solidFill>
                  <a:srgbClr val="000000"/>
                </a:solidFill>
                <a:latin typeface="Open Sans" panose="020B0606030504020204" pitchFamily="34" charset="0"/>
                <a:ea typeface="ＭＳ Ｐゴシック" panose="020B0600070205080204" pitchFamily="34" charset="-128"/>
              </a:rPr>
              <a:t>Stephen</a:t>
            </a:r>
            <a:r>
              <a:rPr lang="en" altLang="ja-JP" i="1" dirty="0">
                <a:solidFill>
                  <a:srgbClr val="000000"/>
                </a:solidFill>
                <a:latin typeface="Open Sans" panose="020B0606030504020204" pitchFamily="34" charset="0"/>
                <a:ea typeface="ＭＳ Ｐゴシック" panose="020B0600070205080204" pitchFamily="34" charset="-128"/>
              </a:rPr>
              <a:t> Morley, Ciara Masterson, Chris J. Main</a:t>
            </a:r>
            <a:endParaRPr lang="en" altLang="ja-JP" i="1" dirty="0">
              <a:solidFill>
                <a:prstClr val="black"/>
              </a:solidFill>
              <a:latin typeface="Open Sans" panose="020B0606030504020204" pitchFamily="34" charset="0"/>
              <a:ea typeface="ＭＳ Ｐゴシック" panose="020B0600070205080204" pitchFamily="34" charset="-128"/>
            </a:endParaRPr>
          </a:p>
        </p:txBody>
      </p:sp>
    </p:spTree>
    <p:extLst>
      <p:ext uri="{BB962C8B-B14F-4D97-AF65-F5344CB8AC3E}">
        <p14:creationId xmlns:p14="http://schemas.microsoft.com/office/powerpoint/2010/main" val="3933240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E161758-12C0-412E-93BA-203E1347714B}"/>
              </a:ext>
            </a:extLst>
          </p:cNvPr>
          <p:cNvSpPr>
            <a:spLocks noGrp="1"/>
          </p:cNvSpPr>
          <p:nvPr>
            <p:ph type="title"/>
          </p:nvPr>
        </p:nvSpPr>
        <p:spPr/>
        <p:txBody>
          <a:bodyPr>
            <a:noAutofit/>
          </a:bodyPr>
          <a:lstStyle/>
          <a:p>
            <a:r>
              <a:rPr kumimoji="1" lang="ja-JP" altLang="en-US" sz="2800" b="0" i="0" u="none" strike="noStrike" kern="1200" cap="none" spc="0" normalizeH="0" baseline="0" noProof="0">
                <a:ln>
                  <a:noFill/>
                </a:ln>
                <a:solidFill>
                  <a:schemeClr val="bg1"/>
                </a:solidFill>
                <a:effectLst/>
                <a:uLnTx/>
                <a:uFillTx/>
                <a:latin typeface="BIZ UDGothic" panose="020B0400000000000000" pitchFamily="49" charset="-128"/>
                <a:ea typeface="BIZ UDGothic" panose="020B0400000000000000" pitchFamily="49" charset="-128"/>
              </a:rPr>
              <a:t>このグラフのダメなところを指摘してください</a:t>
            </a:r>
            <a:endParaRPr lang="ja-JP" altLang="en-US" sz="2800"/>
          </a:p>
        </p:txBody>
      </p:sp>
      <p:pic>
        <p:nvPicPr>
          <p:cNvPr id="9" name="図 8">
            <a:extLst>
              <a:ext uri="{FF2B5EF4-FFF2-40B4-BE49-F238E27FC236}">
                <a16:creationId xmlns:a16="http://schemas.microsoft.com/office/drawing/2014/main" id="{3ECE28FF-B09A-2667-ADFF-3DCB5F60DA76}"/>
              </a:ext>
            </a:extLst>
          </p:cNvPr>
          <p:cNvPicPr>
            <a:picLocks noChangeAspect="1"/>
          </p:cNvPicPr>
          <p:nvPr/>
        </p:nvPicPr>
        <p:blipFill rotWithShape="1">
          <a:blip r:embed="rId2"/>
          <a:srcRect r="48515" b="33948"/>
          <a:stretch/>
        </p:blipFill>
        <p:spPr>
          <a:xfrm>
            <a:off x="1705958" y="1666432"/>
            <a:ext cx="5281788" cy="4349526"/>
          </a:xfrm>
          <a:prstGeom prst="rect">
            <a:avLst/>
          </a:prstGeom>
        </p:spPr>
      </p:pic>
      <p:sp>
        <p:nvSpPr>
          <p:cNvPr id="10" name="テキスト ボックス 9">
            <a:extLst>
              <a:ext uri="{FF2B5EF4-FFF2-40B4-BE49-F238E27FC236}">
                <a16:creationId xmlns:a16="http://schemas.microsoft.com/office/drawing/2014/main" id="{09DEEA4C-55B5-6778-7640-69A6579A45D9}"/>
              </a:ext>
            </a:extLst>
          </p:cNvPr>
          <p:cNvSpPr txBox="1"/>
          <p:nvPr/>
        </p:nvSpPr>
        <p:spPr>
          <a:xfrm>
            <a:off x="1011644" y="842042"/>
            <a:ext cx="6670416" cy="523220"/>
          </a:xfrm>
          <a:prstGeom prst="rect">
            <a:avLst/>
          </a:prstGeom>
          <a:noFill/>
        </p:spPr>
        <p:txBody>
          <a:bodyPr wrap="none" rtlCol="0">
            <a:spAutoFit/>
          </a:bodyPr>
          <a:lstStyle/>
          <a:p>
            <a:pPr defTabSz="457200"/>
            <a:r>
              <a:rPr lang="ja-JP" altLang="en-US" sz="2800">
                <a:solidFill>
                  <a:prstClr val="black"/>
                </a:solidFill>
                <a:latin typeface="Calibri"/>
                <a:ea typeface="ＭＳ Ｐゴシック" panose="020B0600070205080204" pitchFamily="34" charset="-128"/>
              </a:rPr>
              <a:t>このグラフのダメなところを指摘してください</a:t>
            </a:r>
          </a:p>
        </p:txBody>
      </p:sp>
    </p:spTree>
    <p:extLst>
      <p:ext uri="{BB962C8B-B14F-4D97-AF65-F5344CB8AC3E}">
        <p14:creationId xmlns:p14="http://schemas.microsoft.com/office/powerpoint/2010/main" val="2421220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B69A98-6016-ED37-5E4B-73969141FB97}"/>
              </a:ext>
            </a:extLst>
          </p:cNvPr>
          <p:cNvSpPr>
            <a:spLocks noGrp="1"/>
          </p:cNvSpPr>
          <p:nvPr>
            <p:ph type="title"/>
          </p:nvPr>
        </p:nvSpPr>
        <p:spPr/>
        <p:txBody>
          <a:bodyPr>
            <a:normAutofit fontScale="90000"/>
          </a:bodyPr>
          <a:lstStyle/>
          <a:p>
            <a:r>
              <a:rPr lang="ja-JP" altLang="en-US"/>
              <a:t>このグラフのダメなところ</a:t>
            </a:r>
            <a:endParaRPr kumimoji="1" lang="ja-JP" altLang="en-US"/>
          </a:p>
        </p:txBody>
      </p:sp>
      <p:sp>
        <p:nvSpPr>
          <p:cNvPr id="3" name="スライド番号プレースホルダー 2">
            <a:extLst>
              <a:ext uri="{FF2B5EF4-FFF2-40B4-BE49-F238E27FC236}">
                <a16:creationId xmlns:a16="http://schemas.microsoft.com/office/drawing/2014/main" id="{EA1C9FE3-66F2-AF25-E25A-8E5982FAA795}"/>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33</a:t>
            </a:fld>
            <a:endParaRPr lang="ja-JP" altLang="en-US">
              <a:latin typeface="Calibri"/>
              <a:ea typeface="ＭＳ Ｐゴシック" panose="020B0600070205080204" pitchFamily="34" charset="-128"/>
            </a:endParaRPr>
          </a:p>
        </p:txBody>
      </p:sp>
      <p:sp>
        <p:nvSpPr>
          <p:cNvPr id="5" name="テキスト ボックス 4">
            <a:extLst>
              <a:ext uri="{FF2B5EF4-FFF2-40B4-BE49-F238E27FC236}">
                <a16:creationId xmlns:a16="http://schemas.microsoft.com/office/drawing/2014/main" id="{3E5381B9-98CE-6997-1F5B-C13CD39B1995}"/>
              </a:ext>
            </a:extLst>
          </p:cNvPr>
          <p:cNvSpPr txBox="1"/>
          <p:nvPr/>
        </p:nvSpPr>
        <p:spPr>
          <a:xfrm>
            <a:off x="495127" y="1216897"/>
            <a:ext cx="8153745" cy="3907095"/>
          </a:xfrm>
          <a:prstGeom prst="rect">
            <a:avLst/>
          </a:prstGeom>
          <a:noFill/>
        </p:spPr>
        <p:txBody>
          <a:bodyPr wrap="square">
            <a:spAutoFit/>
          </a:bodyPr>
          <a:lstStyle/>
          <a:p>
            <a:pPr marL="457200" indent="-457200" defTabSz="457200">
              <a:lnSpc>
                <a:spcPct val="150000"/>
              </a:lnSpc>
              <a:buFont typeface="+mj-lt"/>
              <a:buAutoNum type="arabicPeriod"/>
            </a:pPr>
            <a:r>
              <a:rPr lang="en-US" altLang="ja-JP" sz="2400" dirty="0">
                <a:solidFill>
                  <a:prstClr val="black"/>
                </a:solidFill>
                <a:latin typeface="Arial Unicode MS" panose="020B0604020202020204" pitchFamily="34" charset="-128"/>
                <a:ea typeface="BIZ UDGothic" panose="020B0400000000000000" pitchFamily="49" charset="-128"/>
              </a:rPr>
              <a:t>X</a:t>
            </a:r>
            <a:r>
              <a:rPr lang="ja-JP" altLang="en-US" sz="2400">
                <a:solidFill>
                  <a:prstClr val="black"/>
                </a:solidFill>
                <a:latin typeface="Arial Unicode MS" panose="020B0604020202020204" pitchFamily="34" charset="-128"/>
                <a:ea typeface="BIZ UDGothic" panose="020B0400000000000000" pitchFamily="49" charset="-128"/>
              </a:rPr>
              <a:t>軸にも</a:t>
            </a:r>
            <a:r>
              <a:rPr lang="en-US" altLang="ja-JP" sz="2400" dirty="0">
                <a:solidFill>
                  <a:prstClr val="black"/>
                </a:solidFill>
                <a:latin typeface="Arial Unicode MS" panose="020B0604020202020204" pitchFamily="34" charset="-128"/>
                <a:ea typeface="BIZ UDGothic" panose="020B0400000000000000" pitchFamily="49" charset="-128"/>
              </a:rPr>
              <a:t>Y</a:t>
            </a:r>
            <a:r>
              <a:rPr lang="ja-JP" altLang="en-US" sz="2400">
                <a:solidFill>
                  <a:prstClr val="black"/>
                </a:solidFill>
                <a:latin typeface="Arial Unicode MS" panose="020B0604020202020204" pitchFamily="34" charset="-128"/>
                <a:ea typeface="BIZ UDGothic" panose="020B0400000000000000" pitchFamily="49" charset="-128"/>
              </a:rPr>
              <a:t>軸にもラベルがついていない</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en-US" altLang="ja-JP" sz="2400" dirty="0">
                <a:solidFill>
                  <a:prstClr val="black"/>
                </a:solidFill>
                <a:latin typeface="Arial Unicode MS" panose="020B0604020202020204" pitchFamily="34" charset="-128"/>
                <a:ea typeface="BIZ UDGothic" panose="020B0400000000000000" pitchFamily="49" charset="-128"/>
              </a:rPr>
              <a:t>X</a:t>
            </a:r>
            <a:r>
              <a:rPr lang="ja-JP" altLang="en-US" sz="2400">
                <a:solidFill>
                  <a:prstClr val="black"/>
                </a:solidFill>
                <a:latin typeface="Arial Unicode MS" panose="020B0604020202020204" pitchFamily="34" charset="-128"/>
                <a:ea typeface="BIZ UDGothic" panose="020B0400000000000000" pitchFamily="49" charset="-128"/>
              </a:rPr>
              <a:t>軸の数値が詰まって読みにくい</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en-US" altLang="ja-JP" sz="2400" dirty="0">
                <a:solidFill>
                  <a:prstClr val="black"/>
                </a:solidFill>
                <a:latin typeface="Arial Unicode MS" panose="020B0604020202020204" pitchFamily="34" charset="-128"/>
                <a:ea typeface="BIZ UDGothic" panose="020B0400000000000000" pitchFamily="49" charset="-128"/>
              </a:rPr>
              <a:t>X</a:t>
            </a:r>
            <a:r>
              <a:rPr lang="ja-JP" altLang="en-US" sz="2400">
                <a:solidFill>
                  <a:prstClr val="black"/>
                </a:solidFill>
                <a:latin typeface="Arial Unicode MS" panose="020B0604020202020204" pitchFamily="34" charset="-128"/>
                <a:ea typeface="BIZ UDGothic" panose="020B0400000000000000" pitchFamily="49" charset="-128"/>
              </a:rPr>
              <a:t>軸のスケールが参加者間でそろっていない</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ja-JP" altLang="en-US" sz="2400">
                <a:solidFill>
                  <a:prstClr val="black"/>
                </a:solidFill>
                <a:latin typeface="Arial Unicode MS" panose="020B0604020202020204" pitchFamily="34" charset="-128"/>
                <a:ea typeface="BIZ UDGothic" panose="020B0400000000000000" pitchFamily="49" charset="-128"/>
              </a:rPr>
              <a:t>フェーズの違いにラベルがつけられていない</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ja-JP" altLang="en-US" sz="2400">
                <a:solidFill>
                  <a:prstClr val="black"/>
                </a:solidFill>
                <a:latin typeface="Arial Unicode MS" panose="020B0604020202020204" pitchFamily="34" charset="-128"/>
                <a:ea typeface="BIZ UDGothic" panose="020B0400000000000000" pitchFamily="49" charset="-128"/>
              </a:rPr>
              <a:t>参加者が</a:t>
            </a:r>
            <a:r>
              <a:rPr lang="en-US" altLang="ja-JP" sz="2400" dirty="0">
                <a:solidFill>
                  <a:prstClr val="black"/>
                </a:solidFill>
                <a:latin typeface="Arial Unicode MS" panose="020B0604020202020204" pitchFamily="34" charset="-128"/>
                <a:ea typeface="BIZ UDGothic" panose="020B0400000000000000" pitchFamily="49" charset="-128"/>
              </a:rPr>
              <a:t>1〜6</a:t>
            </a:r>
            <a:r>
              <a:rPr lang="ja-JP" altLang="en-US" sz="2400">
                <a:solidFill>
                  <a:prstClr val="black"/>
                </a:solidFill>
                <a:latin typeface="Arial Unicode MS" panose="020B0604020202020204" pitchFamily="34" charset="-128"/>
                <a:ea typeface="BIZ UDGothic" panose="020B0400000000000000" pitchFamily="49" charset="-128"/>
              </a:rPr>
              <a:t>と順番に数値を割り当てられているが、関係ない</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ja-JP" altLang="en-US" sz="2400">
                <a:solidFill>
                  <a:prstClr val="black"/>
                </a:solidFill>
                <a:latin typeface="Arial Unicode MS" panose="020B0604020202020204" pitchFamily="34" charset="-128"/>
                <a:ea typeface="BIZ UDGothic" panose="020B0400000000000000" pitchFamily="49" charset="-128"/>
              </a:rPr>
              <a:t>グラフ内の全ての線の太さや線種一緒なので見にくい</a:t>
            </a:r>
          </a:p>
        </p:txBody>
      </p:sp>
    </p:spTree>
    <p:extLst>
      <p:ext uri="{BB962C8B-B14F-4D97-AF65-F5344CB8AC3E}">
        <p14:creationId xmlns:p14="http://schemas.microsoft.com/office/powerpoint/2010/main" val="2125772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0180D3-9848-E1A9-1D3A-3FD123C5DEC3}"/>
              </a:ext>
            </a:extLst>
          </p:cNvPr>
          <p:cNvSpPr>
            <a:spLocks noGrp="1"/>
          </p:cNvSpPr>
          <p:nvPr>
            <p:ph type="title"/>
          </p:nvPr>
        </p:nvSpPr>
        <p:spPr/>
        <p:txBody>
          <a:bodyPr>
            <a:noAutofit/>
          </a:bodyPr>
          <a:lstStyle/>
          <a:p>
            <a:r>
              <a:rPr kumimoji="1" lang="ja-JP" altLang="en-US" sz="3200" b="0" i="0" u="none" strike="noStrike" kern="1200" cap="none" spc="0" normalizeH="0" baseline="0" noProof="0">
                <a:ln>
                  <a:noFill/>
                </a:ln>
                <a:solidFill>
                  <a:schemeClr val="bg1"/>
                </a:solidFill>
                <a:effectLst/>
                <a:uLnTx/>
                <a:uFillTx/>
                <a:latin typeface="BIZ UDGothic" panose="020B0400000000000000" pitchFamily="49" charset="-128"/>
                <a:ea typeface="BIZ UDGothic" panose="020B0400000000000000" pitchFamily="49" charset="-128"/>
              </a:rPr>
              <a:t>このグラフのダメなところを指摘してください</a:t>
            </a:r>
            <a:endParaRPr kumimoji="1" lang="ja-JP" altLang="en-US" sz="3200">
              <a:solidFill>
                <a:schemeClr val="bg1"/>
              </a:solidFill>
            </a:endParaRPr>
          </a:p>
        </p:txBody>
      </p:sp>
      <p:pic>
        <p:nvPicPr>
          <p:cNvPr id="4" name="図 3">
            <a:extLst>
              <a:ext uri="{FF2B5EF4-FFF2-40B4-BE49-F238E27FC236}">
                <a16:creationId xmlns:a16="http://schemas.microsoft.com/office/drawing/2014/main" id="{F8472BC0-CC59-5C7E-6C35-DC7E5BD5C4AC}"/>
              </a:ext>
            </a:extLst>
          </p:cNvPr>
          <p:cNvPicPr>
            <a:picLocks noChangeAspect="1"/>
          </p:cNvPicPr>
          <p:nvPr/>
        </p:nvPicPr>
        <p:blipFill rotWithShape="1">
          <a:blip r:embed="rId2"/>
          <a:srcRect l="49023" t="1676" r="603" b="37920"/>
          <a:stretch/>
        </p:blipFill>
        <p:spPr>
          <a:xfrm>
            <a:off x="1115123" y="903602"/>
            <a:ext cx="6881287" cy="5296475"/>
          </a:xfrm>
          <a:prstGeom prst="rect">
            <a:avLst/>
          </a:prstGeom>
        </p:spPr>
      </p:pic>
    </p:spTree>
    <p:extLst>
      <p:ext uri="{BB962C8B-B14F-4D97-AF65-F5344CB8AC3E}">
        <p14:creationId xmlns:p14="http://schemas.microsoft.com/office/powerpoint/2010/main" val="1240077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B69A98-6016-ED37-5E4B-73969141FB97}"/>
              </a:ext>
            </a:extLst>
          </p:cNvPr>
          <p:cNvSpPr>
            <a:spLocks noGrp="1"/>
          </p:cNvSpPr>
          <p:nvPr>
            <p:ph type="title"/>
          </p:nvPr>
        </p:nvSpPr>
        <p:spPr/>
        <p:txBody>
          <a:bodyPr>
            <a:normAutofit fontScale="90000"/>
          </a:bodyPr>
          <a:lstStyle/>
          <a:p>
            <a:r>
              <a:rPr lang="ja-JP" altLang="en-US"/>
              <a:t>このグラフのダメなところ</a:t>
            </a:r>
            <a:endParaRPr kumimoji="1" lang="ja-JP" altLang="en-US"/>
          </a:p>
        </p:txBody>
      </p:sp>
      <p:sp>
        <p:nvSpPr>
          <p:cNvPr id="3" name="スライド番号プレースホルダー 2">
            <a:extLst>
              <a:ext uri="{FF2B5EF4-FFF2-40B4-BE49-F238E27FC236}">
                <a16:creationId xmlns:a16="http://schemas.microsoft.com/office/drawing/2014/main" id="{EA1C9FE3-66F2-AF25-E25A-8E5982FAA795}"/>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35</a:t>
            </a:fld>
            <a:endParaRPr lang="ja-JP" altLang="en-US">
              <a:latin typeface="Calibri"/>
              <a:ea typeface="ＭＳ Ｐゴシック" panose="020B0600070205080204" pitchFamily="34" charset="-128"/>
            </a:endParaRPr>
          </a:p>
        </p:txBody>
      </p:sp>
      <p:sp>
        <p:nvSpPr>
          <p:cNvPr id="5" name="テキスト ボックス 4">
            <a:extLst>
              <a:ext uri="{FF2B5EF4-FFF2-40B4-BE49-F238E27FC236}">
                <a16:creationId xmlns:a16="http://schemas.microsoft.com/office/drawing/2014/main" id="{3E5381B9-98CE-6997-1F5B-C13CD39B1995}"/>
              </a:ext>
            </a:extLst>
          </p:cNvPr>
          <p:cNvSpPr txBox="1"/>
          <p:nvPr/>
        </p:nvSpPr>
        <p:spPr>
          <a:xfrm>
            <a:off x="495129" y="1213938"/>
            <a:ext cx="8442720" cy="4430124"/>
          </a:xfrm>
          <a:prstGeom prst="rect">
            <a:avLst/>
          </a:prstGeom>
          <a:noFill/>
        </p:spPr>
        <p:txBody>
          <a:bodyPr wrap="square">
            <a:spAutoFit/>
          </a:bodyPr>
          <a:lstStyle/>
          <a:p>
            <a:pPr marL="457200" indent="-457200" defTabSz="457200">
              <a:lnSpc>
                <a:spcPct val="150000"/>
              </a:lnSpc>
              <a:buFont typeface="+mj-lt"/>
              <a:buAutoNum type="arabicPeriod"/>
            </a:pPr>
            <a:r>
              <a:rPr lang="ja-JP" altLang="en-US" sz="2400">
                <a:solidFill>
                  <a:prstClr val="black"/>
                </a:solidFill>
                <a:latin typeface="Arial Unicode MS" panose="020B0604020202020204" pitchFamily="34" charset="-128"/>
                <a:ea typeface="BIZ UDGothic" panose="020B0400000000000000" pitchFamily="49" charset="-128"/>
              </a:rPr>
              <a:t>一人一人のデータの枠線いらない</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en-US" altLang="ja-JP" sz="2400" dirty="0">
                <a:solidFill>
                  <a:prstClr val="black"/>
                </a:solidFill>
                <a:latin typeface="Arial Unicode MS" panose="020B0604020202020204" pitchFamily="34" charset="-128"/>
                <a:ea typeface="BIZ UDGothic" panose="020B0400000000000000" pitchFamily="49" charset="-128"/>
              </a:rPr>
              <a:t>2</a:t>
            </a:r>
            <a:r>
              <a:rPr lang="ja-JP" altLang="en-US" sz="2400">
                <a:solidFill>
                  <a:prstClr val="black"/>
                </a:solidFill>
                <a:latin typeface="Arial Unicode MS" panose="020B0604020202020204" pitchFamily="34" charset="-128"/>
                <a:ea typeface="BIZ UDGothic" panose="020B0400000000000000" pitchFamily="49" charset="-128"/>
              </a:rPr>
              <a:t>つのアウトカムがひとつの図に収められていてみずらい</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ja-JP" altLang="en-US" sz="2400">
                <a:solidFill>
                  <a:prstClr val="black"/>
                </a:solidFill>
                <a:latin typeface="Arial Unicode MS" panose="020B0604020202020204" pitchFamily="34" charset="-128"/>
                <a:ea typeface="BIZ UDGothic" panose="020B0400000000000000" pitchFamily="49" charset="-128"/>
              </a:rPr>
              <a:t>一番右の凡例は共通してるのに繰り返しててうざい</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ja-JP" altLang="en-US" sz="2400">
                <a:solidFill>
                  <a:prstClr val="black"/>
                </a:solidFill>
                <a:latin typeface="Arial Unicode MS" panose="020B0604020202020204" pitchFamily="34" charset="-128"/>
                <a:ea typeface="BIZ UDGothic" panose="020B0400000000000000" pitchFamily="49" charset="-128"/>
              </a:rPr>
              <a:t>横線がうざい</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en-US" altLang="ja-JP" sz="2400" dirty="0">
                <a:solidFill>
                  <a:prstClr val="black"/>
                </a:solidFill>
                <a:latin typeface="Arial Unicode MS" panose="020B0604020202020204" pitchFamily="34" charset="-128"/>
                <a:ea typeface="BIZ UDGothic" panose="020B0400000000000000" pitchFamily="49" charset="-128"/>
              </a:rPr>
              <a:t>X</a:t>
            </a:r>
            <a:r>
              <a:rPr lang="ja-JP" altLang="en-US" sz="2400">
                <a:solidFill>
                  <a:prstClr val="black"/>
                </a:solidFill>
                <a:latin typeface="Arial Unicode MS" panose="020B0604020202020204" pitchFamily="34" charset="-128"/>
                <a:ea typeface="BIZ UDGothic" panose="020B0400000000000000" pitchFamily="49" charset="-128"/>
              </a:rPr>
              <a:t>軸のスケールが揃っていない</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en-US" altLang="ja-JP" sz="2400" dirty="0">
                <a:solidFill>
                  <a:prstClr val="black"/>
                </a:solidFill>
                <a:latin typeface="Arial Unicode MS" panose="020B0604020202020204" pitchFamily="34" charset="-128"/>
                <a:ea typeface="BIZ UDGothic" panose="020B0400000000000000" pitchFamily="49" charset="-128"/>
              </a:rPr>
              <a:t>X</a:t>
            </a:r>
            <a:r>
              <a:rPr lang="ja-JP" altLang="en-US" sz="2400">
                <a:solidFill>
                  <a:prstClr val="black"/>
                </a:solidFill>
                <a:latin typeface="Arial Unicode MS" panose="020B0604020202020204" pitchFamily="34" charset="-128"/>
                <a:ea typeface="BIZ UDGothic" panose="020B0400000000000000" pitchFamily="49" charset="-128"/>
              </a:rPr>
              <a:t>軸が揃っていれば、個人個人の</a:t>
            </a:r>
            <a:r>
              <a:rPr lang="en-US" altLang="ja-JP" sz="2400" dirty="0">
                <a:solidFill>
                  <a:prstClr val="black"/>
                </a:solidFill>
                <a:latin typeface="Arial Unicode MS" panose="020B0604020202020204" pitchFamily="34" charset="-128"/>
                <a:ea typeface="BIZ UDGothic" panose="020B0400000000000000" pitchFamily="49" charset="-128"/>
              </a:rPr>
              <a:t>X</a:t>
            </a:r>
            <a:r>
              <a:rPr lang="ja-JP" altLang="en-US" sz="2400">
                <a:solidFill>
                  <a:prstClr val="black"/>
                </a:solidFill>
                <a:latin typeface="Arial Unicode MS" panose="020B0604020202020204" pitchFamily="34" charset="-128"/>
                <a:ea typeface="BIZ UDGothic" panose="020B0400000000000000" pitchFamily="49" charset="-128"/>
              </a:rPr>
              <a:t>軸の軸ラベルは不要</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en-US" altLang="ja-JP" sz="2400" dirty="0">
                <a:solidFill>
                  <a:prstClr val="black"/>
                </a:solidFill>
                <a:latin typeface="Arial Unicode MS" panose="020B0604020202020204" pitchFamily="34" charset="-128"/>
                <a:ea typeface="BIZ UDGothic" panose="020B0400000000000000" pitchFamily="49" charset="-128"/>
              </a:rPr>
              <a:t>Y</a:t>
            </a:r>
            <a:r>
              <a:rPr lang="ja-JP" altLang="en-US" sz="2400">
                <a:solidFill>
                  <a:prstClr val="black"/>
                </a:solidFill>
                <a:latin typeface="Arial Unicode MS" panose="020B0604020202020204" pitchFamily="34" charset="-128"/>
                <a:ea typeface="BIZ UDGothic" panose="020B0400000000000000" pitchFamily="49" charset="-128"/>
              </a:rPr>
              <a:t>軸の軸ラベルがつまりすぎ</a:t>
            </a:r>
            <a:endParaRPr lang="en-US" altLang="ja-JP" sz="24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en-US" altLang="ja-JP" sz="2400" dirty="0">
                <a:solidFill>
                  <a:prstClr val="black"/>
                </a:solidFill>
                <a:latin typeface="Arial Unicode MS" panose="020B0604020202020204" pitchFamily="34" charset="-128"/>
                <a:ea typeface="BIZ UDGothic" panose="020B0400000000000000" pitchFamily="49" charset="-128"/>
              </a:rPr>
              <a:t>Y</a:t>
            </a:r>
            <a:r>
              <a:rPr lang="ja-JP" altLang="en-US" sz="2400">
                <a:solidFill>
                  <a:prstClr val="black"/>
                </a:solidFill>
                <a:latin typeface="Arial Unicode MS" panose="020B0604020202020204" pitchFamily="34" charset="-128"/>
                <a:ea typeface="BIZ UDGothic" panose="020B0400000000000000" pitchFamily="49" charset="-128"/>
              </a:rPr>
              <a:t>軸ラベル、繰り返しててうざい</a:t>
            </a:r>
            <a:endParaRPr lang="en-US" altLang="ja-JP" sz="2400" dirty="0">
              <a:solidFill>
                <a:prstClr val="black"/>
              </a:solidFill>
              <a:latin typeface="Arial Unicode MS" panose="020B0604020202020204" pitchFamily="34" charset="-128"/>
              <a:ea typeface="BIZ UDGothic" panose="020B0400000000000000" pitchFamily="49" charset="-128"/>
            </a:endParaRPr>
          </a:p>
        </p:txBody>
      </p:sp>
    </p:spTree>
    <p:extLst>
      <p:ext uri="{BB962C8B-B14F-4D97-AF65-F5344CB8AC3E}">
        <p14:creationId xmlns:p14="http://schemas.microsoft.com/office/powerpoint/2010/main" val="2989539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B69A98-6016-ED37-5E4B-73969141FB97}"/>
              </a:ext>
            </a:extLst>
          </p:cNvPr>
          <p:cNvSpPr>
            <a:spLocks noGrp="1"/>
          </p:cNvSpPr>
          <p:nvPr>
            <p:ph type="title"/>
          </p:nvPr>
        </p:nvSpPr>
        <p:spPr/>
        <p:txBody>
          <a:bodyPr>
            <a:normAutofit fontScale="90000"/>
          </a:bodyPr>
          <a:lstStyle/>
          <a:p>
            <a:r>
              <a:rPr lang="ja-JP" altLang="en-US"/>
              <a:t>書き方のお手本</a:t>
            </a:r>
            <a:endParaRPr kumimoji="1" lang="ja-JP" altLang="en-US"/>
          </a:p>
        </p:txBody>
      </p:sp>
      <p:sp>
        <p:nvSpPr>
          <p:cNvPr id="3" name="スライド番号プレースホルダー 2">
            <a:extLst>
              <a:ext uri="{FF2B5EF4-FFF2-40B4-BE49-F238E27FC236}">
                <a16:creationId xmlns:a16="http://schemas.microsoft.com/office/drawing/2014/main" id="{EA1C9FE3-66F2-AF25-E25A-8E5982FAA795}"/>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36</a:t>
            </a:fld>
            <a:endParaRPr lang="ja-JP" altLang="en-US">
              <a:latin typeface="Calibri"/>
              <a:ea typeface="ＭＳ Ｐゴシック" panose="020B0600070205080204" pitchFamily="34" charset="-128"/>
            </a:endParaRPr>
          </a:p>
        </p:txBody>
      </p:sp>
      <p:pic>
        <p:nvPicPr>
          <p:cNvPr id="6" name="図 5">
            <a:extLst>
              <a:ext uri="{FF2B5EF4-FFF2-40B4-BE49-F238E27FC236}">
                <a16:creationId xmlns:a16="http://schemas.microsoft.com/office/drawing/2014/main" id="{2B9B05CD-C508-790F-2E94-C8243B27B32A}"/>
              </a:ext>
            </a:extLst>
          </p:cNvPr>
          <p:cNvPicPr>
            <a:picLocks noChangeAspect="1"/>
          </p:cNvPicPr>
          <p:nvPr/>
        </p:nvPicPr>
        <p:blipFill>
          <a:blip r:embed="rId3"/>
          <a:stretch>
            <a:fillRect/>
          </a:stretch>
        </p:blipFill>
        <p:spPr>
          <a:xfrm>
            <a:off x="542424" y="982005"/>
            <a:ext cx="7772400" cy="5221705"/>
          </a:xfrm>
          <a:prstGeom prst="rect">
            <a:avLst/>
          </a:prstGeom>
        </p:spPr>
      </p:pic>
      <p:sp>
        <p:nvSpPr>
          <p:cNvPr id="7" name="テキスト ボックス 6">
            <a:extLst>
              <a:ext uri="{FF2B5EF4-FFF2-40B4-BE49-F238E27FC236}">
                <a16:creationId xmlns:a16="http://schemas.microsoft.com/office/drawing/2014/main" id="{BF68B021-C7FB-A19A-64C3-68F22802038F}"/>
              </a:ext>
            </a:extLst>
          </p:cNvPr>
          <p:cNvSpPr txBox="1"/>
          <p:nvPr/>
        </p:nvSpPr>
        <p:spPr>
          <a:xfrm>
            <a:off x="2152161" y="5346501"/>
            <a:ext cx="2183357" cy="830997"/>
          </a:xfrm>
          <a:prstGeom prst="rect">
            <a:avLst/>
          </a:prstGeom>
          <a:solidFill>
            <a:schemeClr val="bg1"/>
          </a:solidFill>
        </p:spPr>
        <p:txBody>
          <a:bodyPr wrap="square" rtlCol="0">
            <a:spAutoFit/>
          </a:bodyPr>
          <a:lstStyle/>
          <a:p>
            <a:pPr defTabSz="457200"/>
            <a:r>
              <a:rPr lang="ja-JP" altLang="en-US" sz="1600">
                <a:solidFill>
                  <a:prstClr val="black"/>
                </a:solidFill>
                <a:latin typeface="Arial Unicode MS" panose="020B0604020202020204" pitchFamily="34" charset="-128"/>
                <a:ea typeface="BIZ UDGothic" panose="020B0400000000000000" pitchFamily="49" charset="-128"/>
              </a:rPr>
              <a:t>フェーズが変わるセッション間はデータを繋がない</a:t>
            </a:r>
            <a:endParaRPr lang="en-US" altLang="ja-JP" sz="1600" dirty="0">
              <a:solidFill>
                <a:prstClr val="black"/>
              </a:solidFill>
              <a:latin typeface="Arial Unicode MS" panose="020B0604020202020204" pitchFamily="34" charset="-128"/>
              <a:ea typeface="BIZ UDGothic" panose="020B0400000000000000" pitchFamily="49" charset="-128"/>
            </a:endParaRPr>
          </a:p>
        </p:txBody>
      </p:sp>
      <p:sp>
        <p:nvSpPr>
          <p:cNvPr id="8" name="テキスト ボックス 7">
            <a:extLst>
              <a:ext uri="{FF2B5EF4-FFF2-40B4-BE49-F238E27FC236}">
                <a16:creationId xmlns:a16="http://schemas.microsoft.com/office/drawing/2014/main" id="{8FDFF202-C435-A64C-E1C0-5BBE60CF0A39}"/>
              </a:ext>
            </a:extLst>
          </p:cNvPr>
          <p:cNvSpPr txBox="1"/>
          <p:nvPr/>
        </p:nvSpPr>
        <p:spPr>
          <a:xfrm>
            <a:off x="279532" y="4552726"/>
            <a:ext cx="1826141" cy="1107996"/>
          </a:xfrm>
          <a:prstGeom prst="rect">
            <a:avLst/>
          </a:prstGeom>
          <a:solidFill>
            <a:schemeClr val="bg1"/>
          </a:solidFill>
        </p:spPr>
        <p:txBody>
          <a:bodyPr wrap="none" rtlCol="0">
            <a:spAutoFit/>
          </a:bodyPr>
          <a:lstStyle/>
          <a:p>
            <a:pPr defTabSz="457200"/>
            <a:r>
              <a:rPr lang="en-US" altLang="ja-JP" sz="1600" dirty="0">
                <a:solidFill>
                  <a:prstClr val="black"/>
                </a:solidFill>
                <a:latin typeface="Arial Unicode MS" panose="020B0604020202020204" pitchFamily="34" charset="-128"/>
                <a:ea typeface="BIZ UDGothic" panose="020B0400000000000000" pitchFamily="49" charset="-128"/>
              </a:rPr>
              <a:t>Y</a:t>
            </a:r>
            <a:r>
              <a:rPr lang="ja-JP" altLang="en-US" sz="1600">
                <a:solidFill>
                  <a:prstClr val="black"/>
                </a:solidFill>
                <a:latin typeface="Arial Unicode MS" panose="020B0604020202020204" pitchFamily="34" charset="-128"/>
                <a:ea typeface="BIZ UDGothic" panose="020B0400000000000000" pitchFamily="49" charset="-128"/>
              </a:rPr>
              <a:t>軸のラベルと</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メモリの値が</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つぶれないように</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わかりやすく</a:t>
            </a:r>
            <a:endParaRPr lang="en-US" altLang="ja-JP" sz="1600" dirty="0">
              <a:solidFill>
                <a:prstClr val="black"/>
              </a:solidFill>
              <a:latin typeface="Arial Unicode MS" panose="020B0604020202020204" pitchFamily="34" charset="-128"/>
              <a:ea typeface="BIZ UDGothic" panose="020B0400000000000000" pitchFamily="49" charset="-128"/>
            </a:endParaRPr>
          </a:p>
        </p:txBody>
      </p:sp>
      <p:sp>
        <p:nvSpPr>
          <p:cNvPr id="10" name="テキスト ボックス 9">
            <a:extLst>
              <a:ext uri="{FF2B5EF4-FFF2-40B4-BE49-F238E27FC236}">
                <a16:creationId xmlns:a16="http://schemas.microsoft.com/office/drawing/2014/main" id="{A7689BFF-5639-11ED-B768-5622A58A6D3F}"/>
              </a:ext>
            </a:extLst>
          </p:cNvPr>
          <p:cNvSpPr txBox="1"/>
          <p:nvPr/>
        </p:nvSpPr>
        <p:spPr>
          <a:xfrm>
            <a:off x="512547" y="2128283"/>
            <a:ext cx="1804985" cy="861774"/>
          </a:xfrm>
          <a:prstGeom prst="rect">
            <a:avLst/>
          </a:prstGeom>
          <a:solidFill>
            <a:schemeClr val="bg1"/>
          </a:solidFill>
        </p:spPr>
        <p:txBody>
          <a:bodyPr wrap="square" rtlCol="0">
            <a:spAutoFit/>
          </a:bodyPr>
          <a:lstStyle/>
          <a:p>
            <a:pPr defTabSz="457200"/>
            <a:r>
              <a:rPr lang="ja-JP" altLang="en-US" sz="1600">
                <a:solidFill>
                  <a:prstClr val="black"/>
                </a:solidFill>
                <a:latin typeface="Arial Unicode MS" panose="020B0604020202020204" pitchFamily="34" charset="-128"/>
                <a:ea typeface="BIZ UDGothic" panose="020B0400000000000000" pitchFamily="49" charset="-128"/>
              </a:rPr>
              <a:t>軸線から少し</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離れてデータ</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プロット開始</a:t>
            </a:r>
            <a:endParaRPr lang="en-US" altLang="ja-JP" sz="1600" dirty="0">
              <a:solidFill>
                <a:prstClr val="black"/>
              </a:solidFill>
              <a:latin typeface="Arial Unicode MS" panose="020B0604020202020204" pitchFamily="34" charset="-128"/>
              <a:ea typeface="BIZ UDGothic" panose="020B0400000000000000" pitchFamily="49" charset="-128"/>
            </a:endParaRPr>
          </a:p>
        </p:txBody>
      </p:sp>
      <p:sp>
        <p:nvSpPr>
          <p:cNvPr id="11" name="テキスト ボックス 10">
            <a:extLst>
              <a:ext uri="{FF2B5EF4-FFF2-40B4-BE49-F238E27FC236}">
                <a16:creationId xmlns:a16="http://schemas.microsoft.com/office/drawing/2014/main" id="{7D9E28B7-CDCD-6119-A2A9-D4417F697BC9}"/>
              </a:ext>
            </a:extLst>
          </p:cNvPr>
          <p:cNvSpPr txBox="1"/>
          <p:nvPr/>
        </p:nvSpPr>
        <p:spPr>
          <a:xfrm>
            <a:off x="2869324" y="928592"/>
            <a:ext cx="1466192" cy="861774"/>
          </a:xfrm>
          <a:prstGeom prst="rect">
            <a:avLst/>
          </a:prstGeom>
          <a:solidFill>
            <a:schemeClr val="bg1"/>
          </a:solidFill>
        </p:spPr>
        <p:txBody>
          <a:bodyPr wrap="square" rtlCol="0">
            <a:spAutoFit/>
          </a:bodyPr>
          <a:lstStyle/>
          <a:p>
            <a:pPr defTabSz="457200"/>
            <a:r>
              <a:rPr lang="ja-JP" altLang="en-US" sz="1600">
                <a:solidFill>
                  <a:prstClr val="black"/>
                </a:solidFill>
                <a:latin typeface="Arial Unicode MS" panose="020B0604020202020204" pitchFamily="34" charset="-128"/>
                <a:ea typeface="BIZ UDGothic" panose="020B0400000000000000" pitchFamily="49" charset="-128"/>
              </a:rPr>
              <a:t>フェーズの</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ラベルを</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明確にする</a:t>
            </a:r>
            <a:endParaRPr lang="en-US" altLang="ja-JP" sz="1600" dirty="0">
              <a:solidFill>
                <a:prstClr val="black"/>
              </a:solidFill>
              <a:latin typeface="Arial Unicode MS" panose="020B0604020202020204" pitchFamily="34" charset="-128"/>
              <a:ea typeface="BIZ UDGothic" panose="020B0400000000000000" pitchFamily="49" charset="-128"/>
            </a:endParaRPr>
          </a:p>
        </p:txBody>
      </p:sp>
      <p:sp>
        <p:nvSpPr>
          <p:cNvPr id="14" name="テキスト ボックス 13">
            <a:extLst>
              <a:ext uri="{FF2B5EF4-FFF2-40B4-BE49-F238E27FC236}">
                <a16:creationId xmlns:a16="http://schemas.microsoft.com/office/drawing/2014/main" id="{A43E27B8-7B99-14D1-7E3C-3627E8B1BF4D}"/>
              </a:ext>
            </a:extLst>
          </p:cNvPr>
          <p:cNvSpPr txBox="1"/>
          <p:nvPr/>
        </p:nvSpPr>
        <p:spPr>
          <a:xfrm>
            <a:off x="5250299" y="904391"/>
            <a:ext cx="2441694" cy="830997"/>
          </a:xfrm>
          <a:prstGeom prst="rect">
            <a:avLst/>
          </a:prstGeom>
          <a:solidFill>
            <a:schemeClr val="bg1"/>
          </a:solidFill>
        </p:spPr>
        <p:txBody>
          <a:bodyPr wrap="none" rtlCol="0">
            <a:spAutoFit/>
          </a:bodyPr>
          <a:lstStyle/>
          <a:p>
            <a:pPr defTabSz="457200"/>
            <a:r>
              <a:rPr lang="ja-JP" altLang="en-US" sz="1600">
                <a:solidFill>
                  <a:prstClr val="black"/>
                </a:solidFill>
                <a:latin typeface="Arial Unicode MS" panose="020B0604020202020204" pitchFamily="34" charset="-128"/>
                <a:ea typeface="BIZ UDGothic" panose="020B0400000000000000" pitchFamily="49" charset="-128"/>
              </a:rPr>
              <a:t>フェーズが</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変わるセッション間</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に破線の垂直線をいれる</a:t>
            </a:r>
            <a:endParaRPr lang="en-US" altLang="ja-JP" sz="1600" dirty="0">
              <a:solidFill>
                <a:prstClr val="black"/>
              </a:solidFill>
              <a:latin typeface="Arial Unicode MS" panose="020B0604020202020204" pitchFamily="34" charset="-128"/>
              <a:ea typeface="BIZ UDGothic" panose="020B0400000000000000" pitchFamily="49" charset="-128"/>
            </a:endParaRPr>
          </a:p>
        </p:txBody>
      </p:sp>
      <p:sp>
        <p:nvSpPr>
          <p:cNvPr id="15" name="テキスト ボックス 14">
            <a:extLst>
              <a:ext uri="{FF2B5EF4-FFF2-40B4-BE49-F238E27FC236}">
                <a16:creationId xmlns:a16="http://schemas.microsoft.com/office/drawing/2014/main" id="{9F5F5981-38A2-AF14-48FC-28A56780F2EB}"/>
              </a:ext>
            </a:extLst>
          </p:cNvPr>
          <p:cNvSpPr txBox="1"/>
          <p:nvPr/>
        </p:nvSpPr>
        <p:spPr>
          <a:xfrm>
            <a:off x="6654634" y="3075396"/>
            <a:ext cx="1826141" cy="1354217"/>
          </a:xfrm>
          <a:prstGeom prst="rect">
            <a:avLst/>
          </a:prstGeom>
          <a:solidFill>
            <a:schemeClr val="bg1"/>
          </a:solidFill>
        </p:spPr>
        <p:txBody>
          <a:bodyPr wrap="none" rtlCol="0">
            <a:spAutoFit/>
          </a:bodyPr>
          <a:lstStyle/>
          <a:p>
            <a:pPr defTabSz="457200"/>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データポイントは</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三角が見やすい</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線で繋ぐ</a:t>
            </a:r>
            <a:endParaRPr lang="en-US" altLang="ja-JP" sz="1600" dirty="0">
              <a:solidFill>
                <a:prstClr val="black"/>
              </a:solidFill>
              <a:latin typeface="Arial Unicode MS" panose="020B0604020202020204" pitchFamily="34" charset="-128"/>
              <a:ea typeface="BIZ UDGothic" panose="020B0400000000000000" pitchFamily="49" charset="-128"/>
            </a:endParaRPr>
          </a:p>
        </p:txBody>
      </p:sp>
      <p:sp>
        <p:nvSpPr>
          <p:cNvPr id="16" name="テキスト ボックス 15">
            <a:extLst>
              <a:ext uri="{FF2B5EF4-FFF2-40B4-BE49-F238E27FC236}">
                <a16:creationId xmlns:a16="http://schemas.microsoft.com/office/drawing/2014/main" id="{CEA0A829-EA36-2FF2-70AB-D8AE39F14A84}"/>
              </a:ext>
            </a:extLst>
          </p:cNvPr>
          <p:cNvSpPr txBox="1"/>
          <p:nvPr/>
        </p:nvSpPr>
        <p:spPr>
          <a:xfrm>
            <a:off x="5810478" y="5519704"/>
            <a:ext cx="3057247" cy="584775"/>
          </a:xfrm>
          <a:prstGeom prst="rect">
            <a:avLst/>
          </a:prstGeom>
          <a:solidFill>
            <a:schemeClr val="bg1"/>
          </a:solidFill>
        </p:spPr>
        <p:txBody>
          <a:bodyPr wrap="none" rtlCol="0">
            <a:spAutoFit/>
          </a:bodyPr>
          <a:lstStyle/>
          <a:p>
            <a:pPr defTabSz="457200"/>
            <a:r>
              <a:rPr lang="en-US" altLang="ja-JP" sz="1600" dirty="0">
                <a:solidFill>
                  <a:prstClr val="black"/>
                </a:solidFill>
                <a:latin typeface="Arial Unicode MS" panose="020B0604020202020204" pitchFamily="34" charset="-128"/>
                <a:ea typeface="BIZ UDGothic" panose="020B0400000000000000" pitchFamily="49" charset="-128"/>
              </a:rPr>
              <a:t>X</a:t>
            </a:r>
            <a:r>
              <a:rPr lang="ja-JP" altLang="en-US" sz="1600">
                <a:solidFill>
                  <a:prstClr val="black"/>
                </a:solidFill>
                <a:latin typeface="Arial Unicode MS" panose="020B0604020202020204" pitchFamily="34" charset="-128"/>
                <a:ea typeface="BIZ UDGothic" panose="020B0400000000000000" pitchFamily="49" charset="-128"/>
              </a:rPr>
              <a:t>軸のラベルとメモリの値</a:t>
            </a:r>
            <a:endParaRPr lang="en-US" altLang="ja-JP" sz="16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1600">
                <a:solidFill>
                  <a:prstClr val="black"/>
                </a:solidFill>
                <a:latin typeface="Arial Unicode MS" panose="020B0604020202020204" pitchFamily="34" charset="-128"/>
                <a:ea typeface="BIZ UDGothic" panose="020B0400000000000000" pitchFamily="49" charset="-128"/>
              </a:rPr>
              <a:t>が潰れないようにわかりやすく</a:t>
            </a:r>
            <a:endParaRPr lang="en-US" altLang="ja-JP" sz="1600" dirty="0">
              <a:solidFill>
                <a:prstClr val="black"/>
              </a:solidFill>
              <a:latin typeface="Arial Unicode MS" panose="020B0604020202020204" pitchFamily="34" charset="-128"/>
              <a:ea typeface="BIZ UDGothic" panose="020B0400000000000000" pitchFamily="49" charset="-128"/>
            </a:endParaRPr>
          </a:p>
        </p:txBody>
      </p:sp>
    </p:spTree>
    <p:extLst>
      <p:ext uri="{BB962C8B-B14F-4D97-AF65-F5344CB8AC3E}">
        <p14:creationId xmlns:p14="http://schemas.microsoft.com/office/powerpoint/2010/main" val="4085864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337160-4D79-4AF2-506A-A6846BCF95FD}"/>
              </a:ext>
            </a:extLst>
          </p:cNvPr>
          <p:cNvSpPr>
            <a:spLocks noGrp="1"/>
          </p:cNvSpPr>
          <p:nvPr>
            <p:ph type="title"/>
          </p:nvPr>
        </p:nvSpPr>
        <p:spPr/>
        <p:txBody>
          <a:bodyPr>
            <a:normAutofit fontScale="90000"/>
          </a:bodyPr>
          <a:lstStyle/>
          <a:p>
            <a:r>
              <a:rPr kumimoji="1" lang="ja-JP" altLang="en-US"/>
              <a:t>書き方のお手本</a:t>
            </a:r>
          </a:p>
        </p:txBody>
      </p:sp>
      <p:sp>
        <p:nvSpPr>
          <p:cNvPr id="3" name="スライド番号プレースホルダー 2">
            <a:extLst>
              <a:ext uri="{FF2B5EF4-FFF2-40B4-BE49-F238E27FC236}">
                <a16:creationId xmlns:a16="http://schemas.microsoft.com/office/drawing/2014/main" id="{A127E5CF-BB67-F694-F97B-944CAE2DBCAE}"/>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37</a:t>
            </a:fld>
            <a:endParaRPr lang="ja-JP" altLang="en-US">
              <a:latin typeface="Calibri"/>
              <a:ea typeface="ＭＳ Ｐゴシック" panose="020B0600070205080204" pitchFamily="34" charset="-128"/>
            </a:endParaRPr>
          </a:p>
        </p:txBody>
      </p:sp>
      <p:sp>
        <p:nvSpPr>
          <p:cNvPr id="4" name="テキスト ボックス 3">
            <a:extLst>
              <a:ext uri="{FF2B5EF4-FFF2-40B4-BE49-F238E27FC236}">
                <a16:creationId xmlns:a16="http://schemas.microsoft.com/office/drawing/2014/main" id="{02DB4EC4-82E4-B78B-BCA7-4022B2014D26}"/>
              </a:ext>
            </a:extLst>
          </p:cNvPr>
          <p:cNvSpPr txBox="1"/>
          <p:nvPr/>
        </p:nvSpPr>
        <p:spPr>
          <a:xfrm>
            <a:off x="288978" y="1295572"/>
            <a:ext cx="8648871" cy="4506811"/>
          </a:xfrm>
          <a:prstGeom prst="rect">
            <a:avLst/>
          </a:prstGeom>
          <a:noFill/>
        </p:spPr>
        <p:txBody>
          <a:bodyPr wrap="square">
            <a:spAutoFit/>
          </a:bodyPr>
          <a:lstStyle/>
          <a:p>
            <a:pPr marL="457200" indent="-457200" defTabSz="457200">
              <a:lnSpc>
                <a:spcPct val="150000"/>
              </a:lnSpc>
              <a:buFont typeface="+mj-lt"/>
              <a:buAutoNum type="arabicPeriod"/>
            </a:pPr>
            <a:r>
              <a:rPr lang="en-US" altLang="ja-JP" sz="2800" dirty="0">
                <a:solidFill>
                  <a:prstClr val="black"/>
                </a:solidFill>
                <a:latin typeface="Arial Unicode MS" panose="020B0604020202020204" pitchFamily="34" charset="-128"/>
                <a:ea typeface="BIZ UDGothic" panose="020B0400000000000000" pitchFamily="49" charset="-128"/>
              </a:rPr>
              <a:t>Y</a:t>
            </a:r>
            <a:r>
              <a:rPr lang="ja-JP" altLang="en-US" sz="2800">
                <a:solidFill>
                  <a:prstClr val="black"/>
                </a:solidFill>
                <a:latin typeface="Arial Unicode MS" panose="020B0604020202020204" pitchFamily="34" charset="-128"/>
                <a:ea typeface="BIZ UDGothic" panose="020B0400000000000000" pitchFamily="49" charset="-128"/>
              </a:rPr>
              <a:t>軸の補助線は極力なし、データが見にくくなる</a:t>
            </a:r>
            <a:endParaRPr lang="en-US" altLang="ja-JP" sz="28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ja-JP" altLang="en-US" sz="2800">
                <a:solidFill>
                  <a:prstClr val="black"/>
                </a:solidFill>
                <a:latin typeface="Arial Unicode MS" panose="020B0604020202020204" pitchFamily="34" charset="-128"/>
                <a:ea typeface="BIZ UDGothic" panose="020B0400000000000000" pitchFamily="49" charset="-128"/>
              </a:rPr>
              <a:t>フェーズ間に少し薄めの破線をひく</a:t>
            </a:r>
            <a:endParaRPr lang="en-US" altLang="ja-JP" sz="28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ja-JP" altLang="en-US" sz="2800">
                <a:solidFill>
                  <a:prstClr val="black"/>
                </a:solidFill>
                <a:latin typeface="Arial Unicode MS" panose="020B0604020202020204" pitchFamily="34" charset="-128"/>
                <a:ea typeface="BIZ UDGothic" panose="020B0400000000000000" pitchFamily="49" charset="-128"/>
              </a:rPr>
              <a:t>フェーズにわかりやすいラベルをつける</a:t>
            </a:r>
            <a:endParaRPr lang="en-US" altLang="ja-JP" sz="28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ja-JP" altLang="en-US" sz="2800">
                <a:solidFill>
                  <a:prstClr val="black"/>
                </a:solidFill>
                <a:latin typeface="Arial Unicode MS" panose="020B0604020202020204" pitchFamily="34" charset="-128"/>
                <a:ea typeface="BIZ UDGothic" panose="020B0400000000000000" pitchFamily="49" charset="-128"/>
              </a:rPr>
              <a:t>データのシンボルは三角が見やすい</a:t>
            </a:r>
            <a:endParaRPr lang="en-US" altLang="ja-JP" sz="28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en-US" altLang="ja-JP" sz="2800" dirty="0">
                <a:solidFill>
                  <a:prstClr val="black"/>
                </a:solidFill>
                <a:latin typeface="Arial Unicode MS" panose="020B0604020202020204" pitchFamily="34" charset="-128"/>
                <a:ea typeface="BIZ UDGothic" panose="020B0400000000000000" pitchFamily="49" charset="-128"/>
              </a:rPr>
              <a:t>3D</a:t>
            </a:r>
            <a:r>
              <a:rPr lang="ja-JP" altLang="en-US" sz="2800">
                <a:solidFill>
                  <a:prstClr val="black"/>
                </a:solidFill>
                <a:latin typeface="Arial Unicode MS" panose="020B0604020202020204" pitchFamily="34" charset="-128"/>
                <a:ea typeface="BIZ UDGothic" panose="020B0400000000000000" pitchFamily="49" charset="-128"/>
              </a:rPr>
              <a:t>化、影付き、色つき、など余計な装飾はしない</a:t>
            </a:r>
            <a:endParaRPr lang="en-US" altLang="ja-JP" sz="28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en-US" altLang="ja-JP" sz="2800" dirty="0">
                <a:solidFill>
                  <a:prstClr val="black"/>
                </a:solidFill>
                <a:latin typeface="Arial Unicode MS" panose="020B0604020202020204" pitchFamily="34" charset="-128"/>
                <a:ea typeface="BIZ UDGothic" panose="020B0400000000000000" pitchFamily="49" charset="-128"/>
              </a:rPr>
              <a:t>X</a:t>
            </a:r>
            <a:r>
              <a:rPr lang="ja-JP" altLang="en-US" sz="2800">
                <a:solidFill>
                  <a:prstClr val="black"/>
                </a:solidFill>
                <a:latin typeface="Arial Unicode MS" panose="020B0604020202020204" pitchFamily="34" charset="-128"/>
                <a:ea typeface="BIZ UDGothic" panose="020B0400000000000000" pitchFamily="49" charset="-128"/>
              </a:rPr>
              <a:t>軸のスケールを揃える</a:t>
            </a:r>
            <a:endParaRPr lang="en-US" altLang="ja-JP" sz="2800" dirty="0">
              <a:solidFill>
                <a:prstClr val="black"/>
              </a:solidFill>
              <a:latin typeface="Arial Unicode MS" panose="020B0604020202020204" pitchFamily="34" charset="-128"/>
              <a:ea typeface="BIZ UDGothic" panose="020B0400000000000000" pitchFamily="49" charset="-128"/>
            </a:endParaRPr>
          </a:p>
          <a:p>
            <a:pPr marL="457200" indent="-457200" defTabSz="457200">
              <a:lnSpc>
                <a:spcPct val="150000"/>
              </a:lnSpc>
              <a:buFont typeface="+mj-lt"/>
              <a:buAutoNum type="arabicPeriod"/>
            </a:pPr>
            <a:r>
              <a:rPr lang="ja-JP" altLang="en-US" sz="2800">
                <a:solidFill>
                  <a:prstClr val="black"/>
                </a:solidFill>
                <a:latin typeface="Arial Unicode MS" panose="020B0604020202020204" pitchFamily="34" charset="-128"/>
                <a:ea typeface="BIZ UDGothic" panose="020B0400000000000000" pitchFamily="49" charset="-128"/>
              </a:rPr>
              <a:t>凡例を適切に（不要な重複はさける）</a:t>
            </a:r>
            <a:endParaRPr lang="en-US" altLang="ja-JP" sz="2800" dirty="0">
              <a:solidFill>
                <a:prstClr val="black"/>
              </a:solidFill>
              <a:latin typeface="Arial Unicode MS" panose="020B0604020202020204" pitchFamily="34" charset="-128"/>
              <a:ea typeface="BIZ UDGothic" panose="020B0400000000000000" pitchFamily="49" charset="-128"/>
            </a:endParaRPr>
          </a:p>
        </p:txBody>
      </p:sp>
    </p:spTree>
    <p:extLst>
      <p:ext uri="{BB962C8B-B14F-4D97-AF65-F5344CB8AC3E}">
        <p14:creationId xmlns:p14="http://schemas.microsoft.com/office/powerpoint/2010/main" val="554356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4E25A8-D9DB-754A-D6C5-32B26BC776F2}"/>
              </a:ext>
            </a:extLst>
          </p:cNvPr>
          <p:cNvSpPr>
            <a:spLocks noGrp="1"/>
          </p:cNvSpPr>
          <p:nvPr>
            <p:ph type="title"/>
          </p:nvPr>
        </p:nvSpPr>
        <p:spPr/>
        <p:txBody>
          <a:bodyPr>
            <a:normAutofit fontScale="90000"/>
          </a:bodyPr>
          <a:lstStyle/>
          <a:p>
            <a:r>
              <a:rPr lang="ja-JP" altLang="en-US"/>
              <a:t>演習：</a:t>
            </a:r>
            <a:r>
              <a:rPr lang="en-US" altLang="ja-JP" dirty="0"/>
              <a:t>R</a:t>
            </a:r>
            <a:r>
              <a:rPr lang="ja-JP" altLang="en-US"/>
              <a:t>でプロット</a:t>
            </a:r>
            <a:endParaRPr kumimoji="1" lang="ja-JP" altLang="en-US"/>
          </a:p>
        </p:txBody>
      </p:sp>
      <p:sp>
        <p:nvSpPr>
          <p:cNvPr id="3" name="スライド番号プレースホルダー 2">
            <a:extLst>
              <a:ext uri="{FF2B5EF4-FFF2-40B4-BE49-F238E27FC236}">
                <a16:creationId xmlns:a16="http://schemas.microsoft.com/office/drawing/2014/main" id="{F73709E8-4AFE-E057-4927-B5C4A7D40214}"/>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38</a:t>
            </a:fld>
            <a:endParaRPr lang="ja-JP" altLang="en-US">
              <a:latin typeface="Calibri"/>
              <a:ea typeface="ＭＳ Ｐゴシック" panose="020B0600070205080204" pitchFamily="34" charset="-128"/>
            </a:endParaRPr>
          </a:p>
        </p:txBody>
      </p:sp>
      <p:pic>
        <p:nvPicPr>
          <p:cNvPr id="7" name="図 6">
            <a:extLst>
              <a:ext uri="{FF2B5EF4-FFF2-40B4-BE49-F238E27FC236}">
                <a16:creationId xmlns:a16="http://schemas.microsoft.com/office/drawing/2014/main" id="{BA4D059B-A3EE-8B3B-F371-83D1EF9EDBA8}"/>
              </a:ext>
            </a:extLst>
          </p:cNvPr>
          <p:cNvPicPr>
            <a:picLocks noChangeAspect="1"/>
          </p:cNvPicPr>
          <p:nvPr/>
        </p:nvPicPr>
        <p:blipFill>
          <a:blip r:embed="rId2"/>
          <a:stretch>
            <a:fillRect/>
          </a:stretch>
        </p:blipFill>
        <p:spPr>
          <a:xfrm>
            <a:off x="604609" y="3382060"/>
            <a:ext cx="3775393" cy="2820696"/>
          </a:xfrm>
          <a:prstGeom prst="rect">
            <a:avLst/>
          </a:prstGeom>
        </p:spPr>
      </p:pic>
      <p:pic>
        <p:nvPicPr>
          <p:cNvPr id="12" name="図 11">
            <a:extLst>
              <a:ext uri="{FF2B5EF4-FFF2-40B4-BE49-F238E27FC236}">
                <a16:creationId xmlns:a16="http://schemas.microsoft.com/office/drawing/2014/main" id="{D1604750-1D6D-0B13-6721-07B2EEE7E035}"/>
              </a:ext>
            </a:extLst>
          </p:cNvPr>
          <p:cNvPicPr>
            <a:picLocks noChangeAspect="1"/>
          </p:cNvPicPr>
          <p:nvPr/>
        </p:nvPicPr>
        <p:blipFill>
          <a:blip r:embed="rId3"/>
          <a:stretch>
            <a:fillRect/>
          </a:stretch>
        </p:blipFill>
        <p:spPr>
          <a:xfrm>
            <a:off x="5155373" y="1440392"/>
            <a:ext cx="3384018" cy="4762364"/>
          </a:xfrm>
          <a:prstGeom prst="rect">
            <a:avLst/>
          </a:prstGeom>
        </p:spPr>
      </p:pic>
      <p:sp>
        <p:nvSpPr>
          <p:cNvPr id="13" name="テキスト ボックス 12">
            <a:extLst>
              <a:ext uri="{FF2B5EF4-FFF2-40B4-BE49-F238E27FC236}">
                <a16:creationId xmlns:a16="http://schemas.microsoft.com/office/drawing/2014/main" id="{08D958ED-BE4B-22D1-77CF-59C8DE9817AE}"/>
              </a:ext>
            </a:extLst>
          </p:cNvPr>
          <p:cNvSpPr txBox="1"/>
          <p:nvPr/>
        </p:nvSpPr>
        <p:spPr>
          <a:xfrm>
            <a:off x="206151" y="720197"/>
            <a:ext cx="5597302" cy="1938992"/>
          </a:xfrm>
          <a:prstGeom prst="rect">
            <a:avLst/>
          </a:prstGeom>
          <a:noFill/>
        </p:spPr>
        <p:txBody>
          <a:bodyPr wrap="none" rtlCol="0">
            <a:spAutoFit/>
          </a:bodyPr>
          <a:lstStyle/>
          <a:p>
            <a:pPr defTabSz="457200"/>
            <a:r>
              <a:rPr lang="ja-JP" altLang="en-US" sz="2000">
                <a:solidFill>
                  <a:prstClr val="black"/>
                </a:solidFill>
                <a:latin typeface="Arial Unicode MS" panose="020B0604020202020204" pitchFamily="34" charset="-128"/>
                <a:ea typeface="BIZ UDゴシック" panose="020B0400000000000000" pitchFamily="49" charset="-128"/>
              </a:rPr>
              <a:t>演習補足資料</a:t>
            </a:r>
            <a:endParaRPr kumimoji="1" lang="en-US" altLang="ja-JP" sz="2000" dirty="0">
              <a:hlinkClick r:id="rId4"/>
            </a:endParaRPr>
          </a:p>
          <a:p>
            <a:pPr defTabSz="457200"/>
            <a:r>
              <a:rPr kumimoji="1" lang="en-US" altLang="ja-JP" sz="2000" dirty="0">
                <a:hlinkClick r:id="rId4"/>
              </a:rPr>
              <a:t>https://ytake2.github.io/JABCT2022/jabct2022.html</a:t>
            </a:r>
            <a:endParaRPr kumimoji="1" lang="en-US" altLang="ja-JP" sz="2000" dirty="0"/>
          </a:p>
          <a:p>
            <a:pPr defTabSz="457200"/>
            <a:endParaRPr lang="en-US" altLang="ja-JP" sz="2000" dirty="0">
              <a:solidFill>
                <a:prstClr val="black"/>
              </a:solidFill>
              <a:latin typeface="Arial Unicode MS" panose="020B0604020202020204" pitchFamily="34" charset="-128"/>
              <a:ea typeface="BIZ UDゴシック" panose="020B0400000000000000" pitchFamily="49" charset="-128"/>
            </a:endParaRPr>
          </a:p>
          <a:p>
            <a:pPr defTabSz="457200"/>
            <a:endParaRPr lang="en-US" altLang="ja-JP" sz="2000" dirty="0">
              <a:solidFill>
                <a:prstClr val="black"/>
              </a:solidFill>
              <a:latin typeface="Arial Unicode MS" panose="020B0604020202020204" pitchFamily="34" charset="-128"/>
              <a:ea typeface="BIZ UDゴシック" panose="020B0400000000000000" pitchFamily="49" charset="-128"/>
            </a:endParaRPr>
          </a:p>
          <a:p>
            <a:pPr defTabSz="457200"/>
            <a:r>
              <a:rPr lang="ja-JP" altLang="en-US" sz="2000">
                <a:solidFill>
                  <a:prstClr val="black"/>
                </a:solidFill>
                <a:latin typeface="Arial Unicode MS" panose="020B0604020202020204" pitchFamily="34" charset="-128"/>
                <a:ea typeface="BIZ UDゴシック" panose="020B0400000000000000" pitchFamily="49" charset="-128"/>
              </a:rPr>
              <a:t>シングルケースデザインの図を</a:t>
            </a:r>
            <a:r>
              <a:rPr lang="en-US" altLang="ja-JP" sz="2000" dirty="0">
                <a:solidFill>
                  <a:prstClr val="black"/>
                </a:solidFill>
                <a:latin typeface="Arial Unicode MS" panose="020B0604020202020204" pitchFamily="34" charset="-128"/>
                <a:ea typeface="BIZ UDゴシック" panose="020B0400000000000000" pitchFamily="49" charset="-128"/>
              </a:rPr>
              <a:t>R</a:t>
            </a:r>
            <a:r>
              <a:rPr lang="ja-JP" altLang="en-US" sz="2000">
                <a:solidFill>
                  <a:prstClr val="black"/>
                </a:solidFill>
                <a:latin typeface="Arial Unicode MS" panose="020B0604020202020204" pitchFamily="34" charset="-128"/>
                <a:ea typeface="BIZ UDゴシック" panose="020B0400000000000000" pitchFamily="49" charset="-128"/>
              </a:rPr>
              <a:t>で</a:t>
            </a:r>
            <a:endParaRPr lang="en-US" altLang="ja-JP" sz="2000" dirty="0">
              <a:solidFill>
                <a:prstClr val="black"/>
              </a:solidFill>
              <a:latin typeface="Arial Unicode MS" panose="020B0604020202020204" pitchFamily="34" charset="-128"/>
              <a:ea typeface="BIZ UDゴシック" panose="020B0400000000000000" pitchFamily="49" charset="-128"/>
            </a:endParaRPr>
          </a:p>
          <a:p>
            <a:pPr defTabSz="457200"/>
            <a:r>
              <a:rPr lang="ja-JP" altLang="en-US" sz="2000">
                <a:solidFill>
                  <a:prstClr val="black"/>
                </a:solidFill>
                <a:latin typeface="Arial Unicode MS" panose="020B0604020202020204" pitchFamily="34" charset="-128"/>
                <a:ea typeface="BIZ UDゴシック" panose="020B0400000000000000" pitchFamily="49" charset="-128"/>
              </a:rPr>
              <a:t>プロットしてみよう</a:t>
            </a:r>
          </a:p>
        </p:txBody>
      </p:sp>
    </p:spTree>
    <p:extLst>
      <p:ext uri="{BB962C8B-B14F-4D97-AF65-F5344CB8AC3E}">
        <p14:creationId xmlns:p14="http://schemas.microsoft.com/office/powerpoint/2010/main" val="1630056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19A73-6906-2A9D-7269-2CCF2686C8DD}"/>
              </a:ext>
            </a:extLst>
          </p:cNvPr>
          <p:cNvSpPr>
            <a:spLocks noGrp="1"/>
          </p:cNvSpPr>
          <p:nvPr>
            <p:ph type="title"/>
          </p:nvPr>
        </p:nvSpPr>
        <p:spPr/>
        <p:txBody>
          <a:bodyPr/>
          <a:lstStyle/>
          <a:p>
            <a:r>
              <a:rPr lang="ja-JP" altLang="en-US"/>
              <a:t>視覚分析</a:t>
            </a:r>
          </a:p>
        </p:txBody>
      </p:sp>
      <p:sp>
        <p:nvSpPr>
          <p:cNvPr id="5" name="テキスト プレースホルダー 4">
            <a:extLst>
              <a:ext uri="{FF2B5EF4-FFF2-40B4-BE49-F238E27FC236}">
                <a16:creationId xmlns:a16="http://schemas.microsoft.com/office/drawing/2014/main" id="{469D67AC-7307-A41D-34E7-AA6E23472A0E}"/>
              </a:ext>
            </a:extLst>
          </p:cNvPr>
          <p:cNvSpPr>
            <a:spLocks noGrp="1"/>
          </p:cNvSpPr>
          <p:nvPr>
            <p:ph type="body"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01AB5532-47A2-DF9F-6D7D-F77B3ADBE211}"/>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39</a:t>
            </a:fld>
            <a:endParaRPr lang="ja-JP" altLang="en-US">
              <a:latin typeface="Calibri"/>
              <a:ea typeface="ＭＳ Ｐゴシック" panose="020B0600070205080204" pitchFamily="34" charset="-128"/>
            </a:endParaRPr>
          </a:p>
        </p:txBody>
      </p:sp>
    </p:spTree>
    <p:extLst>
      <p:ext uri="{BB962C8B-B14F-4D97-AF65-F5344CB8AC3E}">
        <p14:creationId xmlns:p14="http://schemas.microsoft.com/office/powerpoint/2010/main" val="174809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8E039D-C51B-8797-38E1-C3A6264CC423}"/>
              </a:ext>
            </a:extLst>
          </p:cNvPr>
          <p:cNvSpPr>
            <a:spLocks noGrp="1"/>
          </p:cNvSpPr>
          <p:nvPr>
            <p:ph type="title"/>
          </p:nvPr>
        </p:nvSpPr>
        <p:spPr/>
        <p:txBody>
          <a:bodyPr>
            <a:normAutofit fontScale="90000"/>
          </a:bodyPr>
          <a:lstStyle/>
          <a:p>
            <a:r>
              <a:rPr kumimoji="1" lang="ja-JP" altLang="en-US"/>
              <a:t>演習の補足資料</a:t>
            </a:r>
          </a:p>
        </p:txBody>
      </p:sp>
      <p:sp>
        <p:nvSpPr>
          <p:cNvPr id="3" name="コンテンツ プレースホルダー 2">
            <a:extLst>
              <a:ext uri="{FF2B5EF4-FFF2-40B4-BE49-F238E27FC236}">
                <a16:creationId xmlns:a16="http://schemas.microsoft.com/office/drawing/2014/main" id="{B4D5769A-93FE-3308-08A0-90E48DF8D21C}"/>
              </a:ext>
            </a:extLst>
          </p:cNvPr>
          <p:cNvSpPr>
            <a:spLocks noGrp="1"/>
          </p:cNvSpPr>
          <p:nvPr>
            <p:ph idx="1"/>
          </p:nvPr>
        </p:nvSpPr>
        <p:spPr/>
        <p:txBody>
          <a:bodyPr/>
          <a:lstStyle/>
          <a:p>
            <a:r>
              <a:rPr kumimoji="1" lang="en-US" altLang="ja-JP" dirty="0"/>
              <a:t>R</a:t>
            </a:r>
            <a:r>
              <a:rPr kumimoji="1" lang="ja-JP" altLang="en-US"/>
              <a:t>で解析を実行したり、ウェブアプリケーションで実行する際のコードやデータ下記の</a:t>
            </a:r>
            <a:r>
              <a:rPr kumimoji="1" lang="en-US" altLang="ja-JP" dirty="0"/>
              <a:t>URL</a:t>
            </a:r>
            <a:r>
              <a:rPr kumimoji="1" lang="ja-JP" altLang="en-US"/>
              <a:t>に記載しています。動画の解説とともに、参考にしてください。</a:t>
            </a:r>
            <a:br>
              <a:rPr lang="en-US" altLang="ja-JP" dirty="0"/>
            </a:br>
            <a:br>
              <a:rPr lang="en-US" altLang="ja-JP" dirty="0"/>
            </a:br>
            <a:r>
              <a:rPr kumimoji="1" lang="en-US" altLang="ja-JP" sz="2800" dirty="0">
                <a:hlinkClick r:id="rId2"/>
              </a:rPr>
              <a:t>https://ytake2.github.io/JABCT2022/jabct2022.html</a:t>
            </a:r>
            <a:endParaRPr kumimoji="1" lang="en-US" altLang="ja-JP" sz="2800" dirty="0"/>
          </a:p>
          <a:p>
            <a:pPr marL="0" indent="0">
              <a:buNone/>
            </a:pPr>
            <a:endParaRPr lang="en-US" altLang="ja-JP" sz="2800" dirty="0"/>
          </a:p>
          <a:p>
            <a:pPr marL="0" indent="0">
              <a:buNone/>
            </a:pPr>
            <a:endParaRPr kumimoji="1" lang="en-US" altLang="ja-JP" sz="2800" dirty="0"/>
          </a:p>
        </p:txBody>
      </p:sp>
      <p:sp>
        <p:nvSpPr>
          <p:cNvPr id="4" name="スライド番号プレースホルダー 3">
            <a:extLst>
              <a:ext uri="{FF2B5EF4-FFF2-40B4-BE49-F238E27FC236}">
                <a16:creationId xmlns:a16="http://schemas.microsoft.com/office/drawing/2014/main" id="{0FB1A2DC-BFD5-4371-E38D-9A0BAF627B36}"/>
              </a:ext>
            </a:extLst>
          </p:cNvPr>
          <p:cNvSpPr>
            <a:spLocks noGrp="1"/>
          </p:cNvSpPr>
          <p:nvPr>
            <p:ph type="sldNum" sz="quarter" idx="12"/>
          </p:nvPr>
        </p:nvSpPr>
        <p:spPr/>
        <p:txBody>
          <a:bodyPr/>
          <a:lstStyle/>
          <a:p>
            <a:fld id="{D12A908B-4209-6243-AA34-EE42F7EEC413}" type="slidenum">
              <a:rPr lang="ja-JP" altLang="en-US" smtClean="0"/>
              <a:pPr/>
              <a:t>4</a:t>
            </a:fld>
            <a:endParaRPr lang="ja-JP" altLang="en-US"/>
          </a:p>
        </p:txBody>
      </p:sp>
      <p:pic>
        <p:nvPicPr>
          <p:cNvPr id="6" name="図 5">
            <a:extLst>
              <a:ext uri="{FF2B5EF4-FFF2-40B4-BE49-F238E27FC236}">
                <a16:creationId xmlns:a16="http://schemas.microsoft.com/office/drawing/2014/main" id="{F7DDADB8-F4B0-C5E4-761B-B4135AF35DA5}"/>
              </a:ext>
            </a:extLst>
          </p:cNvPr>
          <p:cNvPicPr>
            <a:picLocks noChangeAspect="1"/>
          </p:cNvPicPr>
          <p:nvPr/>
        </p:nvPicPr>
        <p:blipFill>
          <a:blip r:embed="rId3"/>
          <a:stretch>
            <a:fillRect/>
          </a:stretch>
        </p:blipFill>
        <p:spPr>
          <a:xfrm>
            <a:off x="3119983" y="3912431"/>
            <a:ext cx="2538959" cy="2538959"/>
          </a:xfrm>
          <a:prstGeom prst="rect">
            <a:avLst/>
          </a:prstGeom>
        </p:spPr>
      </p:pic>
    </p:spTree>
    <p:extLst>
      <p:ext uri="{BB962C8B-B14F-4D97-AF65-F5344CB8AC3E}">
        <p14:creationId xmlns:p14="http://schemas.microsoft.com/office/powerpoint/2010/main" val="1023115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E161758-12C0-412E-93BA-203E1347714B}"/>
              </a:ext>
            </a:extLst>
          </p:cNvPr>
          <p:cNvSpPr>
            <a:spLocks noGrp="1"/>
          </p:cNvSpPr>
          <p:nvPr>
            <p:ph type="title"/>
          </p:nvPr>
        </p:nvSpPr>
        <p:spPr/>
        <p:txBody>
          <a:bodyPr>
            <a:normAutofit fontScale="90000"/>
          </a:bodyPr>
          <a:lstStyle/>
          <a:p>
            <a:r>
              <a:rPr lang="ja-JP" altLang="en-US"/>
              <a:t>視覚分析の手順</a:t>
            </a:r>
          </a:p>
        </p:txBody>
      </p:sp>
      <p:sp>
        <p:nvSpPr>
          <p:cNvPr id="4" name="スライド番号プレースホルダー 3">
            <a:extLst>
              <a:ext uri="{FF2B5EF4-FFF2-40B4-BE49-F238E27FC236}">
                <a16:creationId xmlns:a16="http://schemas.microsoft.com/office/drawing/2014/main" id="{ADF735C4-5609-729B-43F0-AC75CDDB0DD7}"/>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40</a:t>
            </a:fld>
            <a:endParaRPr lang="ja-JP" altLang="en-US">
              <a:latin typeface="Calibri"/>
              <a:ea typeface="ＭＳ Ｐゴシック" panose="020B0600070205080204" pitchFamily="34" charset="-128"/>
            </a:endParaRPr>
          </a:p>
        </p:txBody>
      </p:sp>
      <p:pic>
        <p:nvPicPr>
          <p:cNvPr id="6" name="図 5">
            <a:extLst>
              <a:ext uri="{FF2B5EF4-FFF2-40B4-BE49-F238E27FC236}">
                <a16:creationId xmlns:a16="http://schemas.microsoft.com/office/drawing/2014/main" id="{93B9F56E-282F-CABF-0D4E-8585F4A3A42D}"/>
              </a:ext>
            </a:extLst>
          </p:cNvPr>
          <p:cNvPicPr>
            <a:picLocks noChangeAspect="1"/>
          </p:cNvPicPr>
          <p:nvPr/>
        </p:nvPicPr>
        <p:blipFill>
          <a:blip r:embed="rId2"/>
          <a:stretch>
            <a:fillRect/>
          </a:stretch>
        </p:blipFill>
        <p:spPr>
          <a:xfrm>
            <a:off x="547218" y="2155165"/>
            <a:ext cx="2747089" cy="3897033"/>
          </a:xfrm>
          <a:prstGeom prst="rect">
            <a:avLst/>
          </a:prstGeom>
        </p:spPr>
      </p:pic>
      <p:sp>
        <p:nvSpPr>
          <p:cNvPr id="8" name="テキスト ボックス 7">
            <a:extLst>
              <a:ext uri="{FF2B5EF4-FFF2-40B4-BE49-F238E27FC236}">
                <a16:creationId xmlns:a16="http://schemas.microsoft.com/office/drawing/2014/main" id="{6009DFE3-88B2-D1DD-9AFB-A28128D9DF97}"/>
              </a:ext>
            </a:extLst>
          </p:cNvPr>
          <p:cNvSpPr txBox="1"/>
          <p:nvPr/>
        </p:nvSpPr>
        <p:spPr>
          <a:xfrm>
            <a:off x="3294307" y="5128868"/>
            <a:ext cx="5190785" cy="923330"/>
          </a:xfrm>
          <a:prstGeom prst="rect">
            <a:avLst/>
          </a:prstGeom>
          <a:noFill/>
        </p:spPr>
        <p:txBody>
          <a:bodyPr wrap="square">
            <a:spAutoFit/>
          </a:bodyPr>
          <a:lstStyle/>
          <a:p>
            <a:pPr defTabSz="457200"/>
            <a:r>
              <a:rPr lang="en" altLang="ja-JP" dirty="0">
                <a:solidFill>
                  <a:srgbClr val="666666"/>
                </a:solidFill>
                <a:latin typeface="Open Sans" panose="020B0606030504020204" pitchFamily="34" charset="0"/>
                <a:ea typeface="ＭＳ Ｐゴシック" panose="020B0600070205080204" pitchFamily="34" charset="-128"/>
              </a:rPr>
              <a:t>Chapter 5|39 pages</a:t>
            </a:r>
          </a:p>
          <a:p>
            <a:pPr defTabSz="457200"/>
            <a:r>
              <a:rPr lang="en" altLang="ja-JP" dirty="0">
                <a:solidFill>
                  <a:srgbClr val="007A96"/>
                </a:solidFill>
                <a:latin typeface="Open Sans" panose="020B0606030504020204" pitchFamily="34" charset="0"/>
                <a:ea typeface="ＭＳ Ｐゴシック" panose="020B0600070205080204" pitchFamily="34" charset="-128"/>
                <a:hlinkClick r:id="rId3"/>
              </a:rPr>
              <a:t>Visual analysis of single-case data</a:t>
            </a:r>
            <a:endParaRPr lang="en" altLang="ja-JP" b="1" dirty="0">
              <a:solidFill>
                <a:srgbClr val="000000"/>
              </a:solidFill>
              <a:latin typeface="Open Sans" panose="020B0606030504020204" pitchFamily="34" charset="0"/>
              <a:ea typeface="ＭＳ Ｐゴシック" panose="020B0600070205080204" pitchFamily="34" charset="-128"/>
            </a:endParaRPr>
          </a:p>
          <a:p>
            <a:pPr defTabSz="457200"/>
            <a:r>
              <a:rPr lang="en" altLang="ja-JP" i="1" dirty="0" err="1">
                <a:solidFill>
                  <a:srgbClr val="666666"/>
                </a:solidFill>
                <a:latin typeface="Open Sans" panose="020B0606030504020204" pitchFamily="34" charset="0"/>
                <a:ea typeface="ＭＳ Ｐゴシック" panose="020B0600070205080204" pitchFamily="34" charset="-128"/>
              </a:rPr>
              <a:t>By</a:t>
            </a:r>
            <a:r>
              <a:rPr lang="en" altLang="ja-JP" i="1" dirty="0" err="1">
                <a:solidFill>
                  <a:srgbClr val="000000"/>
                </a:solidFill>
                <a:latin typeface="Open Sans" panose="020B0606030504020204" pitchFamily="34" charset="0"/>
                <a:ea typeface="ＭＳ Ｐゴシック" panose="020B0600070205080204" pitchFamily="34" charset="-128"/>
              </a:rPr>
              <a:t>Stephen</a:t>
            </a:r>
            <a:r>
              <a:rPr lang="en" altLang="ja-JP" i="1" dirty="0">
                <a:solidFill>
                  <a:srgbClr val="000000"/>
                </a:solidFill>
                <a:latin typeface="Open Sans" panose="020B0606030504020204" pitchFamily="34" charset="0"/>
                <a:ea typeface="ＭＳ Ｐゴシック" panose="020B0600070205080204" pitchFamily="34" charset="-128"/>
              </a:rPr>
              <a:t> Morley, Ciara Masterson, Chris J. Main</a:t>
            </a:r>
            <a:endParaRPr lang="en" altLang="ja-JP" i="1" dirty="0">
              <a:solidFill>
                <a:prstClr val="black"/>
              </a:solidFill>
              <a:latin typeface="Open Sans" panose="020B0606030504020204" pitchFamily="34" charset="0"/>
              <a:ea typeface="ＭＳ Ｐゴシック" panose="020B0600070205080204" pitchFamily="34" charset="-128"/>
            </a:endParaRPr>
          </a:p>
        </p:txBody>
      </p:sp>
      <p:pic>
        <p:nvPicPr>
          <p:cNvPr id="2" name="図 1">
            <a:extLst>
              <a:ext uri="{FF2B5EF4-FFF2-40B4-BE49-F238E27FC236}">
                <a16:creationId xmlns:a16="http://schemas.microsoft.com/office/drawing/2014/main" id="{1F3D02F1-A286-B847-BC1D-857605D6CD7D}"/>
              </a:ext>
            </a:extLst>
          </p:cNvPr>
          <p:cNvPicPr>
            <a:picLocks noChangeAspect="1"/>
          </p:cNvPicPr>
          <p:nvPr/>
        </p:nvPicPr>
        <p:blipFill>
          <a:blip r:embed="rId4"/>
          <a:stretch>
            <a:fillRect/>
          </a:stretch>
        </p:blipFill>
        <p:spPr>
          <a:xfrm>
            <a:off x="3503170" y="1185587"/>
            <a:ext cx="5239805" cy="2243413"/>
          </a:xfrm>
          <a:prstGeom prst="rect">
            <a:avLst/>
          </a:prstGeom>
          <a:ln>
            <a:solidFill>
              <a:schemeClr val="tx1"/>
            </a:solidFill>
          </a:ln>
        </p:spPr>
      </p:pic>
      <p:sp>
        <p:nvSpPr>
          <p:cNvPr id="9" name="テキスト ボックス 8">
            <a:extLst>
              <a:ext uri="{FF2B5EF4-FFF2-40B4-BE49-F238E27FC236}">
                <a16:creationId xmlns:a16="http://schemas.microsoft.com/office/drawing/2014/main" id="{F04515DE-065D-2B6C-641B-D6DD7FDB39C1}"/>
              </a:ext>
            </a:extLst>
          </p:cNvPr>
          <p:cNvSpPr txBox="1"/>
          <p:nvPr/>
        </p:nvSpPr>
        <p:spPr>
          <a:xfrm>
            <a:off x="3503170" y="3556538"/>
            <a:ext cx="5190785" cy="646331"/>
          </a:xfrm>
          <a:prstGeom prst="rect">
            <a:avLst/>
          </a:prstGeom>
          <a:noFill/>
        </p:spPr>
        <p:txBody>
          <a:bodyPr wrap="square">
            <a:spAutoFit/>
          </a:bodyPr>
          <a:lstStyle/>
          <a:p>
            <a:r>
              <a:rPr lang="en" altLang="ja-JP" sz="1200" dirty="0" err="1"/>
              <a:t>Kratochwill</a:t>
            </a:r>
            <a:r>
              <a:rPr lang="en" altLang="ja-JP" sz="1200" dirty="0"/>
              <a:t>, T. R., Hitchcock, J., Horner, R. H., Levin, J. R., Odom, S. L., </a:t>
            </a:r>
            <a:r>
              <a:rPr lang="en" altLang="ja-JP" sz="1200" dirty="0" err="1"/>
              <a:t>Rindskopf</a:t>
            </a:r>
            <a:r>
              <a:rPr lang="en" altLang="ja-JP" sz="1200" dirty="0"/>
              <a:t>, D. M., &amp; </a:t>
            </a:r>
            <a:r>
              <a:rPr lang="en" altLang="ja-JP" sz="1200" dirty="0" err="1"/>
              <a:t>Shadish</a:t>
            </a:r>
            <a:r>
              <a:rPr lang="en" altLang="ja-JP" sz="1200" dirty="0"/>
              <a:t>, W. R. (2010). Single-case designs technical documentation, What Works Cleaning House, https://eric. </a:t>
            </a:r>
            <a:r>
              <a:rPr lang="en" altLang="ja-JP" sz="1200" dirty="0" err="1"/>
              <a:t>ed.gov</a:t>
            </a:r>
            <a:r>
              <a:rPr lang="en" altLang="ja-JP" sz="1200" dirty="0"/>
              <a:t>/?id</a:t>
            </a:r>
            <a:r>
              <a:rPr lang="ja-JP" altLang="en" sz="1200"/>
              <a:t>＝</a:t>
            </a:r>
            <a:r>
              <a:rPr lang="en" altLang="ja-JP" sz="1200" dirty="0"/>
              <a:t>ED510743.</a:t>
            </a:r>
            <a:endParaRPr lang="ja-JP" altLang="en-US" sz="1200"/>
          </a:p>
        </p:txBody>
      </p:sp>
    </p:spTree>
    <p:extLst>
      <p:ext uri="{BB962C8B-B14F-4D97-AF65-F5344CB8AC3E}">
        <p14:creationId xmlns:p14="http://schemas.microsoft.com/office/powerpoint/2010/main" val="1836469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77194BE-7F06-DBE9-4B13-0146F6DBCA08}"/>
              </a:ext>
            </a:extLst>
          </p:cNvPr>
          <p:cNvSpPr>
            <a:spLocks noGrp="1"/>
          </p:cNvSpPr>
          <p:nvPr>
            <p:ph type="title"/>
          </p:nvPr>
        </p:nvSpPr>
        <p:spPr/>
        <p:txBody>
          <a:bodyPr>
            <a:normAutofit fontScale="90000"/>
          </a:bodyPr>
          <a:lstStyle/>
          <a:p>
            <a:r>
              <a:rPr lang="ja-JP" altLang="en-US"/>
              <a:t>視覚分析</a:t>
            </a:r>
          </a:p>
        </p:txBody>
      </p:sp>
      <p:sp>
        <p:nvSpPr>
          <p:cNvPr id="4" name="スライド番号プレースホルダー 3">
            <a:extLst>
              <a:ext uri="{FF2B5EF4-FFF2-40B4-BE49-F238E27FC236}">
                <a16:creationId xmlns:a16="http://schemas.microsoft.com/office/drawing/2014/main" id="{3E13C740-3C11-F17E-6478-9D88E496C4BF}"/>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41</a:t>
            </a:fld>
            <a:endParaRPr lang="ja-JP" altLang="en-US">
              <a:latin typeface="Calibri"/>
              <a:ea typeface="ＭＳ Ｐゴシック" panose="020B0600070205080204" pitchFamily="34" charset="-128"/>
            </a:endParaRPr>
          </a:p>
        </p:txBody>
      </p:sp>
      <p:sp>
        <p:nvSpPr>
          <p:cNvPr id="6" name="テキスト ボックス 5">
            <a:extLst>
              <a:ext uri="{FF2B5EF4-FFF2-40B4-BE49-F238E27FC236}">
                <a16:creationId xmlns:a16="http://schemas.microsoft.com/office/drawing/2014/main" id="{3B77C7AF-5585-1683-2E82-35E4A65AD5BE}"/>
              </a:ext>
            </a:extLst>
          </p:cNvPr>
          <p:cNvSpPr txBox="1"/>
          <p:nvPr/>
        </p:nvSpPr>
        <p:spPr>
          <a:xfrm>
            <a:off x="152854" y="969201"/>
            <a:ext cx="8956298" cy="830997"/>
          </a:xfrm>
          <a:prstGeom prst="rect">
            <a:avLst/>
          </a:prstGeom>
          <a:noFill/>
        </p:spPr>
        <p:txBody>
          <a:bodyPr wrap="none" rtlCol="0">
            <a:spAutoFit/>
          </a:bodyPr>
          <a:lstStyle/>
          <a:p>
            <a:pPr defTabSz="457200"/>
            <a:r>
              <a:rPr lang="ja-JP" altLang="en-US" sz="2400">
                <a:solidFill>
                  <a:prstClr val="black"/>
                </a:solidFill>
                <a:latin typeface="Arial Unicode MS" panose="020B0604020202020204" pitchFamily="34" charset="-128"/>
                <a:ea typeface="BIZ UDGothic" panose="020B0400000000000000" pitchFamily="49" charset="-128"/>
              </a:rPr>
              <a:t>視覚分析に対する誤解：</a:t>
            </a:r>
            <a:r>
              <a:rPr lang="en-US" altLang="ja-JP" sz="2400" dirty="0">
                <a:solidFill>
                  <a:prstClr val="black"/>
                </a:solidFill>
                <a:latin typeface="Arial Unicode MS" panose="020B0604020202020204" pitchFamily="34" charset="-128"/>
                <a:ea typeface="BIZ UDGothic" panose="020B0400000000000000" pitchFamily="49" charset="-128"/>
              </a:rPr>
              <a:t> </a:t>
            </a:r>
            <a:r>
              <a:rPr lang="ja-JP" altLang="en-US" sz="2400">
                <a:solidFill>
                  <a:prstClr val="black"/>
                </a:solidFill>
                <a:latin typeface="Arial Unicode MS" panose="020B0604020202020204" pitchFamily="34" charset="-128"/>
                <a:ea typeface="BIZ UDGothic" panose="020B0400000000000000" pitchFamily="49" charset="-128"/>
              </a:rPr>
              <a:t>直感的な印象評価　</a:t>
            </a:r>
            <a:endParaRPr lang="en-US" altLang="ja-JP" sz="2400" dirty="0">
              <a:solidFill>
                <a:prstClr val="black"/>
              </a:solidFill>
              <a:latin typeface="Arial Unicode MS" panose="020B0604020202020204" pitchFamily="34" charset="-128"/>
              <a:ea typeface="BIZ UDGothic" panose="020B0400000000000000" pitchFamily="49" charset="-128"/>
            </a:endParaRPr>
          </a:p>
          <a:p>
            <a:pPr defTabSz="457200"/>
            <a:r>
              <a:rPr lang="ja-JP" altLang="en-US" sz="2400">
                <a:solidFill>
                  <a:prstClr val="black"/>
                </a:solidFill>
                <a:latin typeface="Arial Unicode MS" panose="020B0604020202020204" pitchFamily="34" charset="-128"/>
                <a:ea typeface="BIZ UDGothic" panose="020B0400000000000000" pitchFamily="49" charset="-128"/>
              </a:rPr>
              <a:t>視覚分析でやること： 記述統計に基づいてデータの特徴を精査</a:t>
            </a:r>
          </a:p>
        </p:txBody>
      </p:sp>
      <p:pic>
        <p:nvPicPr>
          <p:cNvPr id="8" name="図 7">
            <a:extLst>
              <a:ext uri="{FF2B5EF4-FFF2-40B4-BE49-F238E27FC236}">
                <a16:creationId xmlns:a16="http://schemas.microsoft.com/office/drawing/2014/main" id="{34F08485-4CA2-93C0-3D23-FB525DB512C4}"/>
              </a:ext>
            </a:extLst>
          </p:cNvPr>
          <p:cNvPicPr>
            <a:picLocks noChangeAspect="1"/>
          </p:cNvPicPr>
          <p:nvPr/>
        </p:nvPicPr>
        <p:blipFill>
          <a:blip r:embed="rId2"/>
          <a:stretch>
            <a:fillRect/>
          </a:stretch>
        </p:blipFill>
        <p:spPr>
          <a:xfrm>
            <a:off x="3173506" y="2653719"/>
            <a:ext cx="5764340" cy="3142750"/>
          </a:xfrm>
          <a:prstGeom prst="rect">
            <a:avLst/>
          </a:prstGeom>
        </p:spPr>
      </p:pic>
      <p:sp>
        <p:nvSpPr>
          <p:cNvPr id="9" name="テキスト ボックス 8">
            <a:extLst>
              <a:ext uri="{FF2B5EF4-FFF2-40B4-BE49-F238E27FC236}">
                <a16:creationId xmlns:a16="http://schemas.microsoft.com/office/drawing/2014/main" id="{E812BD05-A27A-5CE2-9592-3967734C1A9D}"/>
              </a:ext>
            </a:extLst>
          </p:cNvPr>
          <p:cNvSpPr txBox="1"/>
          <p:nvPr/>
        </p:nvSpPr>
        <p:spPr>
          <a:xfrm>
            <a:off x="206154" y="2380149"/>
            <a:ext cx="2935419" cy="3416320"/>
          </a:xfrm>
          <a:prstGeom prst="rect">
            <a:avLst/>
          </a:prstGeom>
          <a:noFill/>
        </p:spPr>
        <p:txBody>
          <a:bodyPr wrap="none" rtlCol="0">
            <a:spAutoFit/>
          </a:bodyPr>
          <a:lstStyle/>
          <a:p>
            <a:pPr defTabSz="457200"/>
            <a:r>
              <a:rPr lang="ja-JP" altLang="en-US" sz="2400">
                <a:solidFill>
                  <a:prstClr val="black"/>
                </a:solidFill>
                <a:latin typeface="Arial Unicode MS" panose="020B0604020202020204" pitchFamily="34" charset="-128"/>
                <a:ea typeface="BIZ UDGothic" panose="020B0400000000000000" pitchFamily="49" charset="-128"/>
              </a:rPr>
              <a:t>主要な記述統計</a:t>
            </a:r>
            <a:endParaRPr lang="en-US" altLang="ja-JP" sz="2400" dirty="0">
              <a:solidFill>
                <a:prstClr val="black"/>
              </a:solidFill>
              <a:latin typeface="Arial Unicode MS" panose="020B0604020202020204" pitchFamily="34" charset="-128"/>
              <a:ea typeface="BIZ UDGothic" panose="020B0400000000000000" pitchFamily="49" charset="-128"/>
            </a:endParaRPr>
          </a:p>
          <a:p>
            <a:pPr defTabSz="457200"/>
            <a:endParaRPr lang="en-US" altLang="ja-JP" sz="2400" dirty="0">
              <a:solidFill>
                <a:prstClr val="black"/>
              </a:solidFill>
              <a:latin typeface="Arial Unicode MS" panose="020B0604020202020204" pitchFamily="34" charset="-128"/>
              <a:ea typeface="BIZ UDGothic" panose="020B0400000000000000" pitchFamily="49" charset="-128"/>
            </a:endParaRPr>
          </a:p>
          <a:p>
            <a:pPr marL="285750" indent="-285750" defTabSz="457200">
              <a:buFontTx/>
              <a:buChar char="-"/>
            </a:pPr>
            <a:r>
              <a:rPr lang="ja-JP" altLang="en-US" sz="2400">
                <a:solidFill>
                  <a:prstClr val="black"/>
                </a:solidFill>
                <a:latin typeface="Arial Unicode MS" panose="020B0604020202020204" pitchFamily="34" charset="-128"/>
                <a:ea typeface="BIZ UDGothic" panose="020B0400000000000000" pitchFamily="49" charset="-128"/>
              </a:rPr>
              <a:t>中心傾向</a:t>
            </a:r>
            <a:r>
              <a:rPr lang="en-US" altLang="ja-JP" sz="2400" dirty="0">
                <a:solidFill>
                  <a:prstClr val="black"/>
                </a:solidFill>
                <a:latin typeface="Arial Unicode MS" panose="020B0604020202020204" pitchFamily="34" charset="-128"/>
                <a:ea typeface="BIZ UDGothic" panose="020B0400000000000000" pitchFamily="49" charset="-128"/>
              </a:rPr>
              <a:t>b</a:t>
            </a:r>
          </a:p>
          <a:p>
            <a:pPr marL="285750" indent="-285750" defTabSz="457200">
              <a:buFontTx/>
              <a:buChar char="-"/>
            </a:pPr>
            <a:r>
              <a:rPr lang="ja-JP" altLang="en-US" sz="2400">
                <a:solidFill>
                  <a:prstClr val="black"/>
                </a:solidFill>
                <a:latin typeface="Arial Unicode MS" panose="020B0604020202020204" pitchFamily="34" charset="-128"/>
                <a:ea typeface="BIZ UDGothic" panose="020B0400000000000000" pitchFamily="49" charset="-128"/>
              </a:rPr>
              <a:t>トレンド</a:t>
            </a:r>
            <a:r>
              <a:rPr lang="en-US" altLang="ja-JP" sz="2400" dirty="0">
                <a:solidFill>
                  <a:prstClr val="black"/>
                </a:solidFill>
                <a:latin typeface="Arial Unicode MS" panose="020B0604020202020204" pitchFamily="34" charset="-128"/>
                <a:ea typeface="BIZ UDGothic" panose="020B0400000000000000" pitchFamily="49" charset="-128"/>
              </a:rPr>
              <a:t>c</a:t>
            </a:r>
          </a:p>
          <a:p>
            <a:pPr marL="285750" indent="-285750" defTabSz="457200">
              <a:buFontTx/>
              <a:buChar char="-"/>
            </a:pPr>
            <a:r>
              <a:rPr lang="ja-JP" altLang="en-US" sz="2400">
                <a:solidFill>
                  <a:prstClr val="black"/>
                </a:solidFill>
                <a:latin typeface="Arial Unicode MS" panose="020B0604020202020204" pitchFamily="34" charset="-128"/>
                <a:ea typeface="BIZ UDGothic" panose="020B0400000000000000" pitchFamily="49" charset="-128"/>
              </a:rPr>
              <a:t>変動性</a:t>
            </a:r>
            <a:r>
              <a:rPr lang="en-US" altLang="ja-JP" sz="2400" dirty="0">
                <a:solidFill>
                  <a:prstClr val="black"/>
                </a:solidFill>
                <a:latin typeface="Arial Unicode MS" panose="020B0604020202020204" pitchFamily="34" charset="-128"/>
                <a:ea typeface="BIZ UDGothic" panose="020B0400000000000000" pitchFamily="49" charset="-128"/>
              </a:rPr>
              <a:t>d</a:t>
            </a:r>
          </a:p>
          <a:p>
            <a:pPr marL="285750" indent="-285750" defTabSz="457200">
              <a:buFontTx/>
              <a:buChar char="-"/>
            </a:pPr>
            <a:r>
              <a:rPr lang="ja-JP" altLang="en-US" sz="2400">
                <a:solidFill>
                  <a:prstClr val="black"/>
                </a:solidFill>
                <a:latin typeface="Arial Unicode MS" panose="020B0604020202020204" pitchFamily="34" charset="-128"/>
                <a:ea typeface="BIZ UDGothic" panose="020B0400000000000000" pitchFamily="49" charset="-128"/>
              </a:rPr>
              <a:t>変化点</a:t>
            </a:r>
            <a:r>
              <a:rPr lang="en-US" altLang="ja-JP" sz="2400" dirty="0">
                <a:solidFill>
                  <a:prstClr val="black"/>
                </a:solidFill>
                <a:latin typeface="Arial Unicode MS" panose="020B0604020202020204" pitchFamily="34" charset="-128"/>
                <a:ea typeface="BIZ UDGothic" panose="020B0400000000000000" pitchFamily="49" charset="-128"/>
              </a:rPr>
              <a:t>e</a:t>
            </a:r>
          </a:p>
          <a:p>
            <a:pPr marL="285750" indent="-285750" defTabSz="457200">
              <a:buFontTx/>
              <a:buChar char="-"/>
            </a:pPr>
            <a:r>
              <a:rPr lang="ja-JP" altLang="en-US" sz="2400">
                <a:solidFill>
                  <a:prstClr val="black"/>
                </a:solidFill>
                <a:latin typeface="Arial Unicode MS" panose="020B0604020202020204" pitchFamily="34" charset="-128"/>
                <a:ea typeface="BIZ UDGothic" panose="020B0400000000000000" pitchFamily="49" charset="-128"/>
              </a:rPr>
              <a:t>重複領域</a:t>
            </a:r>
            <a:r>
              <a:rPr lang="en-US" altLang="ja-JP" sz="2400" dirty="0">
                <a:solidFill>
                  <a:prstClr val="black"/>
                </a:solidFill>
                <a:latin typeface="Arial Unicode MS" panose="020B0604020202020204" pitchFamily="34" charset="-128"/>
                <a:ea typeface="BIZ UDGothic" panose="020B0400000000000000" pitchFamily="49" charset="-128"/>
              </a:rPr>
              <a:t>f</a:t>
            </a:r>
          </a:p>
          <a:p>
            <a:pPr marL="285750" indent="-285750" defTabSz="457200">
              <a:buFontTx/>
              <a:buChar char="-"/>
            </a:pPr>
            <a:r>
              <a:rPr lang="ja-JP" altLang="en-US" sz="2400">
                <a:solidFill>
                  <a:prstClr val="black"/>
                </a:solidFill>
                <a:latin typeface="Arial Unicode MS" panose="020B0604020202020204" pitchFamily="34" charset="-128"/>
                <a:ea typeface="BIZ UDGothic" panose="020B0400000000000000" pitchFamily="49" charset="-128"/>
              </a:rPr>
              <a:t>データパターンの</a:t>
            </a:r>
            <a:br>
              <a:rPr lang="en-US" altLang="ja-JP" sz="2400" dirty="0">
                <a:solidFill>
                  <a:prstClr val="black"/>
                </a:solidFill>
                <a:latin typeface="Arial Unicode MS" panose="020B0604020202020204" pitchFamily="34" charset="-128"/>
                <a:ea typeface="BIZ UDGothic" panose="020B0400000000000000" pitchFamily="49" charset="-128"/>
              </a:rPr>
            </a:br>
            <a:r>
              <a:rPr lang="ja-JP" altLang="en-US" sz="2400">
                <a:solidFill>
                  <a:prstClr val="black"/>
                </a:solidFill>
                <a:latin typeface="Arial Unicode MS" panose="020B0604020202020204" pitchFamily="34" charset="-128"/>
                <a:ea typeface="BIZ UDGothic" panose="020B0400000000000000" pitchFamily="49" charset="-128"/>
              </a:rPr>
              <a:t>一貫性</a:t>
            </a:r>
          </a:p>
        </p:txBody>
      </p:sp>
      <p:sp>
        <p:nvSpPr>
          <p:cNvPr id="2" name="テキスト ボックス 1">
            <a:extLst>
              <a:ext uri="{FF2B5EF4-FFF2-40B4-BE49-F238E27FC236}">
                <a16:creationId xmlns:a16="http://schemas.microsoft.com/office/drawing/2014/main" id="{7892EF7A-6994-F801-F5D0-C54DF3439268}"/>
              </a:ext>
            </a:extLst>
          </p:cNvPr>
          <p:cNvSpPr txBox="1"/>
          <p:nvPr/>
        </p:nvSpPr>
        <p:spPr>
          <a:xfrm>
            <a:off x="424871" y="6315653"/>
            <a:ext cx="8294258" cy="461665"/>
          </a:xfrm>
          <a:prstGeom prst="rect">
            <a:avLst/>
          </a:prstGeom>
          <a:noFill/>
        </p:spPr>
        <p:txBody>
          <a:bodyPr wrap="square">
            <a:spAutoFit/>
          </a:bodyPr>
          <a:lstStyle/>
          <a:p>
            <a:r>
              <a:rPr lang="en" altLang="ja-JP" sz="1200" dirty="0" err="1"/>
              <a:t>Kratochwill</a:t>
            </a:r>
            <a:r>
              <a:rPr lang="en" altLang="ja-JP" sz="1200" dirty="0"/>
              <a:t>, T. R., Hitchcock, J., Horner, R. H., Levin, J. R., Odom, S. L., </a:t>
            </a:r>
            <a:r>
              <a:rPr lang="en" altLang="ja-JP" sz="1200" dirty="0" err="1"/>
              <a:t>Rindskopf</a:t>
            </a:r>
            <a:r>
              <a:rPr lang="en" altLang="ja-JP" sz="1200" dirty="0"/>
              <a:t>, D. M., &amp; </a:t>
            </a:r>
            <a:r>
              <a:rPr lang="en" altLang="ja-JP" sz="1200" dirty="0" err="1"/>
              <a:t>Shadish</a:t>
            </a:r>
            <a:r>
              <a:rPr lang="en" altLang="ja-JP" sz="1200" dirty="0"/>
              <a:t>, W. R. (2010). Single-case designs technical documentation, What Works Cleaning House, https://eric. </a:t>
            </a:r>
            <a:r>
              <a:rPr lang="en" altLang="ja-JP" sz="1200" dirty="0" err="1"/>
              <a:t>ed.gov</a:t>
            </a:r>
            <a:r>
              <a:rPr lang="en" altLang="ja-JP" sz="1200" dirty="0"/>
              <a:t>/?id</a:t>
            </a:r>
            <a:r>
              <a:rPr lang="ja-JP" altLang="en" sz="1200"/>
              <a:t>＝</a:t>
            </a:r>
            <a:r>
              <a:rPr lang="en" altLang="ja-JP" sz="1200" dirty="0"/>
              <a:t>ED510743.</a:t>
            </a:r>
            <a:endParaRPr lang="ja-JP" altLang="en-US" sz="1200"/>
          </a:p>
        </p:txBody>
      </p:sp>
    </p:spTree>
    <p:extLst>
      <p:ext uri="{BB962C8B-B14F-4D97-AF65-F5344CB8AC3E}">
        <p14:creationId xmlns:p14="http://schemas.microsoft.com/office/powerpoint/2010/main" val="4197229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77194BE-7F06-DBE9-4B13-0146F6DBCA08}"/>
              </a:ext>
            </a:extLst>
          </p:cNvPr>
          <p:cNvSpPr>
            <a:spLocks noGrp="1"/>
          </p:cNvSpPr>
          <p:nvPr>
            <p:ph type="title"/>
          </p:nvPr>
        </p:nvSpPr>
        <p:spPr/>
        <p:txBody>
          <a:bodyPr>
            <a:normAutofit fontScale="90000"/>
          </a:bodyPr>
          <a:lstStyle/>
          <a:p>
            <a:r>
              <a:rPr lang="ja-JP" altLang="en-US"/>
              <a:t>視覚分析のステップ</a:t>
            </a:r>
          </a:p>
        </p:txBody>
      </p:sp>
      <p:sp>
        <p:nvSpPr>
          <p:cNvPr id="4" name="スライド番号プレースホルダー 3">
            <a:extLst>
              <a:ext uri="{FF2B5EF4-FFF2-40B4-BE49-F238E27FC236}">
                <a16:creationId xmlns:a16="http://schemas.microsoft.com/office/drawing/2014/main" id="{3E13C740-3C11-F17E-6478-9D88E496C4BF}"/>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42</a:t>
            </a:fld>
            <a:endParaRPr lang="ja-JP" altLang="en-US">
              <a:latin typeface="Calibri"/>
              <a:ea typeface="ＭＳ Ｐゴシック" panose="020B0600070205080204" pitchFamily="34" charset="-128"/>
            </a:endParaRPr>
          </a:p>
        </p:txBody>
      </p:sp>
      <p:sp>
        <p:nvSpPr>
          <p:cNvPr id="2" name="テキスト ボックス 1">
            <a:extLst>
              <a:ext uri="{FF2B5EF4-FFF2-40B4-BE49-F238E27FC236}">
                <a16:creationId xmlns:a16="http://schemas.microsoft.com/office/drawing/2014/main" id="{7892EF7A-6994-F801-F5D0-C54DF3439268}"/>
              </a:ext>
            </a:extLst>
          </p:cNvPr>
          <p:cNvSpPr txBox="1"/>
          <p:nvPr/>
        </p:nvSpPr>
        <p:spPr>
          <a:xfrm>
            <a:off x="424871" y="6315653"/>
            <a:ext cx="8294258" cy="461665"/>
          </a:xfrm>
          <a:prstGeom prst="rect">
            <a:avLst/>
          </a:prstGeom>
          <a:noFill/>
        </p:spPr>
        <p:txBody>
          <a:bodyPr wrap="square">
            <a:spAutoFit/>
          </a:bodyPr>
          <a:lstStyle/>
          <a:p>
            <a:r>
              <a:rPr lang="en" altLang="ja-JP" sz="1200" dirty="0" err="1"/>
              <a:t>Kratochwill</a:t>
            </a:r>
            <a:r>
              <a:rPr lang="en" altLang="ja-JP" sz="1200" dirty="0"/>
              <a:t>, T. R., Hitchcock, J., Horner, R. H., Levin, J. R., Odom, S. L., </a:t>
            </a:r>
            <a:r>
              <a:rPr lang="en" altLang="ja-JP" sz="1200" dirty="0" err="1"/>
              <a:t>Rindskopf</a:t>
            </a:r>
            <a:r>
              <a:rPr lang="en" altLang="ja-JP" sz="1200" dirty="0"/>
              <a:t>, D. M., &amp; </a:t>
            </a:r>
            <a:r>
              <a:rPr lang="en" altLang="ja-JP" sz="1200" dirty="0" err="1"/>
              <a:t>Shadish</a:t>
            </a:r>
            <a:r>
              <a:rPr lang="en" altLang="ja-JP" sz="1200" dirty="0"/>
              <a:t>, W. R. (2010). Single-case designs technical documentation, What Works Cleaning House, https://eric. </a:t>
            </a:r>
            <a:r>
              <a:rPr lang="en" altLang="ja-JP" sz="1200" dirty="0" err="1"/>
              <a:t>ed.gov</a:t>
            </a:r>
            <a:r>
              <a:rPr lang="en" altLang="ja-JP" sz="1200" dirty="0"/>
              <a:t>/?id</a:t>
            </a:r>
            <a:r>
              <a:rPr lang="ja-JP" altLang="en" sz="1200"/>
              <a:t>＝</a:t>
            </a:r>
            <a:r>
              <a:rPr lang="en" altLang="ja-JP" sz="1200" dirty="0"/>
              <a:t>ED510743.</a:t>
            </a:r>
            <a:endParaRPr lang="ja-JP" altLang="en-US" sz="1200"/>
          </a:p>
        </p:txBody>
      </p:sp>
      <p:sp>
        <p:nvSpPr>
          <p:cNvPr id="3" name="コンテンツ プレースホルダー 2">
            <a:extLst>
              <a:ext uri="{FF2B5EF4-FFF2-40B4-BE49-F238E27FC236}">
                <a16:creationId xmlns:a16="http://schemas.microsoft.com/office/drawing/2014/main" id="{760D614C-6F17-EABD-F575-A829D9A65C1C}"/>
              </a:ext>
            </a:extLst>
          </p:cNvPr>
          <p:cNvSpPr txBox="1">
            <a:spLocks/>
          </p:cNvSpPr>
          <p:nvPr/>
        </p:nvSpPr>
        <p:spPr>
          <a:xfrm>
            <a:off x="116417" y="889000"/>
            <a:ext cx="8953500" cy="5237163"/>
          </a:xfrm>
          <a:prstGeom prst="rect">
            <a:avLst/>
          </a:prstGeom>
        </p:spPr>
        <p:txBody>
          <a:bodyPr/>
          <a:lstStyle>
            <a:lvl1pPr marL="342900" indent="-342900" algn="l" defTabSz="457200" rtl="0" eaLnBrk="1" latinLnBrk="0" hangingPunct="1">
              <a:spcBef>
                <a:spcPct val="20000"/>
              </a:spcBef>
              <a:buFont typeface="Arial"/>
              <a:buChar char="•"/>
              <a:defRPr kumimoji="1" sz="3200" b="0" i="0" kern="1200">
                <a:solidFill>
                  <a:schemeClr val="tx1"/>
                </a:solidFill>
                <a:latin typeface="メイリオ"/>
                <a:ea typeface="メイリオ"/>
                <a:cs typeface="メイリオ"/>
              </a:defRPr>
            </a:lvl1pPr>
            <a:lvl2pPr marL="742950" indent="-285750" algn="l" defTabSz="457200" rtl="0" eaLnBrk="1" latinLnBrk="0" hangingPunct="1">
              <a:spcBef>
                <a:spcPct val="20000"/>
              </a:spcBef>
              <a:buFont typeface="Arial"/>
              <a:buChar char="–"/>
              <a:defRPr kumimoji="1" sz="2800" b="0" i="0" kern="1200">
                <a:solidFill>
                  <a:schemeClr val="tx1"/>
                </a:solidFill>
                <a:latin typeface="メイリオ"/>
                <a:ea typeface="メイリオ"/>
                <a:cs typeface="メイリオ"/>
              </a:defRPr>
            </a:lvl2pPr>
            <a:lvl3pPr marL="1143000" indent="-228600" algn="l" defTabSz="457200" rtl="0" eaLnBrk="1" latinLnBrk="0" hangingPunct="1">
              <a:spcBef>
                <a:spcPct val="20000"/>
              </a:spcBef>
              <a:buFont typeface="Arial"/>
              <a:buChar char="•"/>
              <a:defRPr kumimoji="1" sz="2400" b="0" i="0" kern="1200">
                <a:solidFill>
                  <a:schemeClr val="tx1"/>
                </a:solidFill>
                <a:latin typeface="メイリオ"/>
                <a:ea typeface="メイリオ"/>
                <a:cs typeface="メイリオ"/>
              </a:defRPr>
            </a:lvl3pPr>
            <a:lvl4pPr marL="1600200" indent="-228600" algn="l" defTabSz="457200" rtl="0" eaLnBrk="1" latinLnBrk="0" hangingPunct="1">
              <a:spcBef>
                <a:spcPct val="20000"/>
              </a:spcBef>
              <a:buFont typeface="Arial"/>
              <a:buChar char="–"/>
              <a:defRPr kumimoji="1" sz="2000" b="0" i="0" kern="1200">
                <a:solidFill>
                  <a:schemeClr val="tx1"/>
                </a:solidFill>
                <a:latin typeface="メイリオ"/>
                <a:ea typeface="メイリオ"/>
                <a:cs typeface="メイリオ"/>
              </a:defRPr>
            </a:lvl4pPr>
            <a:lvl5pPr marL="2057400" indent="-228600" algn="l" defTabSz="457200" rtl="0" eaLnBrk="1" latinLnBrk="0" hangingPunct="1">
              <a:spcBef>
                <a:spcPct val="20000"/>
              </a:spcBef>
              <a:buFont typeface="Arial"/>
              <a:buChar char="»"/>
              <a:defRPr kumimoji="1" sz="2000" b="0" i="0" kern="1200">
                <a:solidFill>
                  <a:schemeClr val="tx1"/>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nSpc>
                <a:spcPct val="200000"/>
              </a:lnSpc>
              <a:buNone/>
            </a:pPr>
            <a:r>
              <a:rPr lang="en-US" altLang="ja-JP" dirty="0">
                <a:latin typeface="Arial Unicode MS" panose="020B0604020202020204" pitchFamily="34" charset="-128"/>
                <a:ea typeface="BIZ UDGothic" panose="020B0400000000000000" pitchFamily="49" charset="-128"/>
              </a:rPr>
              <a:t>Step1: </a:t>
            </a:r>
            <a:r>
              <a:rPr kumimoji="1" lang="ja-JP" altLang="en-US">
                <a:latin typeface="Arial Unicode MS" panose="020B0604020202020204" pitchFamily="34" charset="-128"/>
                <a:ea typeface="BIZ UDGothic" panose="020B0400000000000000" pitchFamily="49" charset="-128"/>
              </a:rPr>
              <a:t>ベースライン</a:t>
            </a:r>
            <a:endParaRPr lang="en-US" altLang="ja-JP" dirty="0">
              <a:latin typeface="Arial Unicode MS" panose="020B0604020202020204" pitchFamily="34" charset="-128"/>
              <a:ea typeface="BIZ UDGothic" panose="020B0400000000000000" pitchFamily="49" charset="-128"/>
            </a:endParaRPr>
          </a:p>
          <a:p>
            <a:pPr marL="0" indent="0">
              <a:lnSpc>
                <a:spcPct val="200000"/>
              </a:lnSpc>
              <a:buNone/>
            </a:pPr>
            <a:r>
              <a:rPr lang="en-US" altLang="ja-JP" dirty="0">
                <a:latin typeface="Arial Unicode MS" panose="020B0604020202020204" pitchFamily="34" charset="-128"/>
                <a:ea typeface="BIZ UDGothic" panose="020B0400000000000000" pitchFamily="49" charset="-128"/>
              </a:rPr>
              <a:t>Step2: </a:t>
            </a:r>
            <a:r>
              <a:rPr kumimoji="1" lang="ja-JP" altLang="en-US">
                <a:latin typeface="Arial Unicode MS" panose="020B0604020202020204" pitchFamily="34" charset="-128"/>
                <a:ea typeface="BIZ UDGothic" panose="020B0400000000000000" pitchFamily="49" charset="-128"/>
              </a:rPr>
              <a:t>レベル、トレンド、変動性</a:t>
            </a:r>
            <a:endParaRPr lang="en-US" altLang="ja-JP" dirty="0">
              <a:latin typeface="Arial Unicode MS" panose="020B0604020202020204" pitchFamily="34" charset="-128"/>
              <a:ea typeface="BIZ UDGothic" panose="020B0400000000000000" pitchFamily="49" charset="-128"/>
            </a:endParaRPr>
          </a:p>
          <a:p>
            <a:pPr marL="0" indent="0">
              <a:lnSpc>
                <a:spcPct val="200000"/>
              </a:lnSpc>
              <a:buNone/>
            </a:pPr>
            <a:r>
              <a:rPr lang="en-US" altLang="ja-JP" dirty="0">
                <a:latin typeface="Arial Unicode MS" panose="020B0604020202020204" pitchFamily="34" charset="-128"/>
                <a:ea typeface="BIZ UDGothic" panose="020B0400000000000000" pitchFamily="49" charset="-128"/>
              </a:rPr>
              <a:t>Step3: </a:t>
            </a:r>
            <a:r>
              <a:rPr kumimoji="1" lang="ja-JP" altLang="en-US">
                <a:latin typeface="Arial Unicode MS" panose="020B0604020202020204" pitchFamily="34" charset="-128"/>
                <a:ea typeface="BIZ UDGothic" panose="020B0400000000000000" pitchFamily="49" charset="-128"/>
              </a:rPr>
              <a:t>重複</a:t>
            </a:r>
            <a:r>
              <a:rPr lang="ja-JP" altLang="en-US">
                <a:latin typeface="Arial Unicode MS" panose="020B0604020202020204" pitchFamily="34" charset="-128"/>
                <a:ea typeface="BIZ UDGothic" panose="020B0400000000000000" pitchFamily="49" charset="-128"/>
              </a:rPr>
              <a:t>度</a:t>
            </a:r>
            <a:r>
              <a:rPr kumimoji="1" lang="ja-JP" altLang="en-US">
                <a:latin typeface="Arial Unicode MS" panose="020B0604020202020204" pitchFamily="34" charset="-128"/>
                <a:ea typeface="BIZ UDGothic" panose="020B0400000000000000" pitchFamily="49" charset="-128"/>
              </a:rPr>
              <a:t>、即時性（変化点）、一貫性</a:t>
            </a:r>
            <a:endParaRPr lang="en-US" altLang="ja-JP" dirty="0">
              <a:latin typeface="Arial Unicode MS" panose="020B0604020202020204" pitchFamily="34" charset="-128"/>
              <a:ea typeface="BIZ UDGothic" panose="020B0400000000000000" pitchFamily="49" charset="-128"/>
            </a:endParaRPr>
          </a:p>
          <a:p>
            <a:pPr marL="0" indent="0">
              <a:lnSpc>
                <a:spcPct val="200000"/>
              </a:lnSpc>
              <a:buNone/>
            </a:pPr>
            <a:r>
              <a:rPr lang="en-US" altLang="ja-JP" dirty="0">
                <a:latin typeface="Arial Unicode MS" panose="020B0604020202020204" pitchFamily="34" charset="-128"/>
                <a:ea typeface="BIZ UDGothic" panose="020B0400000000000000" pitchFamily="49" charset="-128"/>
              </a:rPr>
              <a:t>Step4:</a:t>
            </a:r>
            <a:r>
              <a:rPr lang="ja-JP" altLang="en-US">
                <a:latin typeface="Arial Unicode MS" panose="020B0604020202020204" pitchFamily="34" charset="-128"/>
                <a:ea typeface="BIZ UDGothic" panose="020B0400000000000000" pitchFamily="49" charset="-128"/>
              </a:rPr>
              <a:t> 予測パターンとの比較</a:t>
            </a:r>
            <a:endParaRPr lang="en-US" altLang="ja-JP" dirty="0">
              <a:latin typeface="Arial Unicode MS" panose="020B0604020202020204" pitchFamily="34" charset="-128"/>
              <a:ea typeface="BIZ UDGothic" panose="020B0400000000000000" pitchFamily="49" charset="-128"/>
            </a:endParaRPr>
          </a:p>
        </p:txBody>
      </p:sp>
    </p:spTree>
    <p:extLst>
      <p:ext uri="{BB962C8B-B14F-4D97-AF65-F5344CB8AC3E}">
        <p14:creationId xmlns:p14="http://schemas.microsoft.com/office/powerpoint/2010/main" val="2041114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4EA16A-CCDB-424E-484F-6F272D29EDE1}"/>
              </a:ext>
            </a:extLst>
          </p:cNvPr>
          <p:cNvSpPr>
            <a:spLocks noGrp="1"/>
          </p:cNvSpPr>
          <p:nvPr>
            <p:ph type="title"/>
          </p:nvPr>
        </p:nvSpPr>
        <p:spPr/>
        <p:txBody>
          <a:bodyPr>
            <a:normAutofit fontScale="90000"/>
          </a:bodyPr>
          <a:lstStyle/>
          <a:p>
            <a:r>
              <a:rPr kumimoji="1" lang="en-US" altLang="ja-JP" dirty="0">
                <a:latin typeface="Arial Unicode MS" panose="020B0604020202020204" pitchFamily="34" charset="-128"/>
              </a:rPr>
              <a:t>Step 1: </a:t>
            </a:r>
            <a:r>
              <a:rPr kumimoji="1" lang="ja-JP" altLang="en-US">
                <a:latin typeface="Arial Unicode MS" panose="020B0604020202020204" pitchFamily="34" charset="-128"/>
              </a:rPr>
              <a:t>ベースラインの検討</a:t>
            </a:r>
          </a:p>
        </p:txBody>
      </p:sp>
      <p:sp>
        <p:nvSpPr>
          <p:cNvPr id="3" name="コンテンツ プレースホルダー 2">
            <a:extLst>
              <a:ext uri="{FF2B5EF4-FFF2-40B4-BE49-F238E27FC236}">
                <a16:creationId xmlns:a16="http://schemas.microsoft.com/office/drawing/2014/main" id="{AE844DEA-0D6E-CB2D-36D0-697E531B75E1}"/>
              </a:ext>
            </a:extLst>
          </p:cNvPr>
          <p:cNvSpPr>
            <a:spLocks noGrp="1"/>
          </p:cNvSpPr>
          <p:nvPr>
            <p:ph idx="1"/>
          </p:nvPr>
        </p:nvSpPr>
        <p:spPr/>
        <p:txBody>
          <a:bodyPr/>
          <a:lstStyle/>
          <a:p>
            <a:pPr>
              <a:buFontTx/>
              <a:buChar char="-"/>
            </a:pPr>
            <a:r>
              <a:rPr kumimoji="1" lang="ja-JP" altLang="en-US"/>
              <a:t>介入後の新しいパターンと比較できるように</a:t>
            </a:r>
            <a:endParaRPr kumimoji="1" lang="en-US" altLang="ja-JP" dirty="0"/>
          </a:p>
          <a:p>
            <a:pPr lvl="1">
              <a:buFontTx/>
              <a:buChar char="-"/>
            </a:pPr>
            <a:r>
              <a:rPr kumimoji="1" lang="ja-JP" altLang="en-US"/>
              <a:t>変化を必要とする行動パターンの発生確認</a:t>
            </a:r>
            <a:endParaRPr lang="en-US" altLang="ja-JP" dirty="0"/>
          </a:p>
          <a:p>
            <a:pPr lvl="1">
              <a:buFontTx/>
              <a:buChar char="-"/>
            </a:pPr>
            <a:r>
              <a:rPr kumimoji="1" lang="ja-JP" altLang="en-US"/>
              <a:t>トレンドがないのが望ましい</a:t>
            </a:r>
            <a:endParaRPr kumimoji="1" lang="en-US" altLang="ja-JP" dirty="0"/>
          </a:p>
          <a:p>
            <a:pPr lvl="1">
              <a:buFontTx/>
              <a:buChar char="-"/>
            </a:pPr>
            <a:r>
              <a:rPr kumimoji="1" lang="ja-JP" altLang="en-US"/>
              <a:t>変動は一貫してると望ましい</a:t>
            </a:r>
            <a:endParaRPr lang="en-US" altLang="ja-JP" dirty="0"/>
          </a:p>
        </p:txBody>
      </p:sp>
      <p:sp>
        <p:nvSpPr>
          <p:cNvPr id="4" name="スライド番号プレースホルダー 3">
            <a:extLst>
              <a:ext uri="{FF2B5EF4-FFF2-40B4-BE49-F238E27FC236}">
                <a16:creationId xmlns:a16="http://schemas.microsoft.com/office/drawing/2014/main" id="{07FB419B-5156-C0F5-55CF-486CAAE0B89E}"/>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43</a:t>
            </a:fld>
            <a:endParaRPr lang="ja-JP" altLang="en-US">
              <a:latin typeface="Calibri"/>
              <a:ea typeface="ＭＳ Ｐゴシック" panose="020B0600070205080204" pitchFamily="34" charset="-128"/>
            </a:endParaRPr>
          </a:p>
        </p:txBody>
      </p:sp>
      <p:pic>
        <p:nvPicPr>
          <p:cNvPr id="5" name="図 4">
            <a:extLst>
              <a:ext uri="{FF2B5EF4-FFF2-40B4-BE49-F238E27FC236}">
                <a16:creationId xmlns:a16="http://schemas.microsoft.com/office/drawing/2014/main" id="{9BE33709-97C1-F915-174A-9018549015E3}"/>
              </a:ext>
            </a:extLst>
          </p:cNvPr>
          <p:cNvPicPr>
            <a:picLocks noChangeAspect="1"/>
          </p:cNvPicPr>
          <p:nvPr/>
        </p:nvPicPr>
        <p:blipFill>
          <a:blip r:embed="rId3"/>
          <a:stretch>
            <a:fillRect/>
          </a:stretch>
        </p:blipFill>
        <p:spPr>
          <a:xfrm>
            <a:off x="547421" y="3074614"/>
            <a:ext cx="8091491" cy="2697163"/>
          </a:xfrm>
          <a:prstGeom prst="rect">
            <a:avLst/>
          </a:prstGeom>
        </p:spPr>
      </p:pic>
    </p:spTree>
    <p:extLst>
      <p:ext uri="{BB962C8B-B14F-4D97-AF65-F5344CB8AC3E}">
        <p14:creationId xmlns:p14="http://schemas.microsoft.com/office/powerpoint/2010/main" val="317956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4EA16A-CCDB-424E-484F-6F272D29EDE1}"/>
              </a:ext>
            </a:extLst>
          </p:cNvPr>
          <p:cNvSpPr>
            <a:spLocks noGrp="1"/>
          </p:cNvSpPr>
          <p:nvPr>
            <p:ph type="title"/>
          </p:nvPr>
        </p:nvSpPr>
        <p:spPr/>
        <p:txBody>
          <a:bodyPr>
            <a:normAutofit fontScale="90000"/>
          </a:bodyPr>
          <a:lstStyle/>
          <a:p>
            <a:r>
              <a:rPr kumimoji="1" lang="en-US" altLang="ja-JP" dirty="0">
                <a:latin typeface="Arial Unicode MS" panose="020B0604020202020204" pitchFamily="34" charset="-128"/>
              </a:rPr>
              <a:t>Step 2: </a:t>
            </a:r>
            <a:r>
              <a:rPr kumimoji="1" lang="ja-JP" altLang="en-US">
                <a:latin typeface="Arial Unicode MS" panose="020B0604020202020204" pitchFamily="34" charset="-128"/>
              </a:rPr>
              <a:t>レベル、傾向、変動</a:t>
            </a:r>
          </a:p>
        </p:txBody>
      </p:sp>
      <p:sp>
        <p:nvSpPr>
          <p:cNvPr id="4" name="スライド番号プレースホルダー 3">
            <a:extLst>
              <a:ext uri="{FF2B5EF4-FFF2-40B4-BE49-F238E27FC236}">
                <a16:creationId xmlns:a16="http://schemas.microsoft.com/office/drawing/2014/main" id="{07FB419B-5156-C0F5-55CF-486CAAE0B89E}"/>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44</a:t>
            </a:fld>
            <a:endParaRPr lang="ja-JP" altLang="en-US">
              <a:latin typeface="Calibri"/>
              <a:ea typeface="ＭＳ Ｐゴシック" panose="020B0600070205080204" pitchFamily="34" charset="-128"/>
            </a:endParaRPr>
          </a:p>
        </p:txBody>
      </p:sp>
      <p:pic>
        <p:nvPicPr>
          <p:cNvPr id="6" name="図 5">
            <a:extLst>
              <a:ext uri="{FF2B5EF4-FFF2-40B4-BE49-F238E27FC236}">
                <a16:creationId xmlns:a16="http://schemas.microsoft.com/office/drawing/2014/main" id="{91ED53D6-9287-9B78-4297-8BF0EBA5394B}"/>
              </a:ext>
            </a:extLst>
          </p:cNvPr>
          <p:cNvPicPr>
            <a:picLocks noChangeAspect="1"/>
          </p:cNvPicPr>
          <p:nvPr/>
        </p:nvPicPr>
        <p:blipFill>
          <a:blip r:embed="rId3"/>
          <a:stretch>
            <a:fillRect/>
          </a:stretch>
        </p:blipFill>
        <p:spPr>
          <a:xfrm>
            <a:off x="4189821" y="1016699"/>
            <a:ext cx="4775810" cy="5061541"/>
          </a:xfrm>
          <a:prstGeom prst="rect">
            <a:avLst/>
          </a:prstGeom>
        </p:spPr>
      </p:pic>
      <p:sp>
        <p:nvSpPr>
          <p:cNvPr id="7" name="テキスト ボックス 6">
            <a:extLst>
              <a:ext uri="{FF2B5EF4-FFF2-40B4-BE49-F238E27FC236}">
                <a16:creationId xmlns:a16="http://schemas.microsoft.com/office/drawing/2014/main" id="{90EEF4EC-ADB5-AAB1-FF7A-28A29552F4D0}"/>
              </a:ext>
            </a:extLst>
          </p:cNvPr>
          <p:cNvSpPr txBox="1"/>
          <p:nvPr/>
        </p:nvSpPr>
        <p:spPr>
          <a:xfrm>
            <a:off x="178369" y="1016700"/>
            <a:ext cx="3443571" cy="1015663"/>
          </a:xfrm>
          <a:prstGeom prst="rect">
            <a:avLst/>
          </a:prstGeom>
          <a:noFill/>
        </p:spPr>
        <p:txBody>
          <a:bodyPr wrap="none" rtlCol="0">
            <a:spAutoFit/>
          </a:bodyPr>
          <a:lstStyle/>
          <a:p>
            <a:r>
              <a:rPr kumimoji="1" lang="ja-JP" altLang="en-US" sz="3200">
                <a:latin typeface="Arial Unicode MS" panose="020B0604020202020204" pitchFamily="34" charset="-128"/>
                <a:ea typeface="BIZ UDGothic" panose="020B0400000000000000" pitchFamily="49" charset="-128"/>
              </a:rPr>
              <a:t>レベル</a:t>
            </a:r>
            <a:r>
              <a:rPr kumimoji="1" lang="en-US" altLang="ja-JP" sz="3200" dirty="0">
                <a:latin typeface="Arial Unicode MS" panose="020B0604020202020204" pitchFamily="34" charset="-128"/>
                <a:ea typeface="BIZ UDGothic" panose="020B0400000000000000" pitchFamily="49" charset="-128"/>
              </a:rPr>
              <a:t> (</a:t>
            </a:r>
            <a:r>
              <a:rPr kumimoji="1" lang="ja-JP" altLang="en-US" sz="3200">
                <a:latin typeface="Arial Unicode MS" panose="020B0604020202020204" pitchFamily="34" charset="-128"/>
                <a:ea typeface="BIZ UDGothic" panose="020B0400000000000000" pitchFamily="49" charset="-128"/>
              </a:rPr>
              <a:t>中心傾向</a:t>
            </a:r>
            <a:r>
              <a:rPr kumimoji="1" lang="en-US" altLang="ja-JP" sz="3200" dirty="0">
                <a:latin typeface="Arial Unicode MS" panose="020B0604020202020204" pitchFamily="34" charset="-128"/>
                <a:ea typeface="BIZ UDGothic" panose="020B0400000000000000" pitchFamily="49" charset="-128"/>
              </a:rPr>
              <a:t>)</a:t>
            </a:r>
          </a:p>
          <a:p>
            <a:pPr marL="571500" indent="-571500">
              <a:buFontTx/>
              <a:buChar char="-"/>
            </a:pPr>
            <a:r>
              <a:rPr lang="ja-JP" altLang="en-US" sz="2800">
                <a:latin typeface="Arial Unicode MS" panose="020B0604020202020204" pitchFamily="34" charset="-128"/>
                <a:ea typeface="BIZ UDGothic" panose="020B0400000000000000" pitchFamily="49" charset="-128"/>
              </a:rPr>
              <a:t>平均や中央値</a:t>
            </a:r>
            <a:endParaRPr lang="en-US" altLang="ja-JP" sz="2800" dirty="0">
              <a:latin typeface="Arial Unicode MS" panose="020B0604020202020204" pitchFamily="34" charset="-128"/>
              <a:ea typeface="BIZ UDGothic" panose="020B0400000000000000" pitchFamily="49" charset="-128"/>
            </a:endParaRPr>
          </a:p>
        </p:txBody>
      </p:sp>
      <p:sp>
        <p:nvSpPr>
          <p:cNvPr id="8" name="テキスト ボックス 7">
            <a:extLst>
              <a:ext uri="{FF2B5EF4-FFF2-40B4-BE49-F238E27FC236}">
                <a16:creationId xmlns:a16="http://schemas.microsoft.com/office/drawing/2014/main" id="{20FBC988-29B2-FCCF-ED11-613A2FF19306}"/>
              </a:ext>
            </a:extLst>
          </p:cNvPr>
          <p:cNvSpPr txBox="1"/>
          <p:nvPr/>
        </p:nvSpPr>
        <p:spPr>
          <a:xfrm>
            <a:off x="178369" y="2670306"/>
            <a:ext cx="3275256" cy="1446550"/>
          </a:xfrm>
          <a:prstGeom prst="rect">
            <a:avLst/>
          </a:prstGeom>
          <a:noFill/>
        </p:spPr>
        <p:txBody>
          <a:bodyPr wrap="none" rtlCol="0">
            <a:spAutoFit/>
          </a:bodyPr>
          <a:lstStyle/>
          <a:p>
            <a:r>
              <a:rPr kumimoji="1" lang="ja-JP" altLang="en-US" sz="3200">
                <a:latin typeface="Arial Unicode MS" panose="020B0604020202020204" pitchFamily="34" charset="-128"/>
                <a:ea typeface="BIZ UDGothic" panose="020B0400000000000000" pitchFamily="49" charset="-128"/>
              </a:rPr>
              <a:t>トレンド</a:t>
            </a:r>
            <a:endParaRPr kumimoji="1" lang="en-US" altLang="ja-JP" sz="3200" dirty="0">
              <a:latin typeface="Arial Unicode MS" panose="020B0604020202020204" pitchFamily="34" charset="-128"/>
              <a:ea typeface="BIZ UDGothic" panose="020B0400000000000000" pitchFamily="49" charset="-128"/>
            </a:endParaRPr>
          </a:p>
          <a:p>
            <a:pPr marL="571500" indent="-571500">
              <a:buFontTx/>
              <a:buChar char="-"/>
            </a:pPr>
            <a:r>
              <a:rPr lang="ja-JP" altLang="en-US" sz="2800">
                <a:latin typeface="Arial Unicode MS" panose="020B0604020202020204" pitchFamily="34" charset="-128"/>
                <a:ea typeface="BIZ UDGothic" panose="020B0400000000000000" pitchFamily="49" charset="-128"/>
              </a:rPr>
              <a:t>回帰直線など</a:t>
            </a:r>
            <a:endParaRPr lang="en-US" altLang="ja-JP" sz="2800" dirty="0">
              <a:latin typeface="Arial Unicode MS" panose="020B0604020202020204" pitchFamily="34" charset="-128"/>
              <a:ea typeface="BIZ UDGothic" panose="020B0400000000000000" pitchFamily="49" charset="-128"/>
            </a:endParaRPr>
          </a:p>
          <a:p>
            <a:pPr marL="571500" indent="-571500">
              <a:buFontTx/>
              <a:buChar char="-"/>
            </a:pPr>
            <a:r>
              <a:rPr lang="ja-JP" altLang="en-US" sz="2800">
                <a:latin typeface="Arial Unicode MS" panose="020B0604020202020204" pitchFamily="34" charset="-128"/>
                <a:ea typeface="BIZ UDGothic" panose="020B0400000000000000" pitchFamily="49" charset="-128"/>
              </a:rPr>
              <a:t>増加、減少傾向</a:t>
            </a:r>
            <a:endParaRPr lang="en-US" altLang="ja-JP" sz="2800" dirty="0">
              <a:latin typeface="Arial Unicode MS" panose="020B0604020202020204" pitchFamily="34" charset="-128"/>
              <a:ea typeface="BIZ UDGothic" panose="020B0400000000000000" pitchFamily="49" charset="-128"/>
            </a:endParaRPr>
          </a:p>
        </p:txBody>
      </p:sp>
      <p:sp>
        <p:nvSpPr>
          <p:cNvPr id="9" name="テキスト ボックス 8">
            <a:extLst>
              <a:ext uri="{FF2B5EF4-FFF2-40B4-BE49-F238E27FC236}">
                <a16:creationId xmlns:a16="http://schemas.microsoft.com/office/drawing/2014/main" id="{6D4C6405-B230-2685-A98A-2CBEAF5D4965}"/>
              </a:ext>
            </a:extLst>
          </p:cNvPr>
          <p:cNvSpPr txBox="1"/>
          <p:nvPr/>
        </p:nvSpPr>
        <p:spPr>
          <a:xfrm>
            <a:off x="178369" y="4660010"/>
            <a:ext cx="3634328" cy="1508105"/>
          </a:xfrm>
          <a:prstGeom prst="rect">
            <a:avLst/>
          </a:prstGeom>
          <a:noFill/>
        </p:spPr>
        <p:txBody>
          <a:bodyPr wrap="none" rtlCol="0">
            <a:spAutoFit/>
          </a:bodyPr>
          <a:lstStyle/>
          <a:p>
            <a:r>
              <a:rPr kumimoji="1" lang="ja-JP" altLang="en-US" sz="3200">
                <a:latin typeface="Arial Unicode MS" panose="020B0604020202020204" pitchFamily="34" charset="-128"/>
                <a:ea typeface="BIZ UDGothic" panose="020B0400000000000000" pitchFamily="49" charset="-128"/>
              </a:rPr>
              <a:t>変動性</a:t>
            </a:r>
            <a:endParaRPr kumimoji="1" lang="en-US" altLang="ja-JP" sz="3200" dirty="0">
              <a:latin typeface="Arial Unicode MS" panose="020B0604020202020204" pitchFamily="34" charset="-128"/>
              <a:ea typeface="BIZ UDGothic" panose="020B0400000000000000" pitchFamily="49" charset="-128"/>
            </a:endParaRPr>
          </a:p>
          <a:p>
            <a:pPr marL="571500" indent="-571500">
              <a:buFontTx/>
              <a:buChar char="-"/>
            </a:pPr>
            <a:r>
              <a:rPr lang="ja-JP" altLang="en-US" sz="2800">
                <a:latin typeface="Arial Unicode MS" panose="020B0604020202020204" pitchFamily="34" charset="-128"/>
                <a:ea typeface="BIZ UDGothic" panose="020B0400000000000000" pitchFamily="49" charset="-128"/>
              </a:rPr>
              <a:t>データのばらつき</a:t>
            </a:r>
            <a:endParaRPr lang="en-US" altLang="ja-JP" sz="2800" dirty="0">
              <a:latin typeface="Arial Unicode MS" panose="020B0604020202020204" pitchFamily="34" charset="-128"/>
              <a:ea typeface="BIZ UDGothic" panose="020B0400000000000000" pitchFamily="49" charset="-128"/>
            </a:endParaRPr>
          </a:p>
          <a:p>
            <a:pPr marL="571500" indent="-571500">
              <a:buFontTx/>
              <a:buChar char="-"/>
            </a:pPr>
            <a:endParaRPr kumimoji="1" lang="ja-JP" altLang="en-US" sz="3200">
              <a:latin typeface="Arial Unicode MS" panose="020B0604020202020204" pitchFamily="34" charset="-128"/>
              <a:ea typeface="BIZ UDGothic" panose="020B0400000000000000" pitchFamily="49" charset="-128"/>
            </a:endParaRPr>
          </a:p>
        </p:txBody>
      </p:sp>
    </p:spTree>
    <p:extLst>
      <p:ext uri="{BB962C8B-B14F-4D97-AF65-F5344CB8AC3E}">
        <p14:creationId xmlns:p14="http://schemas.microsoft.com/office/powerpoint/2010/main" val="2593485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4EA16A-CCDB-424E-484F-6F272D29EDE1}"/>
              </a:ext>
            </a:extLst>
          </p:cNvPr>
          <p:cNvSpPr>
            <a:spLocks noGrp="1"/>
          </p:cNvSpPr>
          <p:nvPr>
            <p:ph type="title"/>
          </p:nvPr>
        </p:nvSpPr>
        <p:spPr/>
        <p:txBody>
          <a:bodyPr>
            <a:normAutofit fontScale="90000"/>
          </a:bodyPr>
          <a:lstStyle/>
          <a:p>
            <a:r>
              <a:rPr kumimoji="1" lang="en-US" altLang="ja-JP" dirty="0">
                <a:latin typeface="Arial Unicode MS" panose="020B0604020202020204" pitchFamily="34" charset="-128"/>
              </a:rPr>
              <a:t>Step 3: </a:t>
            </a:r>
            <a:r>
              <a:rPr kumimoji="1" lang="ja-JP" altLang="en-US">
                <a:latin typeface="Arial Unicode MS" panose="020B0604020202020204" pitchFamily="34" charset="-128"/>
              </a:rPr>
              <a:t>重複、即時性、一貫性</a:t>
            </a:r>
          </a:p>
        </p:txBody>
      </p:sp>
      <p:pic>
        <p:nvPicPr>
          <p:cNvPr id="10" name="コンテンツ プレースホルダー 9">
            <a:extLst>
              <a:ext uri="{FF2B5EF4-FFF2-40B4-BE49-F238E27FC236}">
                <a16:creationId xmlns:a16="http://schemas.microsoft.com/office/drawing/2014/main" id="{67070DC8-4E94-2931-FA2F-D4E953BA138B}"/>
              </a:ext>
            </a:extLst>
          </p:cNvPr>
          <p:cNvPicPr>
            <a:picLocks noGrp="1" noChangeAspect="1"/>
          </p:cNvPicPr>
          <p:nvPr>
            <p:ph idx="1"/>
          </p:nvPr>
        </p:nvPicPr>
        <p:blipFill>
          <a:blip r:embed="rId3"/>
          <a:stretch>
            <a:fillRect/>
          </a:stretch>
        </p:blipFill>
        <p:spPr>
          <a:xfrm>
            <a:off x="3693085" y="2629918"/>
            <a:ext cx="4925062" cy="1751348"/>
          </a:xfrm>
          <a:prstGeom prst="rect">
            <a:avLst/>
          </a:prstGeom>
        </p:spPr>
      </p:pic>
      <p:sp>
        <p:nvSpPr>
          <p:cNvPr id="4" name="スライド番号プレースホルダー 3">
            <a:extLst>
              <a:ext uri="{FF2B5EF4-FFF2-40B4-BE49-F238E27FC236}">
                <a16:creationId xmlns:a16="http://schemas.microsoft.com/office/drawing/2014/main" id="{07FB419B-5156-C0F5-55CF-486CAAE0B89E}"/>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45</a:t>
            </a:fld>
            <a:endParaRPr lang="ja-JP" altLang="en-US">
              <a:latin typeface="Calibri"/>
              <a:ea typeface="ＭＳ Ｐゴシック" panose="020B0600070205080204" pitchFamily="34" charset="-128"/>
            </a:endParaRPr>
          </a:p>
        </p:txBody>
      </p:sp>
      <p:pic>
        <p:nvPicPr>
          <p:cNvPr id="5" name="図 4">
            <a:extLst>
              <a:ext uri="{FF2B5EF4-FFF2-40B4-BE49-F238E27FC236}">
                <a16:creationId xmlns:a16="http://schemas.microsoft.com/office/drawing/2014/main" id="{A75222CD-BA55-30F2-15AA-D95BC32C3949}"/>
              </a:ext>
            </a:extLst>
          </p:cNvPr>
          <p:cNvPicPr>
            <a:picLocks noChangeAspect="1"/>
          </p:cNvPicPr>
          <p:nvPr/>
        </p:nvPicPr>
        <p:blipFill>
          <a:blip r:embed="rId4"/>
          <a:stretch>
            <a:fillRect/>
          </a:stretch>
        </p:blipFill>
        <p:spPr>
          <a:xfrm>
            <a:off x="3703957" y="775694"/>
            <a:ext cx="4915387" cy="1712645"/>
          </a:xfrm>
          <a:prstGeom prst="rect">
            <a:avLst/>
          </a:prstGeom>
        </p:spPr>
      </p:pic>
      <p:pic>
        <p:nvPicPr>
          <p:cNvPr id="11" name="図 10">
            <a:extLst>
              <a:ext uri="{FF2B5EF4-FFF2-40B4-BE49-F238E27FC236}">
                <a16:creationId xmlns:a16="http://schemas.microsoft.com/office/drawing/2014/main" id="{F1F4AB62-E095-3B16-8E65-784EE64FA00B}"/>
              </a:ext>
            </a:extLst>
          </p:cNvPr>
          <p:cNvPicPr>
            <a:picLocks noChangeAspect="1"/>
          </p:cNvPicPr>
          <p:nvPr/>
        </p:nvPicPr>
        <p:blipFill>
          <a:blip r:embed="rId5"/>
          <a:stretch>
            <a:fillRect/>
          </a:stretch>
        </p:blipFill>
        <p:spPr>
          <a:xfrm>
            <a:off x="3708075" y="4589776"/>
            <a:ext cx="4784615" cy="1538201"/>
          </a:xfrm>
          <a:prstGeom prst="rect">
            <a:avLst/>
          </a:prstGeom>
        </p:spPr>
      </p:pic>
      <p:sp>
        <p:nvSpPr>
          <p:cNvPr id="15" name="テキスト ボックス 14">
            <a:extLst>
              <a:ext uri="{FF2B5EF4-FFF2-40B4-BE49-F238E27FC236}">
                <a16:creationId xmlns:a16="http://schemas.microsoft.com/office/drawing/2014/main" id="{95E09316-F497-1FD1-4B3A-CF781325C095}"/>
              </a:ext>
            </a:extLst>
          </p:cNvPr>
          <p:cNvSpPr txBox="1"/>
          <p:nvPr/>
        </p:nvSpPr>
        <p:spPr>
          <a:xfrm>
            <a:off x="161349" y="791850"/>
            <a:ext cx="3542608" cy="1692771"/>
          </a:xfrm>
          <a:prstGeom prst="rect">
            <a:avLst/>
          </a:prstGeom>
          <a:noFill/>
        </p:spPr>
        <p:txBody>
          <a:bodyPr wrap="square" rtlCol="0">
            <a:spAutoFit/>
          </a:bodyPr>
          <a:lstStyle/>
          <a:p>
            <a:r>
              <a:rPr kumimoji="1" lang="ja-JP" altLang="en-US" sz="3200">
                <a:latin typeface="Arial Unicode MS" panose="020B0604020202020204" pitchFamily="34" charset="-128"/>
                <a:ea typeface="BIZ UDGothic" panose="020B0400000000000000" pitchFamily="49" charset="-128"/>
              </a:rPr>
              <a:t>重複</a:t>
            </a:r>
          </a:p>
          <a:p>
            <a:pPr marL="571500" indent="-571500">
              <a:buFontTx/>
              <a:buChar char="-"/>
            </a:pPr>
            <a:r>
              <a:rPr lang="ja-JP" altLang="en-US" sz="2400">
                <a:latin typeface="Arial Unicode MS" panose="020B0604020202020204" pitchFamily="34" charset="-128"/>
                <a:ea typeface="BIZ UDGothic" panose="020B0400000000000000" pitchFamily="49" charset="-128"/>
              </a:rPr>
              <a:t>フェーズ間での</a:t>
            </a:r>
            <a:br>
              <a:rPr lang="en-US" altLang="ja-JP" sz="2400" dirty="0">
                <a:latin typeface="Arial Unicode MS" panose="020B0604020202020204" pitchFamily="34" charset="-128"/>
                <a:ea typeface="BIZ UDGothic" panose="020B0400000000000000" pitchFamily="49" charset="-128"/>
              </a:rPr>
            </a:br>
            <a:r>
              <a:rPr lang="ja-JP" altLang="en-US" sz="2400">
                <a:latin typeface="Arial Unicode MS" panose="020B0604020202020204" pitchFamily="34" charset="-128"/>
                <a:ea typeface="BIZ UDGothic" panose="020B0400000000000000" pitchFamily="49" charset="-128"/>
              </a:rPr>
              <a:t>データの範囲の</a:t>
            </a:r>
            <a:br>
              <a:rPr lang="en-US" altLang="ja-JP" sz="2400" dirty="0">
                <a:latin typeface="Arial Unicode MS" panose="020B0604020202020204" pitchFamily="34" charset="-128"/>
                <a:ea typeface="BIZ UDGothic" panose="020B0400000000000000" pitchFamily="49" charset="-128"/>
              </a:rPr>
            </a:br>
            <a:r>
              <a:rPr lang="ja-JP" altLang="en-US" sz="2400">
                <a:latin typeface="Arial Unicode MS" panose="020B0604020202020204" pitchFamily="34" charset="-128"/>
                <a:ea typeface="BIZ UDGothic" panose="020B0400000000000000" pitchFamily="49" charset="-128"/>
              </a:rPr>
              <a:t>重なり</a:t>
            </a:r>
            <a:endParaRPr lang="en-US" altLang="ja-JP" sz="2400" dirty="0">
              <a:latin typeface="Arial Unicode MS" panose="020B0604020202020204" pitchFamily="34" charset="-128"/>
              <a:ea typeface="BIZ UDGothic" panose="020B0400000000000000" pitchFamily="49" charset="-128"/>
            </a:endParaRPr>
          </a:p>
        </p:txBody>
      </p:sp>
      <p:sp>
        <p:nvSpPr>
          <p:cNvPr id="16" name="テキスト ボックス 15">
            <a:extLst>
              <a:ext uri="{FF2B5EF4-FFF2-40B4-BE49-F238E27FC236}">
                <a16:creationId xmlns:a16="http://schemas.microsoft.com/office/drawing/2014/main" id="{D6D06E6F-D019-085D-84F7-D940F5371423}"/>
              </a:ext>
            </a:extLst>
          </p:cNvPr>
          <p:cNvSpPr txBox="1"/>
          <p:nvPr/>
        </p:nvSpPr>
        <p:spPr>
          <a:xfrm>
            <a:off x="161349" y="2884291"/>
            <a:ext cx="3542608" cy="1323439"/>
          </a:xfrm>
          <a:prstGeom prst="rect">
            <a:avLst/>
          </a:prstGeom>
          <a:noFill/>
        </p:spPr>
        <p:txBody>
          <a:bodyPr wrap="square" rtlCol="0">
            <a:spAutoFit/>
          </a:bodyPr>
          <a:lstStyle/>
          <a:p>
            <a:r>
              <a:rPr kumimoji="1" lang="ja-JP" altLang="en-US" sz="3200">
                <a:latin typeface="Arial Unicode MS" panose="020B0604020202020204" pitchFamily="34" charset="-128"/>
                <a:ea typeface="BIZ UDGothic" panose="020B0400000000000000" pitchFamily="49" charset="-128"/>
              </a:rPr>
              <a:t>即時性</a:t>
            </a:r>
          </a:p>
          <a:p>
            <a:pPr marL="571500" indent="-571500">
              <a:buFontTx/>
              <a:buChar char="-"/>
            </a:pPr>
            <a:r>
              <a:rPr lang="ja-JP" altLang="en-US" sz="2400">
                <a:latin typeface="Arial Unicode MS" panose="020B0604020202020204" pitchFamily="34" charset="-128"/>
                <a:ea typeface="BIZ UDGothic" panose="020B0400000000000000" pitchFamily="49" charset="-128"/>
              </a:rPr>
              <a:t>フェーズ切替時</a:t>
            </a:r>
            <a:br>
              <a:rPr lang="en-US" altLang="ja-JP" sz="2400" dirty="0">
                <a:latin typeface="Arial Unicode MS" panose="020B0604020202020204" pitchFamily="34" charset="-128"/>
                <a:ea typeface="BIZ UDGothic" panose="020B0400000000000000" pitchFamily="49" charset="-128"/>
              </a:rPr>
            </a:br>
            <a:r>
              <a:rPr lang="ja-JP" altLang="en-US" sz="2400">
                <a:latin typeface="Arial Unicode MS" panose="020B0604020202020204" pitchFamily="34" charset="-128"/>
                <a:ea typeface="BIZ UDGothic" panose="020B0400000000000000" pitchFamily="49" charset="-128"/>
              </a:rPr>
              <a:t>の得点の変化</a:t>
            </a:r>
            <a:endParaRPr lang="en-US" altLang="ja-JP" sz="2400" dirty="0">
              <a:latin typeface="Arial Unicode MS" panose="020B0604020202020204" pitchFamily="34" charset="-128"/>
              <a:ea typeface="BIZ UDGothic" panose="020B0400000000000000" pitchFamily="49" charset="-128"/>
            </a:endParaRPr>
          </a:p>
        </p:txBody>
      </p:sp>
      <p:sp>
        <p:nvSpPr>
          <p:cNvPr id="17" name="テキスト ボックス 16">
            <a:extLst>
              <a:ext uri="{FF2B5EF4-FFF2-40B4-BE49-F238E27FC236}">
                <a16:creationId xmlns:a16="http://schemas.microsoft.com/office/drawing/2014/main" id="{F67C4AAE-30B5-90D4-E91E-FC31279CA77F}"/>
              </a:ext>
            </a:extLst>
          </p:cNvPr>
          <p:cNvSpPr txBox="1"/>
          <p:nvPr/>
        </p:nvSpPr>
        <p:spPr>
          <a:xfrm>
            <a:off x="114061" y="4589412"/>
            <a:ext cx="3387428" cy="1692771"/>
          </a:xfrm>
          <a:prstGeom prst="rect">
            <a:avLst/>
          </a:prstGeom>
          <a:noFill/>
        </p:spPr>
        <p:txBody>
          <a:bodyPr wrap="square" rtlCol="0">
            <a:spAutoFit/>
          </a:bodyPr>
          <a:lstStyle/>
          <a:p>
            <a:r>
              <a:rPr kumimoji="1" lang="ja-JP" altLang="en-US" sz="3200">
                <a:latin typeface="Arial Unicode MS" panose="020B0604020202020204" pitchFamily="34" charset="-128"/>
                <a:ea typeface="BIZ UDGothic" panose="020B0400000000000000" pitchFamily="49" charset="-128"/>
              </a:rPr>
              <a:t>一貫性</a:t>
            </a:r>
          </a:p>
          <a:p>
            <a:pPr marL="571500" indent="-571500">
              <a:buFontTx/>
              <a:buChar char="-"/>
            </a:pPr>
            <a:r>
              <a:rPr lang="ja-JP" altLang="en-US" sz="2400">
                <a:latin typeface="Arial Unicode MS" panose="020B0604020202020204" pitchFamily="34" charset="-128"/>
                <a:ea typeface="BIZ UDGothic" panose="020B0400000000000000" pitchFamily="49" charset="-128"/>
              </a:rPr>
              <a:t>同種のフェーズ</a:t>
            </a:r>
            <a:br>
              <a:rPr lang="en-US" altLang="ja-JP" sz="2400" dirty="0">
                <a:latin typeface="Arial Unicode MS" panose="020B0604020202020204" pitchFamily="34" charset="-128"/>
                <a:ea typeface="BIZ UDGothic" panose="020B0400000000000000" pitchFamily="49" charset="-128"/>
              </a:rPr>
            </a:br>
            <a:r>
              <a:rPr lang="ja-JP" altLang="en-US" sz="2400">
                <a:latin typeface="Arial Unicode MS" panose="020B0604020202020204" pitchFamily="34" charset="-128"/>
                <a:ea typeface="BIZ UDGothic" panose="020B0400000000000000" pitchFamily="49" charset="-128"/>
              </a:rPr>
              <a:t>間でのデータの</a:t>
            </a:r>
            <a:br>
              <a:rPr lang="en-US" altLang="ja-JP" sz="2400" dirty="0">
                <a:latin typeface="Arial Unicode MS" panose="020B0604020202020204" pitchFamily="34" charset="-128"/>
                <a:ea typeface="BIZ UDGothic" panose="020B0400000000000000" pitchFamily="49" charset="-128"/>
              </a:rPr>
            </a:br>
            <a:r>
              <a:rPr lang="ja-JP" altLang="en-US" sz="2400">
                <a:latin typeface="Arial Unicode MS" panose="020B0604020202020204" pitchFamily="34" charset="-128"/>
                <a:ea typeface="BIZ UDGothic" panose="020B0400000000000000" pitchFamily="49" charset="-128"/>
              </a:rPr>
              <a:t>類似性</a:t>
            </a:r>
            <a:endParaRPr kumimoji="1" lang="ja-JP" altLang="en-US" sz="3200">
              <a:latin typeface="Arial Unicode MS" panose="020B0604020202020204" pitchFamily="34" charset="-128"/>
              <a:ea typeface="BIZ UDGothic" panose="020B0400000000000000" pitchFamily="49" charset="-128"/>
            </a:endParaRPr>
          </a:p>
        </p:txBody>
      </p:sp>
    </p:spTree>
    <p:extLst>
      <p:ext uri="{BB962C8B-B14F-4D97-AF65-F5344CB8AC3E}">
        <p14:creationId xmlns:p14="http://schemas.microsoft.com/office/powerpoint/2010/main" val="2052245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6C87DB-796B-3A9B-C892-E1A3B9079153}"/>
              </a:ext>
            </a:extLst>
          </p:cNvPr>
          <p:cNvSpPr>
            <a:spLocks noGrp="1"/>
          </p:cNvSpPr>
          <p:nvPr>
            <p:ph type="title"/>
          </p:nvPr>
        </p:nvSpPr>
        <p:spPr/>
        <p:txBody>
          <a:bodyPr>
            <a:normAutofit fontScale="90000"/>
          </a:bodyPr>
          <a:lstStyle/>
          <a:p>
            <a:r>
              <a:rPr kumimoji="1" lang="en-US" altLang="ja-JP" dirty="0">
                <a:latin typeface="Arial Unicode MS" panose="020B0604020202020204" pitchFamily="34" charset="-128"/>
              </a:rPr>
              <a:t>Step4</a:t>
            </a:r>
            <a:r>
              <a:rPr lang="ja-JP" altLang="en-US">
                <a:latin typeface="Arial Unicode MS" panose="020B0604020202020204" pitchFamily="34" charset="-128"/>
              </a:rPr>
              <a:t>：予測パターンとの比較</a:t>
            </a:r>
            <a:endParaRPr kumimoji="1" lang="ja-JP" altLang="en-US">
              <a:latin typeface="Arial Unicode MS" panose="020B0604020202020204" pitchFamily="34" charset="-128"/>
            </a:endParaRPr>
          </a:p>
        </p:txBody>
      </p:sp>
      <p:pic>
        <p:nvPicPr>
          <p:cNvPr id="6" name="コンテンツ プレースホルダー 5">
            <a:extLst>
              <a:ext uri="{FF2B5EF4-FFF2-40B4-BE49-F238E27FC236}">
                <a16:creationId xmlns:a16="http://schemas.microsoft.com/office/drawing/2014/main" id="{A7ABAC38-4897-E1FE-1642-00D5AD5A5EE4}"/>
              </a:ext>
            </a:extLst>
          </p:cNvPr>
          <p:cNvPicPr>
            <a:picLocks noGrp="1" noChangeAspect="1"/>
          </p:cNvPicPr>
          <p:nvPr>
            <p:ph idx="1"/>
          </p:nvPr>
        </p:nvPicPr>
        <p:blipFill>
          <a:blip r:embed="rId3"/>
          <a:stretch>
            <a:fillRect/>
          </a:stretch>
        </p:blipFill>
        <p:spPr>
          <a:xfrm>
            <a:off x="3998833" y="2773730"/>
            <a:ext cx="4956077" cy="1552506"/>
          </a:xfrm>
          <a:prstGeom prst="rect">
            <a:avLst/>
          </a:prstGeom>
        </p:spPr>
      </p:pic>
      <p:sp>
        <p:nvSpPr>
          <p:cNvPr id="4" name="スライド番号プレースホルダー 3">
            <a:extLst>
              <a:ext uri="{FF2B5EF4-FFF2-40B4-BE49-F238E27FC236}">
                <a16:creationId xmlns:a16="http://schemas.microsoft.com/office/drawing/2014/main" id="{F3047E3D-E6D7-FC39-AAA1-4E97461ED0DF}"/>
              </a:ext>
            </a:extLst>
          </p:cNvPr>
          <p:cNvSpPr>
            <a:spLocks noGrp="1"/>
          </p:cNvSpPr>
          <p:nvPr>
            <p:ph type="sldNum" sz="quarter" idx="12"/>
          </p:nvPr>
        </p:nvSpPr>
        <p:spPr/>
        <p:txBody>
          <a:bodyPr/>
          <a:lstStyle/>
          <a:p>
            <a:fld id="{D12A908B-4209-6243-AA34-EE42F7EEC413}" type="slidenum">
              <a:rPr kumimoji="1" lang="ja-JP" altLang="en-US" smtClean="0"/>
              <a:t>46</a:t>
            </a:fld>
            <a:endParaRPr kumimoji="1" lang="ja-JP" altLang="en-US"/>
          </a:p>
        </p:txBody>
      </p:sp>
      <p:pic>
        <p:nvPicPr>
          <p:cNvPr id="5" name="図 4">
            <a:extLst>
              <a:ext uri="{FF2B5EF4-FFF2-40B4-BE49-F238E27FC236}">
                <a16:creationId xmlns:a16="http://schemas.microsoft.com/office/drawing/2014/main" id="{3442633D-C2F2-BDB2-3F41-48932F30C0E1}"/>
              </a:ext>
            </a:extLst>
          </p:cNvPr>
          <p:cNvPicPr>
            <a:picLocks noChangeAspect="1"/>
          </p:cNvPicPr>
          <p:nvPr/>
        </p:nvPicPr>
        <p:blipFill>
          <a:blip r:embed="rId4"/>
          <a:stretch>
            <a:fillRect/>
          </a:stretch>
        </p:blipFill>
        <p:spPr>
          <a:xfrm>
            <a:off x="3998833" y="1028521"/>
            <a:ext cx="4939016" cy="1535445"/>
          </a:xfrm>
          <a:prstGeom prst="rect">
            <a:avLst/>
          </a:prstGeom>
        </p:spPr>
      </p:pic>
      <p:pic>
        <p:nvPicPr>
          <p:cNvPr id="8" name="図 7">
            <a:extLst>
              <a:ext uri="{FF2B5EF4-FFF2-40B4-BE49-F238E27FC236}">
                <a16:creationId xmlns:a16="http://schemas.microsoft.com/office/drawing/2014/main" id="{B9332F8A-D4C9-72F7-98E9-98590D65D6FA}"/>
              </a:ext>
            </a:extLst>
          </p:cNvPr>
          <p:cNvPicPr>
            <a:picLocks noChangeAspect="1"/>
          </p:cNvPicPr>
          <p:nvPr/>
        </p:nvPicPr>
        <p:blipFill>
          <a:blip r:embed="rId5"/>
          <a:stretch>
            <a:fillRect/>
          </a:stretch>
        </p:blipFill>
        <p:spPr>
          <a:xfrm>
            <a:off x="3975065" y="4491126"/>
            <a:ext cx="4990546" cy="1729791"/>
          </a:xfrm>
          <a:prstGeom prst="rect">
            <a:avLst/>
          </a:prstGeom>
        </p:spPr>
      </p:pic>
      <p:sp>
        <p:nvSpPr>
          <p:cNvPr id="9" name="テキスト ボックス 8">
            <a:extLst>
              <a:ext uri="{FF2B5EF4-FFF2-40B4-BE49-F238E27FC236}">
                <a16:creationId xmlns:a16="http://schemas.microsoft.com/office/drawing/2014/main" id="{2AE48DBF-B1CD-8AEF-D81A-D1E8B7498548}"/>
              </a:ext>
            </a:extLst>
          </p:cNvPr>
          <p:cNvSpPr txBox="1"/>
          <p:nvPr/>
        </p:nvSpPr>
        <p:spPr>
          <a:xfrm>
            <a:off x="206151" y="2079467"/>
            <a:ext cx="3391488" cy="2246769"/>
          </a:xfrm>
          <a:prstGeom prst="rect">
            <a:avLst/>
          </a:prstGeom>
          <a:noFill/>
        </p:spPr>
        <p:txBody>
          <a:bodyPr wrap="square" rtlCol="0">
            <a:spAutoFit/>
          </a:bodyPr>
          <a:lstStyle/>
          <a:p>
            <a:r>
              <a:rPr kumimoji="1" lang="ja-JP" altLang="en-US" sz="2800">
                <a:latin typeface="Arial Unicode MS" panose="020B0604020202020204" pitchFamily="34" charset="-128"/>
                <a:ea typeface="BIZ UDGothic" panose="020B0400000000000000" pitchFamily="49" charset="-128"/>
              </a:rPr>
              <a:t>先行するフェーズから予測されるデータパターンから当該フェーズの</a:t>
            </a:r>
            <a:r>
              <a:rPr lang="ja-JP" altLang="en-US" sz="2800">
                <a:latin typeface="Arial Unicode MS" panose="020B0604020202020204" pitchFamily="34" charset="-128"/>
                <a:ea typeface="BIZ UDGothic" panose="020B0400000000000000" pitchFamily="49" charset="-128"/>
              </a:rPr>
              <a:t>データが逸脱しているか</a:t>
            </a:r>
            <a:endParaRPr kumimoji="1" lang="en-US" altLang="ja-JP" sz="2800" dirty="0">
              <a:latin typeface="Arial Unicode MS" panose="020B0604020202020204" pitchFamily="34" charset="-128"/>
              <a:ea typeface="BIZ UDGothic" panose="020B0400000000000000" pitchFamily="49" charset="-128"/>
            </a:endParaRPr>
          </a:p>
        </p:txBody>
      </p:sp>
    </p:spTree>
    <p:extLst>
      <p:ext uri="{BB962C8B-B14F-4D97-AF65-F5344CB8AC3E}">
        <p14:creationId xmlns:p14="http://schemas.microsoft.com/office/powerpoint/2010/main" val="3042973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67C933-9B1B-5EC2-263D-5F3FAFC7FA40}"/>
              </a:ext>
            </a:extLst>
          </p:cNvPr>
          <p:cNvSpPr>
            <a:spLocks noGrp="1"/>
          </p:cNvSpPr>
          <p:nvPr>
            <p:ph type="title"/>
          </p:nvPr>
        </p:nvSpPr>
        <p:spPr/>
        <p:txBody>
          <a:bodyPr>
            <a:normAutofit fontScale="90000"/>
          </a:bodyPr>
          <a:lstStyle/>
          <a:p>
            <a:r>
              <a:rPr lang="ja-JP" altLang="en-US"/>
              <a:t>補助線で視覚分析を補強</a:t>
            </a:r>
            <a:endParaRPr kumimoji="1" lang="ja-JP" altLang="en-US"/>
          </a:p>
        </p:txBody>
      </p:sp>
      <p:sp>
        <p:nvSpPr>
          <p:cNvPr id="3" name="コンテンツ プレースホルダー 2">
            <a:extLst>
              <a:ext uri="{FF2B5EF4-FFF2-40B4-BE49-F238E27FC236}">
                <a16:creationId xmlns:a16="http://schemas.microsoft.com/office/drawing/2014/main" id="{2EF116E0-EA8D-E92C-662D-36146435C305}"/>
              </a:ext>
            </a:extLst>
          </p:cNvPr>
          <p:cNvSpPr>
            <a:spLocks noGrp="1"/>
          </p:cNvSpPr>
          <p:nvPr>
            <p:ph idx="1"/>
          </p:nvPr>
        </p:nvSpPr>
        <p:spPr>
          <a:xfrm>
            <a:off x="116416" y="889000"/>
            <a:ext cx="9717131" cy="5237163"/>
          </a:xfrm>
        </p:spPr>
        <p:txBody>
          <a:bodyPr/>
          <a:lstStyle/>
          <a:p>
            <a:r>
              <a:rPr lang="ja-JP" altLang="en-US"/>
              <a:t>保守的二重基準法</a:t>
            </a:r>
            <a:br>
              <a:rPr lang="en-US" altLang="ja-JP" sz="2000" dirty="0"/>
            </a:br>
            <a:r>
              <a:rPr lang="en" altLang="ja-JP" sz="1800" dirty="0"/>
              <a:t>Conservative Dual Criterion (</a:t>
            </a:r>
            <a:r>
              <a:rPr lang="en" altLang="ja-JP" sz="2400" b="1" dirty="0"/>
              <a:t>CDC</a:t>
            </a:r>
            <a:r>
              <a:rPr lang="en-US" altLang="ja-JP" sz="1800" dirty="0"/>
              <a:t>: </a:t>
            </a:r>
            <a:r>
              <a:rPr lang="en" altLang="ja-JP" sz="1800" dirty="0"/>
              <a:t>Fisher, Kelley, &amp; Lomas, 2003</a:t>
            </a:r>
            <a:r>
              <a:rPr lang="ja-JP" altLang="en" sz="1800"/>
              <a:t>）</a:t>
            </a:r>
            <a:endParaRPr kumimoji="1" lang="en-US" altLang="ja-JP" dirty="0"/>
          </a:p>
          <a:p>
            <a:r>
              <a:rPr lang="ja-JP" altLang="en-US"/>
              <a:t>視覚補助による客観的ルール</a:t>
            </a:r>
            <a:br>
              <a:rPr lang="en-US" altLang="ja-JP" dirty="0"/>
            </a:br>
            <a:r>
              <a:rPr lang="en-US" altLang="ja-JP" sz="1800" dirty="0"/>
              <a:t>Visual aid Implying An Objective Rule (</a:t>
            </a:r>
            <a:r>
              <a:rPr lang="en-US" altLang="ja-JP" sz="2400" b="1" dirty="0"/>
              <a:t>VAIOR</a:t>
            </a:r>
            <a:r>
              <a:rPr lang="en-US" altLang="ja-JP" sz="1800" dirty="0"/>
              <a:t>: </a:t>
            </a:r>
            <a:r>
              <a:rPr lang="en" altLang="ja-JP" sz="1800" b="0" i="0" dirty="0">
                <a:solidFill>
                  <a:srgbClr val="222222"/>
                </a:solidFill>
                <a:effectLst/>
              </a:rPr>
              <a:t>Manolov &amp; </a:t>
            </a:r>
            <a:r>
              <a:rPr lang="en" altLang="ja-JP" sz="1800" b="0" i="0" dirty="0" err="1">
                <a:solidFill>
                  <a:srgbClr val="222222"/>
                </a:solidFill>
                <a:effectLst/>
              </a:rPr>
              <a:t>Vannest</a:t>
            </a:r>
            <a:r>
              <a:rPr lang="en" altLang="ja-JP" sz="1800" b="0" i="0" dirty="0">
                <a:solidFill>
                  <a:srgbClr val="222222"/>
                </a:solidFill>
                <a:effectLst/>
              </a:rPr>
              <a:t>, 2019</a:t>
            </a:r>
            <a:r>
              <a:rPr lang="en-US" altLang="ja-JP" sz="1800" dirty="0"/>
              <a:t>)</a:t>
            </a:r>
            <a:endParaRPr kumimoji="1" lang="ja-JP" altLang="en-US"/>
          </a:p>
        </p:txBody>
      </p:sp>
      <p:sp>
        <p:nvSpPr>
          <p:cNvPr id="4" name="スライド番号プレースホルダー 3">
            <a:extLst>
              <a:ext uri="{FF2B5EF4-FFF2-40B4-BE49-F238E27FC236}">
                <a16:creationId xmlns:a16="http://schemas.microsoft.com/office/drawing/2014/main" id="{FF8EEF50-924D-BAA5-6E1F-0179AA570BF0}"/>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47</a:t>
            </a:fld>
            <a:endParaRPr lang="ja-JP" altLang="en-US">
              <a:latin typeface="Calibri"/>
              <a:ea typeface="ＭＳ Ｐゴシック" panose="020B0600070205080204" pitchFamily="34" charset="-128"/>
            </a:endParaRPr>
          </a:p>
        </p:txBody>
      </p:sp>
      <p:pic>
        <p:nvPicPr>
          <p:cNvPr id="6" name="図 5">
            <a:extLst>
              <a:ext uri="{FF2B5EF4-FFF2-40B4-BE49-F238E27FC236}">
                <a16:creationId xmlns:a16="http://schemas.microsoft.com/office/drawing/2014/main" id="{993A962E-A072-989C-37B8-6ED4AC7DD243}"/>
              </a:ext>
            </a:extLst>
          </p:cNvPr>
          <p:cNvPicPr>
            <a:picLocks noChangeAspect="1"/>
          </p:cNvPicPr>
          <p:nvPr/>
        </p:nvPicPr>
        <p:blipFill>
          <a:blip r:embed="rId2"/>
          <a:stretch>
            <a:fillRect/>
          </a:stretch>
        </p:blipFill>
        <p:spPr>
          <a:xfrm>
            <a:off x="873245" y="3024779"/>
            <a:ext cx="7319094" cy="3720794"/>
          </a:xfrm>
          <a:prstGeom prst="rect">
            <a:avLst/>
          </a:prstGeom>
        </p:spPr>
      </p:pic>
      <p:sp>
        <p:nvSpPr>
          <p:cNvPr id="7" name="テキスト ボックス 6">
            <a:extLst>
              <a:ext uri="{FF2B5EF4-FFF2-40B4-BE49-F238E27FC236}">
                <a16:creationId xmlns:a16="http://schemas.microsoft.com/office/drawing/2014/main" id="{E6545673-C907-3DDC-8BE0-9CDFAA1BF38D}"/>
              </a:ext>
            </a:extLst>
          </p:cNvPr>
          <p:cNvSpPr txBox="1"/>
          <p:nvPr/>
        </p:nvSpPr>
        <p:spPr>
          <a:xfrm>
            <a:off x="2531347" y="2763169"/>
            <a:ext cx="963725" cy="523220"/>
          </a:xfrm>
          <a:prstGeom prst="rect">
            <a:avLst/>
          </a:prstGeom>
          <a:noFill/>
        </p:spPr>
        <p:txBody>
          <a:bodyPr wrap="none" rtlCol="0">
            <a:spAutoFit/>
          </a:bodyPr>
          <a:lstStyle/>
          <a:p>
            <a:r>
              <a:rPr kumimoji="1" lang="en-US" altLang="ja-JP" sz="2800" dirty="0">
                <a:latin typeface="Arial Unicode MS" panose="020B0604020202020204" pitchFamily="34" charset="-128"/>
                <a:ea typeface="BIZ UDGothic" panose="020B0400000000000000" pitchFamily="49" charset="-128"/>
              </a:rPr>
              <a:t>CDC</a:t>
            </a:r>
            <a:endParaRPr kumimoji="1" lang="ja-JP" altLang="en-US" sz="2800">
              <a:latin typeface="Arial Unicode MS" panose="020B0604020202020204" pitchFamily="34" charset="-128"/>
              <a:ea typeface="BIZ UDGothic" panose="020B0400000000000000" pitchFamily="49" charset="-128"/>
            </a:endParaRPr>
          </a:p>
        </p:txBody>
      </p:sp>
      <p:sp>
        <p:nvSpPr>
          <p:cNvPr id="8" name="テキスト ボックス 7">
            <a:extLst>
              <a:ext uri="{FF2B5EF4-FFF2-40B4-BE49-F238E27FC236}">
                <a16:creationId xmlns:a16="http://schemas.microsoft.com/office/drawing/2014/main" id="{E5BD8D9F-AB25-8D9B-D27C-9F939E1A564E}"/>
              </a:ext>
            </a:extLst>
          </p:cNvPr>
          <p:cNvSpPr txBox="1"/>
          <p:nvPr/>
        </p:nvSpPr>
        <p:spPr>
          <a:xfrm>
            <a:off x="5669553" y="2766712"/>
            <a:ext cx="1300356" cy="523220"/>
          </a:xfrm>
          <a:prstGeom prst="rect">
            <a:avLst/>
          </a:prstGeom>
          <a:noFill/>
        </p:spPr>
        <p:txBody>
          <a:bodyPr wrap="none" rtlCol="0">
            <a:spAutoFit/>
          </a:bodyPr>
          <a:lstStyle/>
          <a:p>
            <a:r>
              <a:rPr kumimoji="1" lang="en-US" altLang="ja-JP" sz="2800" dirty="0">
                <a:latin typeface="Arial Unicode MS" panose="020B0604020202020204" pitchFamily="34" charset="-128"/>
                <a:ea typeface="BIZ UDGothic" panose="020B0400000000000000" pitchFamily="49" charset="-128"/>
              </a:rPr>
              <a:t>VAIOR</a:t>
            </a:r>
            <a:endParaRPr kumimoji="1" lang="ja-JP" altLang="en-US" sz="2800">
              <a:latin typeface="Arial Unicode MS" panose="020B0604020202020204" pitchFamily="34" charset="-128"/>
              <a:ea typeface="BIZ UDGothic" panose="020B0400000000000000" pitchFamily="49" charset="-128"/>
            </a:endParaRPr>
          </a:p>
        </p:txBody>
      </p:sp>
    </p:spTree>
    <p:extLst>
      <p:ext uri="{BB962C8B-B14F-4D97-AF65-F5344CB8AC3E}">
        <p14:creationId xmlns:p14="http://schemas.microsoft.com/office/powerpoint/2010/main" val="2878696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67C933-9B1B-5EC2-263D-5F3FAFC7FA40}"/>
              </a:ext>
            </a:extLst>
          </p:cNvPr>
          <p:cNvSpPr>
            <a:spLocks noGrp="1"/>
          </p:cNvSpPr>
          <p:nvPr>
            <p:ph type="title"/>
          </p:nvPr>
        </p:nvSpPr>
        <p:spPr/>
        <p:txBody>
          <a:bodyPr>
            <a:normAutofit fontScale="90000"/>
          </a:bodyPr>
          <a:lstStyle/>
          <a:p>
            <a:r>
              <a:rPr lang="en-US" altLang="ja-JP" dirty="0">
                <a:latin typeface="Arial" panose="020B0604020202020204" pitchFamily="34" charset="0"/>
                <a:cs typeface="Arial" panose="020B0604020202020204" pitchFamily="34" charset="0"/>
              </a:rPr>
              <a:t>CDC</a:t>
            </a:r>
            <a:endParaRPr kumimoji="1" lang="ja-JP" altLang="en-US">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2EF116E0-EA8D-E92C-662D-36146435C305}"/>
              </a:ext>
            </a:extLst>
          </p:cNvPr>
          <p:cNvSpPr>
            <a:spLocks noGrp="1"/>
          </p:cNvSpPr>
          <p:nvPr>
            <p:ph idx="1"/>
          </p:nvPr>
        </p:nvSpPr>
        <p:spPr>
          <a:xfrm>
            <a:off x="116417" y="889000"/>
            <a:ext cx="4860317" cy="2700011"/>
          </a:xfrm>
        </p:spPr>
        <p:txBody>
          <a:bodyPr/>
          <a:lstStyle/>
          <a:p>
            <a:pPr marL="457200" indent="-457200">
              <a:buAutoNum type="arabicPeriod"/>
            </a:pPr>
            <a:r>
              <a:rPr lang="ja-JP" altLang="en-US" sz="2000"/>
              <a:t>ベースライン期のレベル（平均）とトレンド（回帰直線）を求める</a:t>
            </a:r>
            <a:endParaRPr lang="en-US" altLang="ja-JP" sz="2000" dirty="0"/>
          </a:p>
          <a:p>
            <a:pPr marL="457200" indent="-457200">
              <a:buAutoNum type="arabicPeriod"/>
            </a:pPr>
            <a:endParaRPr lang="en-US" altLang="ja-JP" sz="1400" dirty="0"/>
          </a:p>
          <a:p>
            <a:pPr marL="457200" indent="-457200">
              <a:buAutoNum type="arabicPeriod"/>
            </a:pPr>
            <a:r>
              <a:rPr lang="ja-JP" altLang="en-US" sz="2000"/>
              <a:t>それぞれの直線を介入期に投射した補助線を引く</a:t>
            </a:r>
            <a:endParaRPr lang="en-US" altLang="ja-JP" sz="2000" dirty="0"/>
          </a:p>
          <a:p>
            <a:pPr marL="457200" indent="-457200">
              <a:buAutoNum type="arabicPeriod"/>
            </a:pPr>
            <a:endParaRPr lang="en-US" altLang="ja-JP" sz="1400" dirty="0"/>
          </a:p>
          <a:p>
            <a:pPr marL="457200" indent="-457200">
              <a:buAutoNum type="arabicPeriod"/>
            </a:pPr>
            <a:r>
              <a:rPr lang="ja-JP" altLang="en-US" sz="2000"/>
              <a:t>補助線をレベルとトレンドの標準偏差の</a:t>
            </a:r>
            <a:r>
              <a:rPr lang="en-US" altLang="ja-JP" sz="2000" dirty="0"/>
              <a:t>25</a:t>
            </a:r>
            <a:r>
              <a:rPr lang="ja-JP" altLang="en-US" sz="2000"/>
              <a:t>％分</a:t>
            </a:r>
            <a:r>
              <a:rPr lang="en-US" altLang="ja-JP" sz="2000" dirty="0"/>
              <a:t> (</a:t>
            </a:r>
            <a:r>
              <a:rPr lang="ja-JP" altLang="en-US" sz="2000"/>
              <a:t>下に</a:t>
            </a:r>
            <a:r>
              <a:rPr lang="en-US" altLang="ja-JP" sz="2000" dirty="0"/>
              <a:t>)</a:t>
            </a:r>
            <a:r>
              <a:rPr lang="ja-JP" altLang="en-US" sz="2000"/>
              <a:t>ずらして投射</a:t>
            </a:r>
            <a:br>
              <a:rPr lang="en-US" altLang="ja-JP" sz="2000" dirty="0"/>
            </a:br>
            <a:r>
              <a:rPr lang="ja-JP" altLang="en-US" sz="1800"/>
              <a:t>（これによって保守的な判断となる）</a:t>
            </a:r>
            <a:endParaRPr lang="en-US" altLang="ja-JP" sz="1800" dirty="0"/>
          </a:p>
          <a:p>
            <a:pPr marL="457200" indent="-457200">
              <a:buAutoNum type="arabicPeriod"/>
            </a:pPr>
            <a:endParaRPr lang="en-US" altLang="ja-JP" sz="1400" dirty="0"/>
          </a:p>
          <a:p>
            <a:pPr marL="457200" indent="-457200">
              <a:buAutoNum type="arabicPeriod"/>
            </a:pPr>
            <a:r>
              <a:rPr lang="ja-JP" altLang="en-US" sz="2000"/>
              <a:t>介入の有効性を判断するために、二つの補助線 を下回る介入期のデータ数と介入期の全データ数をカウント</a:t>
            </a:r>
            <a:endParaRPr lang="en-US" altLang="ja-JP" sz="2000" dirty="0"/>
          </a:p>
          <a:p>
            <a:pPr marL="457200" indent="-457200">
              <a:buAutoNum type="arabicPeriod"/>
            </a:pPr>
            <a:endParaRPr lang="en-US" altLang="ja-JP" sz="1400" dirty="0"/>
          </a:p>
          <a:p>
            <a:pPr marL="457200" indent="-457200">
              <a:buAutoNum type="arabicPeriod"/>
            </a:pPr>
            <a:r>
              <a:rPr kumimoji="1" lang="en-US" altLang="ja-JP" sz="2000" dirty="0"/>
              <a:t>Fisher</a:t>
            </a:r>
            <a:r>
              <a:rPr kumimoji="1" lang="ja-JP" altLang="en-US" sz="2000"/>
              <a:t>の基準で有効性を判断</a:t>
            </a:r>
            <a:r>
              <a:rPr kumimoji="1" lang="en-US" altLang="ja-JP" sz="2000" dirty="0"/>
              <a:t> </a:t>
            </a:r>
          </a:p>
        </p:txBody>
      </p:sp>
      <p:sp>
        <p:nvSpPr>
          <p:cNvPr id="4" name="スライド番号プレースホルダー 3">
            <a:extLst>
              <a:ext uri="{FF2B5EF4-FFF2-40B4-BE49-F238E27FC236}">
                <a16:creationId xmlns:a16="http://schemas.microsoft.com/office/drawing/2014/main" id="{FF8EEF50-924D-BAA5-6E1F-0179AA570BF0}"/>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48</a:t>
            </a:fld>
            <a:endParaRPr lang="ja-JP" altLang="en-US">
              <a:latin typeface="Calibri"/>
              <a:ea typeface="ＭＳ Ｐゴシック" panose="020B0600070205080204" pitchFamily="34" charset="-128"/>
            </a:endParaRPr>
          </a:p>
        </p:txBody>
      </p:sp>
      <p:sp>
        <p:nvSpPr>
          <p:cNvPr id="10" name="テキスト ボックス 9">
            <a:extLst>
              <a:ext uri="{FF2B5EF4-FFF2-40B4-BE49-F238E27FC236}">
                <a16:creationId xmlns:a16="http://schemas.microsoft.com/office/drawing/2014/main" id="{67A411B5-299B-B8A3-8C0F-4827F956BDA5}"/>
              </a:ext>
            </a:extLst>
          </p:cNvPr>
          <p:cNvSpPr txBox="1"/>
          <p:nvPr/>
        </p:nvSpPr>
        <p:spPr>
          <a:xfrm>
            <a:off x="831955" y="6331033"/>
            <a:ext cx="7757409" cy="430887"/>
          </a:xfrm>
          <a:prstGeom prst="rect">
            <a:avLst/>
          </a:prstGeom>
          <a:noFill/>
        </p:spPr>
        <p:txBody>
          <a:bodyPr wrap="square">
            <a:spAutoFit/>
          </a:bodyPr>
          <a:lstStyle/>
          <a:p>
            <a:r>
              <a:rPr lang="en" altLang="ja-JP" sz="1100" b="0" i="0" dirty="0">
                <a:solidFill>
                  <a:srgbClr val="222222"/>
                </a:solidFill>
                <a:effectLst/>
                <a:latin typeface="Arial" panose="020B0604020202020204" pitchFamily="34" charset="0"/>
              </a:rPr>
              <a:t>Fisher, W. W., Kelley, M. E., &amp; Lomas, J. E. (2003). Visual aids and structured criteria for improving visual inspection and interpretation of single‐case designs. </a:t>
            </a:r>
            <a:r>
              <a:rPr lang="en" altLang="ja-JP" sz="1100" b="0" i="1" dirty="0">
                <a:solidFill>
                  <a:srgbClr val="222222"/>
                </a:solidFill>
                <a:effectLst/>
                <a:latin typeface="Arial" panose="020B0604020202020204" pitchFamily="34" charset="0"/>
              </a:rPr>
              <a:t>Journal of applied behavior analysis</a:t>
            </a:r>
            <a:r>
              <a:rPr lang="en" altLang="ja-JP" sz="1100" b="0" i="0" dirty="0">
                <a:solidFill>
                  <a:srgbClr val="222222"/>
                </a:solidFill>
                <a:effectLst/>
                <a:latin typeface="Arial" panose="020B0604020202020204" pitchFamily="34" charset="0"/>
              </a:rPr>
              <a:t>, </a:t>
            </a:r>
            <a:r>
              <a:rPr lang="en" altLang="ja-JP" sz="1100" b="0" i="1" dirty="0">
                <a:solidFill>
                  <a:srgbClr val="222222"/>
                </a:solidFill>
                <a:effectLst/>
                <a:latin typeface="Arial" panose="020B0604020202020204" pitchFamily="34" charset="0"/>
              </a:rPr>
              <a:t>36</a:t>
            </a:r>
            <a:r>
              <a:rPr lang="en" altLang="ja-JP" sz="1100" b="0" i="0" dirty="0">
                <a:solidFill>
                  <a:srgbClr val="222222"/>
                </a:solidFill>
                <a:effectLst/>
                <a:latin typeface="Arial" panose="020B0604020202020204" pitchFamily="34" charset="0"/>
              </a:rPr>
              <a:t>(3), 387-406.</a:t>
            </a:r>
            <a:endParaRPr lang="ja-JP" altLang="en-US" sz="1100"/>
          </a:p>
        </p:txBody>
      </p:sp>
      <p:pic>
        <p:nvPicPr>
          <p:cNvPr id="15" name="図 14">
            <a:extLst>
              <a:ext uri="{FF2B5EF4-FFF2-40B4-BE49-F238E27FC236}">
                <a16:creationId xmlns:a16="http://schemas.microsoft.com/office/drawing/2014/main" id="{EA055FED-DDAD-0865-A3CD-C57C164A038F}"/>
              </a:ext>
            </a:extLst>
          </p:cNvPr>
          <p:cNvPicPr>
            <a:picLocks noChangeAspect="1"/>
          </p:cNvPicPr>
          <p:nvPr/>
        </p:nvPicPr>
        <p:blipFill rotWithShape="1">
          <a:blip r:embed="rId3"/>
          <a:srcRect r="50100" b="16889"/>
          <a:stretch/>
        </p:blipFill>
        <p:spPr>
          <a:xfrm>
            <a:off x="4710659" y="1398383"/>
            <a:ext cx="3921544" cy="3320366"/>
          </a:xfrm>
          <a:prstGeom prst="rect">
            <a:avLst/>
          </a:prstGeom>
        </p:spPr>
      </p:pic>
      <p:sp>
        <p:nvSpPr>
          <p:cNvPr id="20" name="テキスト ボックス 19">
            <a:extLst>
              <a:ext uri="{FF2B5EF4-FFF2-40B4-BE49-F238E27FC236}">
                <a16:creationId xmlns:a16="http://schemas.microsoft.com/office/drawing/2014/main" id="{80076560-C28C-E96F-44EB-F00E90BE1324}"/>
              </a:ext>
            </a:extLst>
          </p:cNvPr>
          <p:cNvSpPr txBox="1"/>
          <p:nvPr/>
        </p:nvSpPr>
        <p:spPr>
          <a:xfrm>
            <a:off x="5501390" y="4766467"/>
            <a:ext cx="3087974" cy="923330"/>
          </a:xfrm>
          <a:prstGeom prst="rect">
            <a:avLst/>
          </a:prstGeom>
          <a:solidFill>
            <a:schemeClr val="accent6">
              <a:lumMod val="60000"/>
              <a:lumOff val="40000"/>
            </a:schemeClr>
          </a:solidFill>
        </p:spPr>
        <p:txBody>
          <a:bodyPr wrap="square">
            <a:spAutoFit/>
          </a:bodyPr>
          <a:lstStyle/>
          <a:p>
            <a:r>
              <a:rPr lang="ja-JP" altLang="en-US">
                <a:latin typeface="Arial Unicode MS" panose="020B0604020202020204" pitchFamily="34" charset="-128"/>
                <a:ea typeface="BIZ UDGothic" panose="020B0400000000000000" pitchFamily="49" charset="-128"/>
              </a:rPr>
              <a:t>介入セッション数</a:t>
            </a:r>
            <a:r>
              <a:rPr lang="en-US" altLang="ja-JP" dirty="0">
                <a:latin typeface="Arial Unicode MS" panose="020B0604020202020204" pitchFamily="34" charset="-128"/>
                <a:ea typeface="BIZ UDGothic" panose="020B0400000000000000" pitchFamily="49" charset="-128"/>
              </a:rPr>
              <a:t>=8</a:t>
            </a:r>
          </a:p>
          <a:p>
            <a:r>
              <a:rPr kumimoji="1" lang="ja-JP" altLang="en-US">
                <a:latin typeface="Arial Unicode MS" panose="020B0604020202020204" pitchFamily="34" charset="-128"/>
                <a:ea typeface="BIZ UDGothic" panose="020B0400000000000000" pitchFamily="49" charset="-128"/>
              </a:rPr>
              <a:t>介入期で補助線を</a:t>
            </a:r>
            <a:endParaRPr kumimoji="1" lang="en-US" altLang="ja-JP" dirty="0">
              <a:latin typeface="Arial Unicode MS" panose="020B0604020202020204" pitchFamily="34" charset="-128"/>
              <a:ea typeface="BIZ UDGothic" panose="020B0400000000000000" pitchFamily="49" charset="-128"/>
            </a:endParaRPr>
          </a:p>
          <a:p>
            <a:r>
              <a:rPr kumimoji="1" lang="ja-JP" altLang="en-US">
                <a:latin typeface="Arial Unicode MS" panose="020B0604020202020204" pitchFamily="34" charset="-128"/>
                <a:ea typeface="BIZ UDGothic" panose="020B0400000000000000" pitchFamily="49" charset="-128"/>
              </a:rPr>
              <a:t>下回るデータ数 </a:t>
            </a:r>
            <a:r>
              <a:rPr lang="en-US" altLang="ja-JP" dirty="0">
                <a:latin typeface="Arial Unicode MS" panose="020B0604020202020204" pitchFamily="34" charset="-128"/>
                <a:ea typeface="BIZ UDGothic" panose="020B0400000000000000" pitchFamily="49" charset="-128"/>
              </a:rPr>
              <a:t>= 7</a:t>
            </a:r>
          </a:p>
        </p:txBody>
      </p:sp>
    </p:spTree>
    <p:extLst>
      <p:ext uri="{BB962C8B-B14F-4D97-AF65-F5344CB8AC3E}">
        <p14:creationId xmlns:p14="http://schemas.microsoft.com/office/powerpoint/2010/main" val="401510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38B683-F639-5B5F-D950-4E6E49A7E8DD}"/>
              </a:ext>
            </a:extLst>
          </p:cNvPr>
          <p:cNvSpPr>
            <a:spLocks noGrp="1"/>
          </p:cNvSpPr>
          <p:nvPr>
            <p:ph type="title"/>
          </p:nvPr>
        </p:nvSpPr>
        <p:spPr/>
        <p:txBody>
          <a:bodyPr>
            <a:normAutofit fontScale="90000"/>
          </a:bodyPr>
          <a:lstStyle/>
          <a:p>
            <a:r>
              <a:rPr lang="en-US" altLang="ja-JP" dirty="0">
                <a:latin typeface="Arial" panose="020B0604020202020204" pitchFamily="34" charset="0"/>
                <a:cs typeface="Arial" panose="020B0604020202020204" pitchFamily="34" charset="0"/>
              </a:rPr>
              <a:t>CDC</a:t>
            </a:r>
            <a:endParaRPr kumimoji="1" lang="ja-JP" altLang="en-US"/>
          </a:p>
        </p:txBody>
      </p:sp>
      <p:sp>
        <p:nvSpPr>
          <p:cNvPr id="3" name="コンテンツ プレースホルダー 2">
            <a:extLst>
              <a:ext uri="{FF2B5EF4-FFF2-40B4-BE49-F238E27FC236}">
                <a16:creationId xmlns:a16="http://schemas.microsoft.com/office/drawing/2014/main" id="{06717AB5-E664-B1C4-ED3F-E16C16208CD2}"/>
              </a:ext>
            </a:extLst>
          </p:cNvPr>
          <p:cNvSpPr>
            <a:spLocks noGrp="1"/>
          </p:cNvSpPr>
          <p:nvPr>
            <p:ph idx="1"/>
          </p:nvPr>
        </p:nvSpPr>
        <p:spPr/>
        <p:txBody>
          <a:bodyPr/>
          <a:lstStyle/>
          <a:p>
            <a:r>
              <a:rPr kumimoji="1" lang="en-US" altLang="ja-JP" dirty="0"/>
              <a:t>Fisher</a:t>
            </a:r>
            <a:r>
              <a:rPr kumimoji="1" lang="ja-JP" altLang="en-US"/>
              <a:t>の基準</a:t>
            </a:r>
          </a:p>
        </p:txBody>
      </p:sp>
      <p:sp>
        <p:nvSpPr>
          <p:cNvPr id="4" name="スライド番号プレースホルダー 3">
            <a:extLst>
              <a:ext uri="{FF2B5EF4-FFF2-40B4-BE49-F238E27FC236}">
                <a16:creationId xmlns:a16="http://schemas.microsoft.com/office/drawing/2014/main" id="{FFA6ECC9-8BE9-A47F-D4B3-26D6F982EE42}"/>
              </a:ext>
            </a:extLst>
          </p:cNvPr>
          <p:cNvSpPr>
            <a:spLocks noGrp="1"/>
          </p:cNvSpPr>
          <p:nvPr>
            <p:ph type="sldNum" sz="quarter" idx="12"/>
          </p:nvPr>
        </p:nvSpPr>
        <p:spPr/>
        <p:txBody>
          <a:bodyPr/>
          <a:lstStyle/>
          <a:p>
            <a:fld id="{D12A908B-4209-6243-AA34-EE42F7EEC413}" type="slidenum">
              <a:rPr lang="ja-JP" altLang="en-US" smtClean="0">
                <a:latin typeface="Arial" panose="020B0604020202020204" pitchFamily="34" charset="0"/>
                <a:cs typeface="Arial" panose="020B0604020202020204" pitchFamily="34" charset="0"/>
              </a:rPr>
              <a:pPr/>
              <a:t>49</a:t>
            </a:fld>
            <a:endParaRPr lang="ja-JP" altLang="en-US">
              <a:latin typeface="Arial" panose="020B0604020202020204" pitchFamily="34" charset="0"/>
              <a:cs typeface="Arial" panose="020B0604020202020204" pitchFamily="34" charset="0"/>
            </a:endParaRPr>
          </a:p>
        </p:txBody>
      </p:sp>
      <p:sp>
        <p:nvSpPr>
          <p:cNvPr id="5" name="テキスト ボックス 4">
            <a:extLst>
              <a:ext uri="{FF2B5EF4-FFF2-40B4-BE49-F238E27FC236}">
                <a16:creationId xmlns:a16="http://schemas.microsoft.com/office/drawing/2014/main" id="{A5CC44DA-F3D3-0E9D-01C6-D34F1128C714}"/>
              </a:ext>
            </a:extLst>
          </p:cNvPr>
          <p:cNvSpPr txBox="1"/>
          <p:nvPr/>
        </p:nvSpPr>
        <p:spPr>
          <a:xfrm>
            <a:off x="831955" y="6331033"/>
            <a:ext cx="7757409" cy="430887"/>
          </a:xfrm>
          <a:prstGeom prst="rect">
            <a:avLst/>
          </a:prstGeom>
          <a:noFill/>
        </p:spPr>
        <p:txBody>
          <a:bodyPr wrap="square">
            <a:spAutoFit/>
          </a:bodyPr>
          <a:lstStyle/>
          <a:p>
            <a:r>
              <a:rPr lang="en" altLang="ja-JP" sz="1100" b="0" i="0" dirty="0">
                <a:solidFill>
                  <a:srgbClr val="222222"/>
                </a:solidFill>
                <a:effectLst/>
                <a:latin typeface="Arial" panose="020B0604020202020204" pitchFamily="34" charset="0"/>
              </a:rPr>
              <a:t>Fisher, W. W., Kelley, M. E., &amp; Lomas, J. E. (2003). Visual aids and structured criteria for improving visual inspection and interpretation of single‐case designs. </a:t>
            </a:r>
            <a:r>
              <a:rPr lang="en" altLang="ja-JP" sz="1100" b="0" i="1" dirty="0">
                <a:solidFill>
                  <a:srgbClr val="222222"/>
                </a:solidFill>
                <a:effectLst/>
                <a:latin typeface="Arial" panose="020B0604020202020204" pitchFamily="34" charset="0"/>
              </a:rPr>
              <a:t>Journal of applied behavior analysis</a:t>
            </a:r>
            <a:r>
              <a:rPr lang="en" altLang="ja-JP" sz="1100" b="0" i="0" dirty="0">
                <a:solidFill>
                  <a:srgbClr val="222222"/>
                </a:solidFill>
                <a:effectLst/>
                <a:latin typeface="Arial" panose="020B0604020202020204" pitchFamily="34" charset="0"/>
              </a:rPr>
              <a:t>, </a:t>
            </a:r>
            <a:r>
              <a:rPr lang="en" altLang="ja-JP" sz="1100" b="0" i="1" dirty="0">
                <a:solidFill>
                  <a:srgbClr val="222222"/>
                </a:solidFill>
                <a:effectLst/>
                <a:latin typeface="Arial" panose="020B0604020202020204" pitchFamily="34" charset="0"/>
              </a:rPr>
              <a:t>36</a:t>
            </a:r>
            <a:r>
              <a:rPr lang="en" altLang="ja-JP" sz="1100" b="0" i="0" dirty="0">
                <a:solidFill>
                  <a:srgbClr val="222222"/>
                </a:solidFill>
                <a:effectLst/>
                <a:latin typeface="Arial" panose="020B0604020202020204" pitchFamily="34" charset="0"/>
              </a:rPr>
              <a:t>(3), 387-406.</a:t>
            </a:r>
            <a:endParaRPr lang="ja-JP" altLang="en-US" sz="1100"/>
          </a:p>
        </p:txBody>
      </p:sp>
      <p:pic>
        <p:nvPicPr>
          <p:cNvPr id="7" name="図 6">
            <a:extLst>
              <a:ext uri="{FF2B5EF4-FFF2-40B4-BE49-F238E27FC236}">
                <a16:creationId xmlns:a16="http://schemas.microsoft.com/office/drawing/2014/main" id="{0493D509-5234-FEF2-867B-8C77E8A3B3BF}"/>
              </a:ext>
            </a:extLst>
          </p:cNvPr>
          <p:cNvPicPr>
            <a:picLocks noChangeAspect="1"/>
          </p:cNvPicPr>
          <p:nvPr/>
        </p:nvPicPr>
        <p:blipFill rotWithShape="1">
          <a:blip r:embed="rId2"/>
          <a:srcRect t="24286"/>
          <a:stretch/>
        </p:blipFill>
        <p:spPr>
          <a:xfrm>
            <a:off x="356259" y="1506428"/>
            <a:ext cx="4476680" cy="4643594"/>
          </a:xfrm>
          <a:prstGeom prst="rect">
            <a:avLst/>
          </a:prstGeom>
        </p:spPr>
      </p:pic>
      <p:sp>
        <p:nvSpPr>
          <p:cNvPr id="8" name="テキスト ボックス 7">
            <a:extLst>
              <a:ext uri="{FF2B5EF4-FFF2-40B4-BE49-F238E27FC236}">
                <a16:creationId xmlns:a16="http://schemas.microsoft.com/office/drawing/2014/main" id="{1B305628-88FD-9A1D-EB4C-50E474D3FB00}"/>
              </a:ext>
            </a:extLst>
          </p:cNvPr>
          <p:cNvSpPr txBox="1"/>
          <p:nvPr/>
        </p:nvSpPr>
        <p:spPr>
          <a:xfrm>
            <a:off x="1792625" y="3058566"/>
            <a:ext cx="1603947" cy="2031325"/>
          </a:xfrm>
          <a:prstGeom prst="rect">
            <a:avLst/>
          </a:prstGeom>
          <a:noFill/>
        </p:spPr>
        <p:txBody>
          <a:bodyPr wrap="square" rtlCol="0">
            <a:spAutoFit/>
          </a:bodyPr>
          <a:lstStyle/>
          <a:p>
            <a:r>
              <a:rPr lang="ja-JP" altLang="en-US">
                <a:latin typeface="Arial Unicode MS" panose="020B0604020202020204" pitchFamily="34" charset="-128"/>
                <a:ea typeface="BIZ UDゴシック" panose="020B0400000000000000" pitchFamily="49" charset="-128"/>
              </a:rPr>
              <a:t>今回の場合、</a:t>
            </a:r>
            <a:endParaRPr lang="en-US" altLang="ja-JP" dirty="0">
              <a:latin typeface="Arial Unicode MS" panose="020B0604020202020204" pitchFamily="34" charset="-128"/>
              <a:ea typeface="BIZ UDゴシック" panose="020B0400000000000000" pitchFamily="49" charset="-128"/>
            </a:endParaRPr>
          </a:p>
          <a:p>
            <a:r>
              <a:rPr lang="ja-JP" altLang="en-US">
                <a:latin typeface="Arial Unicode MS" panose="020B0604020202020204" pitchFamily="34" charset="-128"/>
                <a:ea typeface="BIZ UDゴシック" panose="020B0400000000000000" pitchFamily="49" charset="-128"/>
              </a:rPr>
              <a:t>介入セッション数</a:t>
            </a:r>
            <a:r>
              <a:rPr lang="en-US" altLang="ja-JP" dirty="0">
                <a:latin typeface="Arial Unicode MS" panose="020B0604020202020204" pitchFamily="34" charset="-128"/>
                <a:ea typeface="BIZ UDゴシック" panose="020B0400000000000000" pitchFamily="49" charset="-128"/>
              </a:rPr>
              <a:t>8</a:t>
            </a:r>
            <a:r>
              <a:rPr lang="ja-JP" altLang="en-US">
                <a:latin typeface="Arial Unicode MS" panose="020B0604020202020204" pitchFamily="34" charset="-128"/>
                <a:ea typeface="BIZ UDゴシック" panose="020B0400000000000000" pitchFamily="49" charset="-128"/>
              </a:rPr>
              <a:t>の時に補助線を越えるデータが</a:t>
            </a:r>
            <a:r>
              <a:rPr lang="en-US" altLang="ja-JP" dirty="0">
                <a:latin typeface="Arial Unicode MS" panose="020B0604020202020204" pitchFamily="34" charset="-128"/>
                <a:ea typeface="BIZ UDゴシック" panose="020B0400000000000000" pitchFamily="49" charset="-128"/>
              </a:rPr>
              <a:t>7</a:t>
            </a:r>
            <a:r>
              <a:rPr lang="ja-JP" altLang="en-US">
                <a:latin typeface="Arial Unicode MS" panose="020B0604020202020204" pitchFamily="34" charset="-128"/>
                <a:ea typeface="BIZ UDゴシック" panose="020B0400000000000000" pitchFamily="49" charset="-128"/>
              </a:rPr>
              <a:t>以上なので有効</a:t>
            </a:r>
            <a:endParaRPr lang="en-US" altLang="ja-JP" dirty="0">
              <a:latin typeface="Arial Unicode MS" panose="020B0604020202020204" pitchFamily="34" charset="-128"/>
              <a:ea typeface="BIZ UDゴシック" panose="020B0400000000000000" pitchFamily="49" charset="-128"/>
            </a:endParaRPr>
          </a:p>
        </p:txBody>
      </p:sp>
      <p:cxnSp>
        <p:nvCxnSpPr>
          <p:cNvPr id="9" name="直線コネクタ 8">
            <a:extLst>
              <a:ext uri="{FF2B5EF4-FFF2-40B4-BE49-F238E27FC236}">
                <a16:creationId xmlns:a16="http://schemas.microsoft.com/office/drawing/2014/main" id="{90E23D46-480E-AFA7-683E-695D26E46A29}"/>
              </a:ext>
            </a:extLst>
          </p:cNvPr>
          <p:cNvCxnSpPr>
            <a:cxnSpLocks/>
          </p:cNvCxnSpPr>
          <p:nvPr/>
        </p:nvCxnSpPr>
        <p:spPr>
          <a:xfrm>
            <a:off x="1484370" y="2968626"/>
            <a:ext cx="2323131"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pic>
        <p:nvPicPr>
          <p:cNvPr id="10" name="図 9">
            <a:extLst>
              <a:ext uri="{FF2B5EF4-FFF2-40B4-BE49-F238E27FC236}">
                <a16:creationId xmlns:a16="http://schemas.microsoft.com/office/drawing/2014/main" id="{4C760753-D434-43AD-DC6E-D9BE9764F34C}"/>
              </a:ext>
            </a:extLst>
          </p:cNvPr>
          <p:cNvPicPr>
            <a:picLocks noChangeAspect="1"/>
          </p:cNvPicPr>
          <p:nvPr/>
        </p:nvPicPr>
        <p:blipFill rotWithShape="1">
          <a:blip r:embed="rId3"/>
          <a:srcRect r="50100" b="16889"/>
          <a:stretch/>
        </p:blipFill>
        <p:spPr>
          <a:xfrm>
            <a:off x="4710659" y="1398383"/>
            <a:ext cx="3921544" cy="3320366"/>
          </a:xfrm>
          <a:prstGeom prst="rect">
            <a:avLst/>
          </a:prstGeom>
        </p:spPr>
      </p:pic>
      <p:sp>
        <p:nvSpPr>
          <p:cNvPr id="11" name="テキスト ボックス 10">
            <a:extLst>
              <a:ext uri="{FF2B5EF4-FFF2-40B4-BE49-F238E27FC236}">
                <a16:creationId xmlns:a16="http://schemas.microsoft.com/office/drawing/2014/main" id="{346B3CCC-4FCB-3533-9165-B7A59008E84B}"/>
              </a:ext>
            </a:extLst>
          </p:cNvPr>
          <p:cNvSpPr txBox="1"/>
          <p:nvPr/>
        </p:nvSpPr>
        <p:spPr>
          <a:xfrm>
            <a:off x="5501390" y="4766467"/>
            <a:ext cx="3087974" cy="923330"/>
          </a:xfrm>
          <a:prstGeom prst="rect">
            <a:avLst/>
          </a:prstGeom>
          <a:solidFill>
            <a:schemeClr val="accent6">
              <a:lumMod val="60000"/>
              <a:lumOff val="40000"/>
            </a:schemeClr>
          </a:solidFill>
        </p:spPr>
        <p:txBody>
          <a:bodyPr wrap="square">
            <a:spAutoFit/>
          </a:bodyPr>
          <a:lstStyle/>
          <a:p>
            <a:r>
              <a:rPr lang="ja-JP" altLang="en-US">
                <a:latin typeface="Arial Unicode MS" panose="020B0604020202020204" pitchFamily="34" charset="-128"/>
                <a:ea typeface="BIZ UDGothic" panose="020B0400000000000000" pitchFamily="49" charset="-128"/>
              </a:rPr>
              <a:t>介入セッション数</a:t>
            </a:r>
            <a:r>
              <a:rPr lang="en-US" altLang="ja-JP" dirty="0">
                <a:latin typeface="Arial Unicode MS" panose="020B0604020202020204" pitchFamily="34" charset="-128"/>
                <a:ea typeface="BIZ UDGothic" panose="020B0400000000000000" pitchFamily="49" charset="-128"/>
              </a:rPr>
              <a:t>=8</a:t>
            </a:r>
          </a:p>
          <a:p>
            <a:r>
              <a:rPr kumimoji="1" lang="ja-JP" altLang="en-US">
                <a:latin typeface="Arial Unicode MS" panose="020B0604020202020204" pitchFamily="34" charset="-128"/>
                <a:ea typeface="BIZ UDGothic" panose="020B0400000000000000" pitchFamily="49" charset="-128"/>
              </a:rPr>
              <a:t>介入期で補助線を</a:t>
            </a:r>
            <a:endParaRPr kumimoji="1" lang="en-US" altLang="ja-JP" dirty="0">
              <a:latin typeface="Arial Unicode MS" panose="020B0604020202020204" pitchFamily="34" charset="-128"/>
              <a:ea typeface="BIZ UDGothic" panose="020B0400000000000000" pitchFamily="49" charset="-128"/>
            </a:endParaRPr>
          </a:p>
          <a:p>
            <a:r>
              <a:rPr kumimoji="1" lang="ja-JP" altLang="en-US">
                <a:latin typeface="Arial Unicode MS" panose="020B0604020202020204" pitchFamily="34" charset="-128"/>
                <a:ea typeface="BIZ UDGothic" panose="020B0400000000000000" pitchFamily="49" charset="-128"/>
              </a:rPr>
              <a:t>下回るデータ数 </a:t>
            </a:r>
            <a:r>
              <a:rPr lang="en-US" altLang="ja-JP" dirty="0">
                <a:latin typeface="Arial Unicode MS" panose="020B0604020202020204" pitchFamily="34" charset="-128"/>
                <a:ea typeface="BIZ UDGothic" panose="020B0400000000000000" pitchFamily="49" charset="-128"/>
              </a:rPr>
              <a:t>= 7</a:t>
            </a:r>
          </a:p>
        </p:txBody>
      </p:sp>
    </p:spTree>
    <p:extLst>
      <p:ext uri="{BB962C8B-B14F-4D97-AF65-F5344CB8AC3E}">
        <p14:creationId xmlns:p14="http://schemas.microsoft.com/office/powerpoint/2010/main" val="1242214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C0DE45-D420-5443-8C52-94E16B504339}"/>
              </a:ext>
            </a:extLst>
          </p:cNvPr>
          <p:cNvSpPr>
            <a:spLocks noGrp="1"/>
          </p:cNvSpPr>
          <p:nvPr>
            <p:ph type="title"/>
          </p:nvPr>
        </p:nvSpPr>
        <p:spPr/>
        <p:txBody>
          <a:bodyPr>
            <a:normAutofit fontScale="90000"/>
          </a:bodyPr>
          <a:lstStyle/>
          <a:p>
            <a:r>
              <a:rPr kumimoji="1" lang="ja-JP" altLang="en-US"/>
              <a:t>このワークショップの目標</a:t>
            </a:r>
          </a:p>
        </p:txBody>
      </p:sp>
      <p:sp>
        <p:nvSpPr>
          <p:cNvPr id="3" name="コンテンツ プレースホルダー 2">
            <a:extLst>
              <a:ext uri="{FF2B5EF4-FFF2-40B4-BE49-F238E27FC236}">
                <a16:creationId xmlns:a16="http://schemas.microsoft.com/office/drawing/2014/main" id="{DEB63465-737B-AD4C-B55F-1497017F93F9}"/>
              </a:ext>
            </a:extLst>
          </p:cNvPr>
          <p:cNvSpPr>
            <a:spLocks noGrp="1"/>
          </p:cNvSpPr>
          <p:nvPr>
            <p:ph idx="1"/>
          </p:nvPr>
        </p:nvSpPr>
        <p:spPr/>
        <p:txBody>
          <a:bodyPr/>
          <a:lstStyle/>
          <a:p>
            <a:pPr marL="0" indent="0">
              <a:lnSpc>
                <a:spcPct val="200000"/>
              </a:lnSpc>
              <a:buNone/>
            </a:pPr>
            <a:r>
              <a:rPr lang="en-US" altLang="ja-JP" sz="2400" dirty="0">
                <a:latin typeface="Arial Unicode MS" panose="020B0604020202020204" pitchFamily="34" charset="-128"/>
              </a:rPr>
              <a:t>1. </a:t>
            </a:r>
            <a:r>
              <a:rPr lang="ja-JP" altLang="en-US" sz="2400">
                <a:latin typeface="Arial Unicode MS" panose="020B0604020202020204" pitchFamily="34" charset="-128"/>
              </a:rPr>
              <a:t>シングルケースデザインの適切なグラフを書けるようになる</a:t>
            </a:r>
            <a:endParaRPr lang="en-US" altLang="ja-JP" sz="2400" dirty="0">
              <a:latin typeface="Arial Unicode MS" panose="020B0604020202020204" pitchFamily="34" charset="-128"/>
            </a:endParaRPr>
          </a:p>
          <a:p>
            <a:pPr marL="0" indent="0">
              <a:lnSpc>
                <a:spcPct val="200000"/>
              </a:lnSpc>
              <a:buNone/>
            </a:pPr>
            <a:r>
              <a:rPr lang="en-US" altLang="ja-JP" sz="2400" dirty="0">
                <a:latin typeface="Arial Unicode MS" panose="020B0604020202020204" pitchFamily="34" charset="-128"/>
              </a:rPr>
              <a:t>2. </a:t>
            </a:r>
            <a:r>
              <a:rPr lang="ja-JP" altLang="en-US" sz="2400">
                <a:latin typeface="Arial Unicode MS" panose="020B0604020202020204" pitchFamily="34" charset="-128"/>
              </a:rPr>
              <a:t>系統的、客観的な視覚分析ができるようになる</a:t>
            </a:r>
            <a:endParaRPr lang="en-US" altLang="ja-JP" sz="2400" dirty="0">
              <a:latin typeface="Arial Unicode MS" panose="020B0604020202020204" pitchFamily="34" charset="-128"/>
            </a:endParaRPr>
          </a:p>
          <a:p>
            <a:pPr marL="0" indent="0">
              <a:lnSpc>
                <a:spcPct val="200000"/>
              </a:lnSpc>
              <a:buNone/>
            </a:pPr>
            <a:r>
              <a:rPr lang="en-US" altLang="ja-JP" sz="2400" dirty="0">
                <a:latin typeface="Arial Unicode MS" panose="020B0604020202020204" pitchFamily="34" charset="-128"/>
              </a:rPr>
              <a:t>3. </a:t>
            </a:r>
            <a:r>
              <a:rPr lang="ja-JP" altLang="en-US" sz="2400">
                <a:latin typeface="Arial Unicode MS" panose="020B0604020202020204" pitchFamily="34" charset="-128"/>
              </a:rPr>
              <a:t>個々の研究の重複率や平均値差等に基づく効果量を算出し</a:t>
            </a:r>
            <a:br>
              <a:rPr lang="en-US" altLang="ja-JP" sz="2400" dirty="0">
                <a:latin typeface="Arial Unicode MS" panose="020B0604020202020204" pitchFamily="34" charset="-128"/>
              </a:rPr>
            </a:br>
            <a:r>
              <a:rPr lang="ja-JP" altLang="en-US" sz="2400">
                <a:latin typeface="Arial Unicode MS" panose="020B0604020202020204" pitchFamily="34" charset="-128"/>
              </a:rPr>
              <a:t>　 介入効果を解釈できるようになる</a:t>
            </a:r>
            <a:endParaRPr lang="en-US" altLang="ja-JP" sz="2400" dirty="0">
              <a:latin typeface="Arial Unicode MS" panose="020B0604020202020204" pitchFamily="34" charset="-128"/>
            </a:endParaRPr>
          </a:p>
          <a:p>
            <a:pPr marL="0" indent="0">
              <a:lnSpc>
                <a:spcPct val="200000"/>
              </a:lnSpc>
              <a:buNone/>
            </a:pPr>
            <a:r>
              <a:rPr lang="en-US" altLang="ja-JP" sz="2400" dirty="0">
                <a:latin typeface="Arial Unicode MS" panose="020B0604020202020204" pitchFamily="34" charset="-128"/>
              </a:rPr>
              <a:t>4. </a:t>
            </a:r>
            <a:r>
              <a:rPr lang="ja-JP" altLang="en-US" sz="2400">
                <a:latin typeface="Arial Unicode MS" panose="020B0604020202020204" pitchFamily="34" charset="-128"/>
              </a:rPr>
              <a:t>個々の研究の効果量を統合することができる</a:t>
            </a:r>
            <a:endParaRPr lang="en-US" altLang="ja-JP" sz="2400" dirty="0">
              <a:latin typeface="Arial Unicode MS" panose="020B0604020202020204" pitchFamily="34" charset="-128"/>
            </a:endParaRPr>
          </a:p>
          <a:p>
            <a:pPr marL="0" indent="0">
              <a:lnSpc>
                <a:spcPct val="200000"/>
              </a:lnSpc>
              <a:buNone/>
            </a:pPr>
            <a:r>
              <a:rPr lang="en-US" altLang="ja-JP" sz="2400" dirty="0">
                <a:latin typeface="Arial Unicode MS" panose="020B0604020202020204" pitchFamily="34" charset="-128"/>
              </a:rPr>
              <a:t>5. </a:t>
            </a:r>
            <a:r>
              <a:rPr lang="ja-JP" altLang="en-US" sz="2400">
                <a:latin typeface="Arial Unicode MS" panose="020B0604020202020204" pitchFamily="34" charset="-128"/>
              </a:rPr>
              <a:t>発展的な解析方法のトレンドを知る</a:t>
            </a:r>
            <a:endParaRPr lang="en-US" altLang="ja-JP" sz="2400" dirty="0">
              <a:latin typeface="Arial Unicode MS" panose="020B0604020202020204" pitchFamily="34" charset="-128"/>
            </a:endParaRPr>
          </a:p>
          <a:p>
            <a:endParaRPr lang="en-US" altLang="ja-JP" sz="2800" dirty="0">
              <a:latin typeface="Arial Unicode MS" panose="020B0604020202020204" pitchFamily="34" charset="-128"/>
            </a:endParaRPr>
          </a:p>
          <a:p>
            <a:endParaRPr lang="en-US" altLang="ja-JP" dirty="0">
              <a:latin typeface="Arial Unicode MS" panose="020B0604020202020204" pitchFamily="34" charset="-128"/>
            </a:endParaRPr>
          </a:p>
          <a:p>
            <a:endParaRPr kumimoji="1" lang="en-US" altLang="ja-JP" dirty="0">
              <a:latin typeface="Arial Unicode MS" panose="020B0604020202020204" pitchFamily="34" charset="-128"/>
            </a:endParaRPr>
          </a:p>
          <a:p>
            <a:endParaRPr kumimoji="1" lang="ja-JP" altLang="en-US">
              <a:latin typeface="Arial Unicode MS" panose="020B0604020202020204" pitchFamily="34" charset="-128"/>
            </a:endParaRPr>
          </a:p>
        </p:txBody>
      </p:sp>
      <p:sp>
        <p:nvSpPr>
          <p:cNvPr id="6" name="スライド番号プレースホルダー 5">
            <a:extLst>
              <a:ext uri="{FF2B5EF4-FFF2-40B4-BE49-F238E27FC236}">
                <a16:creationId xmlns:a16="http://schemas.microsoft.com/office/drawing/2014/main" id="{C07A614A-96A9-194E-8116-31C2827F5C9F}"/>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5</a:t>
            </a:fld>
            <a:endParaRPr lang="ja-JP" altLang="en-US">
              <a:latin typeface="Calibri"/>
              <a:ea typeface="ＭＳ Ｐゴシック" panose="020B0600070205080204" pitchFamily="34" charset="-128"/>
            </a:endParaRPr>
          </a:p>
        </p:txBody>
      </p:sp>
    </p:spTree>
    <p:extLst>
      <p:ext uri="{BB962C8B-B14F-4D97-AF65-F5344CB8AC3E}">
        <p14:creationId xmlns:p14="http://schemas.microsoft.com/office/powerpoint/2010/main" val="2058692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67C933-9B1B-5EC2-263D-5F3FAFC7FA40}"/>
              </a:ext>
            </a:extLst>
          </p:cNvPr>
          <p:cNvSpPr>
            <a:spLocks noGrp="1"/>
          </p:cNvSpPr>
          <p:nvPr>
            <p:ph type="title"/>
          </p:nvPr>
        </p:nvSpPr>
        <p:spPr/>
        <p:txBody>
          <a:bodyPr>
            <a:normAutofit fontScale="90000"/>
          </a:bodyPr>
          <a:lstStyle/>
          <a:p>
            <a:r>
              <a:rPr lang="en-US" altLang="ja-JP" dirty="0">
                <a:latin typeface="Arial" panose="020B0604020202020204" pitchFamily="34" charset="0"/>
                <a:cs typeface="Arial" panose="020B0604020202020204" pitchFamily="34" charset="0"/>
              </a:rPr>
              <a:t>CDC</a:t>
            </a:r>
            <a:r>
              <a:rPr lang="ja-JP" altLang="en-US">
                <a:latin typeface="Arial" panose="020B0604020202020204" pitchFamily="34" charset="0"/>
                <a:cs typeface="Arial" panose="020B0604020202020204" pitchFamily="34" charset="0"/>
              </a:rPr>
              <a:t>の問題点→</a:t>
            </a:r>
            <a:r>
              <a:rPr lang="en-US" altLang="ja-JP" dirty="0">
                <a:latin typeface="Arial" panose="020B0604020202020204" pitchFamily="34" charset="0"/>
                <a:cs typeface="Arial" panose="020B0604020202020204" pitchFamily="34" charset="0"/>
              </a:rPr>
              <a:t>VAIOR</a:t>
            </a:r>
            <a:endParaRPr kumimoji="1" lang="ja-JP" altLang="en-US">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2EF116E0-EA8D-E92C-662D-36146435C305}"/>
              </a:ext>
            </a:extLst>
          </p:cNvPr>
          <p:cNvSpPr>
            <a:spLocks noGrp="1"/>
          </p:cNvSpPr>
          <p:nvPr>
            <p:ph idx="1"/>
          </p:nvPr>
        </p:nvSpPr>
        <p:spPr/>
        <p:txBody>
          <a:bodyPr/>
          <a:lstStyle/>
          <a:p>
            <a:pPr>
              <a:buFontTx/>
              <a:buChar char="-"/>
            </a:pPr>
            <a:r>
              <a:rPr lang="en" altLang="ja-JP" dirty="0"/>
              <a:t>CDC </a:t>
            </a:r>
            <a:r>
              <a:rPr lang="ja-JP" altLang="en-US"/>
              <a:t>はデータの変動性が考慮されていない</a:t>
            </a:r>
            <a:br>
              <a:rPr lang="en-US" altLang="ja-JP" dirty="0"/>
            </a:br>
            <a:r>
              <a:rPr lang="ja-JP" altLang="en-US"/>
              <a:t>　</a:t>
            </a:r>
            <a:r>
              <a:rPr lang="ja-JP" altLang="en-US" sz="2800"/>
              <a:t>データ数が少ない場合、外れ値の影響を強い</a:t>
            </a:r>
            <a:br>
              <a:rPr lang="en-US" altLang="ja-JP" sz="2800" dirty="0"/>
            </a:br>
            <a:endParaRPr lang="en-US" altLang="ja-JP" sz="2800" dirty="0"/>
          </a:p>
          <a:p>
            <a:pPr>
              <a:buFontTx/>
              <a:buChar char="-"/>
            </a:pPr>
            <a:r>
              <a:rPr lang="ja-JP" altLang="en-US"/>
              <a:t>即時効果と漸進・遅延効果が不分別</a:t>
            </a:r>
            <a:endParaRPr lang="en-US" altLang="ja-JP" dirty="0"/>
          </a:p>
          <a:p>
            <a:pPr>
              <a:buFontTx/>
              <a:buChar char="-"/>
            </a:pPr>
            <a:endParaRPr kumimoji="1" lang="en-US" altLang="ja-JP" dirty="0"/>
          </a:p>
          <a:p>
            <a:pPr marL="457200" lvl="1" indent="0">
              <a:buNone/>
            </a:pPr>
            <a:r>
              <a:rPr lang="ja-JP" altLang="en-US"/>
              <a:t>→視覚補助による客観的ルール</a:t>
            </a:r>
            <a:br>
              <a:rPr lang="en-US" altLang="ja-JP" dirty="0"/>
            </a:br>
            <a:r>
              <a:rPr lang="ja-JP" altLang="en-US"/>
              <a:t>　</a:t>
            </a:r>
            <a:r>
              <a:rPr lang="en-US" altLang="ja-JP" sz="1800" dirty="0"/>
              <a:t>Visual aid Implying An Objective Rule (</a:t>
            </a:r>
            <a:r>
              <a:rPr lang="en-US" altLang="ja-JP" sz="2400" b="1" dirty="0"/>
              <a:t>VAIOR</a:t>
            </a:r>
            <a:r>
              <a:rPr lang="en-US" altLang="ja-JP" sz="1800" dirty="0"/>
              <a:t>: </a:t>
            </a:r>
            <a:r>
              <a:rPr lang="en" altLang="ja-JP" sz="1800" b="0" i="0" dirty="0">
                <a:solidFill>
                  <a:srgbClr val="222222"/>
                </a:solidFill>
                <a:effectLst/>
              </a:rPr>
              <a:t>Manolov &amp; </a:t>
            </a:r>
            <a:r>
              <a:rPr lang="en" altLang="ja-JP" sz="1800" b="0" i="0" dirty="0" err="1">
                <a:solidFill>
                  <a:srgbClr val="222222"/>
                </a:solidFill>
                <a:effectLst/>
              </a:rPr>
              <a:t>Vannest</a:t>
            </a:r>
            <a:r>
              <a:rPr lang="en" altLang="ja-JP" sz="1800" b="0" i="0" dirty="0">
                <a:solidFill>
                  <a:srgbClr val="222222"/>
                </a:solidFill>
                <a:effectLst/>
              </a:rPr>
              <a:t>, 2019</a:t>
            </a:r>
            <a:r>
              <a:rPr lang="en-US" altLang="ja-JP" sz="1800" dirty="0"/>
              <a:t>)</a:t>
            </a:r>
            <a:br>
              <a:rPr lang="en-US" altLang="ja-JP" dirty="0"/>
            </a:br>
            <a:r>
              <a:rPr lang="ja-JP" altLang="en-US"/>
              <a:t>　</a:t>
            </a:r>
            <a:endParaRPr kumimoji="1" lang="en-US" altLang="ja-JP" dirty="0"/>
          </a:p>
        </p:txBody>
      </p:sp>
      <p:sp>
        <p:nvSpPr>
          <p:cNvPr id="4" name="スライド番号プレースホルダー 3">
            <a:extLst>
              <a:ext uri="{FF2B5EF4-FFF2-40B4-BE49-F238E27FC236}">
                <a16:creationId xmlns:a16="http://schemas.microsoft.com/office/drawing/2014/main" id="{FF8EEF50-924D-BAA5-6E1F-0179AA570BF0}"/>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50</a:t>
            </a:fld>
            <a:endParaRPr lang="ja-JP" altLang="en-US">
              <a:latin typeface="Calibri"/>
              <a:ea typeface="ＭＳ Ｐゴシック" panose="020B0600070205080204" pitchFamily="34" charset="-128"/>
            </a:endParaRPr>
          </a:p>
        </p:txBody>
      </p:sp>
      <p:sp>
        <p:nvSpPr>
          <p:cNvPr id="7" name="テキスト ボックス 6">
            <a:extLst>
              <a:ext uri="{FF2B5EF4-FFF2-40B4-BE49-F238E27FC236}">
                <a16:creationId xmlns:a16="http://schemas.microsoft.com/office/drawing/2014/main" id="{EE4C6EF6-5812-9298-ED07-49A2691C7F81}"/>
              </a:ext>
            </a:extLst>
          </p:cNvPr>
          <p:cNvSpPr txBox="1"/>
          <p:nvPr/>
        </p:nvSpPr>
        <p:spPr>
          <a:xfrm>
            <a:off x="2067081" y="6126162"/>
            <a:ext cx="4654446" cy="369332"/>
          </a:xfrm>
          <a:prstGeom prst="rect">
            <a:avLst/>
          </a:prstGeom>
          <a:noFill/>
        </p:spPr>
        <p:txBody>
          <a:bodyPr wrap="square">
            <a:spAutoFit/>
          </a:bodyPr>
          <a:lstStyle/>
          <a:p>
            <a:pPr>
              <a:buFontTx/>
              <a:buChar char="-"/>
            </a:pPr>
            <a:endParaRPr kumimoji="1" lang="ja-JP" altLang="en-US"/>
          </a:p>
        </p:txBody>
      </p:sp>
    </p:spTree>
    <p:extLst>
      <p:ext uri="{BB962C8B-B14F-4D97-AF65-F5344CB8AC3E}">
        <p14:creationId xmlns:p14="http://schemas.microsoft.com/office/powerpoint/2010/main" val="3321246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67C933-9B1B-5EC2-263D-5F3FAFC7FA40}"/>
              </a:ext>
            </a:extLst>
          </p:cNvPr>
          <p:cNvSpPr>
            <a:spLocks noGrp="1"/>
          </p:cNvSpPr>
          <p:nvPr>
            <p:ph type="title"/>
          </p:nvPr>
        </p:nvSpPr>
        <p:spPr/>
        <p:txBody>
          <a:bodyPr>
            <a:normAutofit fontScale="90000"/>
          </a:bodyPr>
          <a:lstStyle/>
          <a:p>
            <a:r>
              <a:rPr lang="en-US" altLang="ja-JP" dirty="0">
                <a:latin typeface="Arial" panose="020B0604020202020204" pitchFamily="34" charset="0"/>
                <a:cs typeface="Arial" panose="020B0604020202020204" pitchFamily="34" charset="0"/>
              </a:rPr>
              <a:t>VAIOR</a:t>
            </a:r>
            <a:endParaRPr kumimoji="1" lang="ja-JP" altLang="en-US">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2EF116E0-EA8D-E92C-662D-36146435C305}"/>
              </a:ext>
            </a:extLst>
          </p:cNvPr>
          <p:cNvSpPr>
            <a:spLocks noGrp="1"/>
          </p:cNvSpPr>
          <p:nvPr>
            <p:ph idx="1"/>
          </p:nvPr>
        </p:nvSpPr>
        <p:spPr/>
        <p:txBody>
          <a:bodyPr/>
          <a:lstStyle/>
          <a:p>
            <a:pPr marL="971550" lvl="1" indent="-514350">
              <a:buAutoNum type="arabicPeriod"/>
            </a:pPr>
            <a:r>
              <a:rPr lang="ja-JP" altLang="en-US"/>
              <a:t>ベースライン期の回帰直線と絶対偏差の中央値からトレンドの変動幅を算出し、介入期に投射</a:t>
            </a:r>
            <a:br>
              <a:rPr lang="en-US" altLang="ja-JP" dirty="0"/>
            </a:br>
            <a:endParaRPr lang="en-US" altLang="ja-JP" dirty="0"/>
          </a:p>
          <a:p>
            <a:pPr marL="971550" lvl="1" indent="-514350">
              <a:buAutoNum type="arabicPeriod"/>
            </a:pPr>
            <a:r>
              <a:rPr lang="ja-JP" altLang="en-US"/>
              <a:t>分析の焦点を選定 </a:t>
            </a:r>
            <a:endParaRPr lang="en-US" altLang="ja-JP" dirty="0"/>
          </a:p>
          <a:p>
            <a:pPr lvl="2">
              <a:lnSpc>
                <a:spcPct val="200000"/>
              </a:lnSpc>
              <a:buFontTx/>
              <a:buChar char="-"/>
            </a:pPr>
            <a:r>
              <a:rPr lang="ja-JP" altLang="en-US"/>
              <a:t>即時的効果</a:t>
            </a:r>
            <a:endParaRPr lang="en-US" altLang="ja-JP" dirty="0"/>
          </a:p>
          <a:p>
            <a:pPr lvl="2">
              <a:lnSpc>
                <a:spcPct val="200000"/>
              </a:lnSpc>
              <a:buFontTx/>
              <a:buChar char="-"/>
            </a:pPr>
            <a:r>
              <a:rPr lang="ja-JP" altLang="en-US"/>
              <a:t>漸進的または遅延的効果</a:t>
            </a:r>
            <a:endParaRPr lang="en-US" altLang="ja-JP" dirty="0"/>
          </a:p>
          <a:p>
            <a:pPr lvl="2">
              <a:lnSpc>
                <a:spcPct val="200000"/>
              </a:lnSpc>
              <a:buFontTx/>
              <a:buChar char="-"/>
            </a:pPr>
            <a:r>
              <a:rPr lang="ja-JP" altLang="en-US"/>
              <a:t>全体の効果</a:t>
            </a:r>
            <a:endParaRPr lang="en-US" altLang="ja-JP" dirty="0"/>
          </a:p>
        </p:txBody>
      </p:sp>
      <p:sp>
        <p:nvSpPr>
          <p:cNvPr id="4" name="スライド番号プレースホルダー 3">
            <a:extLst>
              <a:ext uri="{FF2B5EF4-FFF2-40B4-BE49-F238E27FC236}">
                <a16:creationId xmlns:a16="http://schemas.microsoft.com/office/drawing/2014/main" id="{FF8EEF50-924D-BAA5-6E1F-0179AA570BF0}"/>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51</a:t>
            </a:fld>
            <a:endParaRPr lang="ja-JP" altLang="en-US">
              <a:latin typeface="Calibri"/>
              <a:ea typeface="ＭＳ Ｐゴシック" panose="020B0600070205080204" pitchFamily="34" charset="-128"/>
            </a:endParaRPr>
          </a:p>
        </p:txBody>
      </p:sp>
      <p:pic>
        <p:nvPicPr>
          <p:cNvPr id="5" name="図 4">
            <a:extLst>
              <a:ext uri="{FF2B5EF4-FFF2-40B4-BE49-F238E27FC236}">
                <a16:creationId xmlns:a16="http://schemas.microsoft.com/office/drawing/2014/main" id="{D6710471-AFA3-5466-1E14-2854193BE020}"/>
              </a:ext>
            </a:extLst>
          </p:cNvPr>
          <p:cNvPicPr>
            <a:picLocks noChangeAspect="1"/>
          </p:cNvPicPr>
          <p:nvPr/>
        </p:nvPicPr>
        <p:blipFill rotWithShape="1">
          <a:blip r:embed="rId3"/>
          <a:srcRect l="50545" r="-445" b="16889"/>
          <a:stretch/>
        </p:blipFill>
        <p:spPr>
          <a:xfrm>
            <a:off x="4868879" y="2235662"/>
            <a:ext cx="4158704" cy="3521169"/>
          </a:xfrm>
          <a:prstGeom prst="rect">
            <a:avLst/>
          </a:prstGeom>
        </p:spPr>
      </p:pic>
      <p:sp>
        <p:nvSpPr>
          <p:cNvPr id="7" name="テキスト ボックス 6">
            <a:extLst>
              <a:ext uri="{FF2B5EF4-FFF2-40B4-BE49-F238E27FC236}">
                <a16:creationId xmlns:a16="http://schemas.microsoft.com/office/drawing/2014/main" id="{EE4C6EF6-5812-9298-ED07-49A2691C7F81}"/>
              </a:ext>
            </a:extLst>
          </p:cNvPr>
          <p:cNvSpPr txBox="1"/>
          <p:nvPr/>
        </p:nvSpPr>
        <p:spPr>
          <a:xfrm>
            <a:off x="2067081" y="6126162"/>
            <a:ext cx="4654446" cy="369332"/>
          </a:xfrm>
          <a:prstGeom prst="rect">
            <a:avLst/>
          </a:prstGeom>
          <a:noFill/>
        </p:spPr>
        <p:txBody>
          <a:bodyPr wrap="square">
            <a:spAutoFit/>
          </a:bodyPr>
          <a:lstStyle/>
          <a:p>
            <a:pPr>
              <a:buFontTx/>
              <a:buChar char="-"/>
            </a:pPr>
            <a:endParaRPr kumimoji="1" lang="ja-JP" altLang="en-US"/>
          </a:p>
        </p:txBody>
      </p:sp>
    </p:spTree>
    <p:extLst>
      <p:ext uri="{BB962C8B-B14F-4D97-AF65-F5344CB8AC3E}">
        <p14:creationId xmlns:p14="http://schemas.microsoft.com/office/powerpoint/2010/main" val="3793926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67C933-9B1B-5EC2-263D-5F3FAFC7FA40}"/>
              </a:ext>
            </a:extLst>
          </p:cNvPr>
          <p:cNvSpPr>
            <a:spLocks noGrp="1"/>
          </p:cNvSpPr>
          <p:nvPr>
            <p:ph type="title"/>
          </p:nvPr>
        </p:nvSpPr>
        <p:spPr/>
        <p:txBody>
          <a:bodyPr>
            <a:normAutofit fontScale="90000"/>
          </a:bodyPr>
          <a:lstStyle/>
          <a:p>
            <a:r>
              <a:rPr kumimoji="1" lang="en-US" altLang="ja-JP" sz="4400" b="1" i="0" u="none" strike="noStrike" kern="1200" cap="none" spc="0" normalizeH="0" baseline="0" noProof="0" dirty="0">
                <a:ln>
                  <a:noFill/>
                </a:ln>
                <a:solidFill>
                  <a:srgbClr val="FFFFFF"/>
                </a:solidFill>
                <a:effectLst/>
                <a:uLnTx/>
                <a:uFillTx/>
                <a:latin typeface="Arial Unicode MS" panose="020B0604020202020204" pitchFamily="34" charset="-128"/>
                <a:ea typeface="BIZ UDGothic" panose="020B0400000000000000" pitchFamily="49" charset="-128"/>
                <a:cs typeface="Arial" panose="020B0604020202020204" pitchFamily="34" charset="0"/>
              </a:rPr>
              <a:t>VAIOR</a:t>
            </a:r>
            <a:endParaRPr kumimoji="1" lang="ja-JP" altLang="en-US"/>
          </a:p>
        </p:txBody>
      </p:sp>
      <p:sp>
        <p:nvSpPr>
          <p:cNvPr id="3" name="コンテンツ プレースホルダー 2">
            <a:extLst>
              <a:ext uri="{FF2B5EF4-FFF2-40B4-BE49-F238E27FC236}">
                <a16:creationId xmlns:a16="http://schemas.microsoft.com/office/drawing/2014/main" id="{2EF116E0-EA8D-E92C-662D-36146435C305}"/>
              </a:ext>
            </a:extLst>
          </p:cNvPr>
          <p:cNvSpPr>
            <a:spLocks noGrp="1"/>
          </p:cNvSpPr>
          <p:nvPr>
            <p:ph idx="1"/>
          </p:nvPr>
        </p:nvSpPr>
        <p:spPr/>
        <p:txBody>
          <a:bodyPr/>
          <a:lstStyle/>
          <a:p>
            <a:pPr lvl="1">
              <a:buFontTx/>
              <a:buChar char="-"/>
            </a:pPr>
            <a:r>
              <a:rPr lang="ja-JP" altLang="en-US" b="1"/>
              <a:t>即時効果</a:t>
            </a:r>
            <a:r>
              <a:rPr lang="en-US" altLang="ja-JP" b="1" dirty="0"/>
              <a:t> or</a:t>
            </a:r>
            <a:r>
              <a:rPr lang="ja-JP" altLang="en-US" b="1"/>
              <a:t>漸進的または遅延的な効果：</a:t>
            </a:r>
            <a:endParaRPr lang="en-US" altLang="ja-JP" b="1" dirty="0"/>
          </a:p>
          <a:p>
            <a:pPr marL="914400" lvl="2" indent="0">
              <a:buNone/>
            </a:pPr>
            <a:r>
              <a:rPr lang="ja-JP" altLang="en-US"/>
              <a:t>介入期の最初</a:t>
            </a:r>
            <a:r>
              <a:rPr lang="en-US" altLang="ja-JP" dirty="0"/>
              <a:t> or </a:t>
            </a:r>
            <a:r>
              <a:rPr lang="ja-JP" altLang="en-US"/>
              <a:t>最後の３セッションの全てのデータが変動幅を下回る場合に介入が 有効だと判断する。</a:t>
            </a:r>
            <a:endParaRPr lang="en-US" altLang="ja-JP" dirty="0"/>
          </a:p>
          <a:p>
            <a:pPr lvl="1">
              <a:buFontTx/>
              <a:buChar char="-"/>
            </a:pPr>
            <a:endParaRPr lang="en-US" altLang="ja-JP" b="1" dirty="0"/>
          </a:p>
          <a:p>
            <a:pPr lvl="1">
              <a:buFontTx/>
              <a:buChar char="-"/>
            </a:pPr>
            <a:r>
              <a:rPr lang="ja-JP" altLang="en-US" b="1"/>
              <a:t>全データを用いて分析する場合：</a:t>
            </a:r>
            <a:endParaRPr lang="en-US" altLang="ja-JP" b="1" dirty="0"/>
          </a:p>
          <a:p>
            <a:pPr marL="1371600" lvl="2" indent="-457200">
              <a:buAutoNum type="alphaLcPeriod"/>
            </a:pPr>
            <a:r>
              <a:rPr lang="ja-JP" altLang="en-US"/>
              <a:t>ベースライン期で変動幅を越えるデータ数がベースライン期の全データ数に占める割合を求める</a:t>
            </a:r>
            <a:br>
              <a:rPr lang="en-US" altLang="ja-JP" dirty="0"/>
            </a:br>
            <a:endParaRPr lang="en-US" altLang="ja-JP" sz="1200" dirty="0"/>
          </a:p>
          <a:p>
            <a:pPr marL="1371600" lvl="2" indent="-457200">
              <a:buAutoNum type="alphaLcPeriod"/>
            </a:pPr>
            <a:r>
              <a:rPr lang="ja-JP" altLang="en-US"/>
              <a:t>その割合の</a:t>
            </a:r>
            <a:r>
              <a:rPr lang="en-US" altLang="ja-JP" dirty="0"/>
              <a:t>2</a:t>
            </a:r>
            <a:r>
              <a:rPr lang="ja-JP" altLang="en-US"/>
              <a:t>倍を基準として定める。</a:t>
            </a:r>
            <a:br>
              <a:rPr lang="en-US" altLang="ja-JP" dirty="0"/>
            </a:br>
            <a:endParaRPr lang="en-US" altLang="ja-JP" sz="1100" dirty="0"/>
          </a:p>
          <a:p>
            <a:pPr marL="1371600" lvl="2" indent="-457200">
              <a:buAutoNum type="alphaLcPeriod"/>
            </a:pPr>
            <a:r>
              <a:rPr lang="ja-JP" altLang="en-US"/>
              <a:t>介入期の全データ数に占める介入期に変動幅を下回るデータ数の割合を求る</a:t>
            </a:r>
            <a:endParaRPr lang="en-US" altLang="ja-JP" dirty="0"/>
          </a:p>
          <a:p>
            <a:pPr marL="1371600" lvl="2" indent="-457200">
              <a:buAutoNum type="alphaLcPeriod"/>
            </a:pPr>
            <a:endParaRPr lang="en-US" altLang="ja-JP" sz="1100" dirty="0"/>
          </a:p>
          <a:p>
            <a:pPr marL="1371600" lvl="2" indent="-457200">
              <a:buAutoNum type="alphaLcPeriod"/>
            </a:pPr>
            <a:r>
              <a:rPr lang="en-US" altLang="ja-JP" dirty="0"/>
              <a:t>c</a:t>
            </a:r>
            <a:r>
              <a:rPr lang="ja-JP" altLang="en-US"/>
              <a:t>が</a:t>
            </a:r>
            <a:r>
              <a:rPr lang="en-US" altLang="ja-JP" dirty="0"/>
              <a:t>b</a:t>
            </a:r>
            <a:r>
              <a:rPr lang="ja-JP" altLang="en-US"/>
              <a:t>を上回れば有効だと判断する。</a:t>
            </a:r>
            <a:endParaRPr kumimoji="1" lang="ja-JP" altLang="en-US"/>
          </a:p>
        </p:txBody>
      </p:sp>
      <p:sp>
        <p:nvSpPr>
          <p:cNvPr id="4" name="スライド番号プレースホルダー 3">
            <a:extLst>
              <a:ext uri="{FF2B5EF4-FFF2-40B4-BE49-F238E27FC236}">
                <a16:creationId xmlns:a16="http://schemas.microsoft.com/office/drawing/2014/main" id="{FF8EEF50-924D-BAA5-6E1F-0179AA570BF0}"/>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52</a:t>
            </a:fld>
            <a:endParaRPr lang="ja-JP" altLang="en-US">
              <a:latin typeface="Calibri"/>
              <a:ea typeface="ＭＳ Ｐゴシック" panose="020B0600070205080204" pitchFamily="34" charset="-128"/>
            </a:endParaRPr>
          </a:p>
        </p:txBody>
      </p:sp>
      <p:sp>
        <p:nvSpPr>
          <p:cNvPr id="7" name="テキスト ボックス 6">
            <a:extLst>
              <a:ext uri="{FF2B5EF4-FFF2-40B4-BE49-F238E27FC236}">
                <a16:creationId xmlns:a16="http://schemas.microsoft.com/office/drawing/2014/main" id="{EE4C6EF6-5812-9298-ED07-49A2691C7F81}"/>
              </a:ext>
            </a:extLst>
          </p:cNvPr>
          <p:cNvSpPr txBox="1"/>
          <p:nvPr/>
        </p:nvSpPr>
        <p:spPr>
          <a:xfrm>
            <a:off x="2067081" y="6126162"/>
            <a:ext cx="4654446" cy="369332"/>
          </a:xfrm>
          <a:prstGeom prst="rect">
            <a:avLst/>
          </a:prstGeom>
          <a:noFill/>
        </p:spPr>
        <p:txBody>
          <a:bodyPr wrap="square">
            <a:spAutoFit/>
          </a:bodyPr>
          <a:lstStyle/>
          <a:p>
            <a:pPr>
              <a:buFontTx/>
              <a:buChar char="-"/>
            </a:pPr>
            <a:endParaRPr kumimoji="1" lang="ja-JP" altLang="en-US"/>
          </a:p>
        </p:txBody>
      </p:sp>
    </p:spTree>
    <p:extLst>
      <p:ext uri="{BB962C8B-B14F-4D97-AF65-F5344CB8AC3E}">
        <p14:creationId xmlns:p14="http://schemas.microsoft.com/office/powerpoint/2010/main" val="2717652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67C933-9B1B-5EC2-263D-5F3FAFC7FA40}"/>
              </a:ext>
            </a:extLst>
          </p:cNvPr>
          <p:cNvSpPr>
            <a:spLocks noGrp="1"/>
          </p:cNvSpPr>
          <p:nvPr>
            <p:ph type="title"/>
          </p:nvPr>
        </p:nvSpPr>
        <p:spPr/>
        <p:txBody>
          <a:bodyPr>
            <a:normAutofit fontScale="90000"/>
          </a:bodyPr>
          <a:lstStyle/>
          <a:p>
            <a:r>
              <a:rPr kumimoji="1" lang="en-US" altLang="ja-JP" sz="4400" b="1" i="0" u="none" strike="noStrike" kern="1200" cap="none" spc="0" normalizeH="0" baseline="0" noProof="0" dirty="0">
                <a:ln>
                  <a:noFill/>
                </a:ln>
                <a:solidFill>
                  <a:srgbClr val="FFFFFF"/>
                </a:solidFill>
                <a:effectLst/>
                <a:uLnTx/>
                <a:uFillTx/>
                <a:latin typeface="Arial Unicode MS" panose="020B0604020202020204" pitchFamily="34" charset="-128"/>
                <a:ea typeface="BIZ UDGothic" panose="020B0400000000000000" pitchFamily="49" charset="-128"/>
                <a:cs typeface="Arial" panose="020B0604020202020204" pitchFamily="34" charset="0"/>
              </a:rPr>
              <a:t>VAIOR</a:t>
            </a:r>
            <a:endParaRPr kumimoji="1" lang="ja-JP" altLang="en-US"/>
          </a:p>
        </p:txBody>
      </p:sp>
      <p:sp>
        <p:nvSpPr>
          <p:cNvPr id="3" name="コンテンツ プレースホルダー 2">
            <a:extLst>
              <a:ext uri="{FF2B5EF4-FFF2-40B4-BE49-F238E27FC236}">
                <a16:creationId xmlns:a16="http://schemas.microsoft.com/office/drawing/2014/main" id="{2EF116E0-EA8D-E92C-662D-36146435C305}"/>
              </a:ext>
            </a:extLst>
          </p:cNvPr>
          <p:cNvSpPr>
            <a:spLocks noGrp="1"/>
          </p:cNvSpPr>
          <p:nvPr>
            <p:ph idx="1"/>
          </p:nvPr>
        </p:nvSpPr>
        <p:spPr>
          <a:xfrm>
            <a:off x="-208047" y="1081780"/>
            <a:ext cx="5495489" cy="5237163"/>
          </a:xfrm>
        </p:spPr>
        <p:txBody>
          <a:bodyPr/>
          <a:lstStyle/>
          <a:p>
            <a:pPr marL="457200" lvl="1" indent="0">
              <a:buNone/>
            </a:pPr>
            <a:r>
              <a:rPr lang="ja-JP" altLang="en-US" b="1"/>
              <a:t>即時</a:t>
            </a:r>
            <a:r>
              <a:rPr lang="en-US" altLang="ja-JP" b="1" dirty="0"/>
              <a:t> or </a:t>
            </a:r>
            <a:r>
              <a:rPr lang="ja-JP" altLang="en-US" b="1"/>
              <a:t>遅延効果：</a:t>
            </a:r>
            <a:endParaRPr lang="en-US" altLang="ja-JP" b="1" dirty="0"/>
          </a:p>
          <a:p>
            <a:pPr marL="457200" lvl="1" indent="0">
              <a:buNone/>
            </a:pPr>
            <a:r>
              <a:rPr lang="ja-JP" altLang="en-US" sz="2400"/>
              <a:t>最初</a:t>
            </a:r>
            <a:r>
              <a:rPr lang="en-US" altLang="ja-JP" sz="2400" dirty="0"/>
              <a:t>or</a:t>
            </a:r>
            <a:r>
              <a:rPr lang="ja-JP" altLang="en-US" sz="2400"/>
              <a:t>最後の</a:t>
            </a:r>
            <a:r>
              <a:rPr lang="en-US" altLang="ja-JP" sz="2400" dirty="0"/>
              <a:t>3</a:t>
            </a:r>
            <a:r>
              <a:rPr lang="ja-JP" altLang="en-US" sz="2400"/>
              <a:t>セッションに</a:t>
            </a:r>
            <a:endParaRPr lang="en-US" altLang="ja-JP" sz="2400" dirty="0"/>
          </a:p>
          <a:p>
            <a:pPr marL="457200" lvl="1" indent="0">
              <a:buNone/>
            </a:pPr>
            <a:r>
              <a:rPr lang="ja-JP" altLang="en-US" sz="2400"/>
              <a:t>変動幅内のデータあり</a:t>
            </a:r>
            <a:endParaRPr lang="en-US" altLang="ja-JP" sz="2400" dirty="0"/>
          </a:p>
          <a:p>
            <a:pPr marL="457200" lvl="1" indent="0">
              <a:buNone/>
            </a:pPr>
            <a:endParaRPr lang="en-US" altLang="ja-JP" sz="1600" dirty="0"/>
          </a:p>
          <a:p>
            <a:pPr marL="457200" lvl="1" indent="0">
              <a:buNone/>
            </a:pPr>
            <a:r>
              <a:rPr lang="ja-JP" altLang="en-US" sz="2400"/>
              <a:t>→</a:t>
            </a:r>
            <a:r>
              <a:rPr lang="en-US" altLang="ja-JP" sz="2400" dirty="0"/>
              <a:t> </a:t>
            </a:r>
            <a:r>
              <a:rPr lang="ja-JP" altLang="en-US" sz="2400"/>
              <a:t>介入が有効という判断は保留</a:t>
            </a:r>
            <a:endParaRPr lang="en-US" altLang="ja-JP" sz="2400" dirty="0"/>
          </a:p>
          <a:p>
            <a:pPr marL="457200" lvl="1" indent="0">
              <a:buNone/>
            </a:pPr>
            <a:br>
              <a:rPr lang="en-US" altLang="ja-JP" sz="2400" dirty="0"/>
            </a:br>
            <a:r>
              <a:rPr lang="ja-JP" altLang="en-US" b="1"/>
              <a:t>データ全体で分析する場合：</a:t>
            </a:r>
            <a:endParaRPr lang="en-US" altLang="ja-JP" b="1" dirty="0"/>
          </a:p>
          <a:p>
            <a:pPr marL="457200" lvl="1" indent="0">
              <a:buNone/>
            </a:pPr>
            <a:r>
              <a:rPr lang="ja-JP" altLang="en-US" sz="2400"/>
              <a:t>ベースライン期で変動幅を越えるデータなし、介入期で変動幅を下回るデータが複数</a:t>
            </a:r>
            <a:endParaRPr lang="en-US" altLang="ja-JP" sz="2400" dirty="0"/>
          </a:p>
          <a:p>
            <a:pPr marL="457200" lvl="1" indent="0">
              <a:buNone/>
            </a:pPr>
            <a:endParaRPr lang="en-US" altLang="ja-JP" sz="1600" dirty="0"/>
          </a:p>
          <a:p>
            <a:pPr marL="457200" lvl="1" indent="0">
              <a:buNone/>
            </a:pPr>
            <a:r>
              <a:rPr lang="ja-JP" altLang="en-US" sz="2400"/>
              <a:t>→</a:t>
            </a:r>
            <a:r>
              <a:rPr lang="en-US" altLang="ja-JP" sz="2400" dirty="0"/>
              <a:t> </a:t>
            </a:r>
            <a:r>
              <a:rPr lang="ja-JP" altLang="en-US" sz="2400"/>
              <a:t>介入は有効だと判断</a:t>
            </a:r>
            <a:endParaRPr kumimoji="1" lang="ja-JP" altLang="en-US" sz="2400"/>
          </a:p>
          <a:p>
            <a:pPr marL="457200" lvl="1" indent="0">
              <a:buNone/>
            </a:pPr>
            <a:endParaRPr kumimoji="1" lang="ja-JP" altLang="en-US" sz="2400"/>
          </a:p>
        </p:txBody>
      </p:sp>
      <p:sp>
        <p:nvSpPr>
          <p:cNvPr id="4" name="スライド番号プレースホルダー 3">
            <a:extLst>
              <a:ext uri="{FF2B5EF4-FFF2-40B4-BE49-F238E27FC236}">
                <a16:creationId xmlns:a16="http://schemas.microsoft.com/office/drawing/2014/main" id="{FF8EEF50-924D-BAA5-6E1F-0179AA570BF0}"/>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53</a:t>
            </a:fld>
            <a:endParaRPr lang="ja-JP" altLang="en-US">
              <a:latin typeface="Calibri"/>
              <a:ea typeface="ＭＳ Ｐゴシック" panose="020B0600070205080204" pitchFamily="34" charset="-128"/>
            </a:endParaRPr>
          </a:p>
        </p:txBody>
      </p:sp>
      <p:pic>
        <p:nvPicPr>
          <p:cNvPr id="5" name="図 4">
            <a:extLst>
              <a:ext uri="{FF2B5EF4-FFF2-40B4-BE49-F238E27FC236}">
                <a16:creationId xmlns:a16="http://schemas.microsoft.com/office/drawing/2014/main" id="{D6710471-AFA3-5466-1E14-2854193BE020}"/>
              </a:ext>
            </a:extLst>
          </p:cNvPr>
          <p:cNvPicPr>
            <a:picLocks noChangeAspect="1"/>
          </p:cNvPicPr>
          <p:nvPr/>
        </p:nvPicPr>
        <p:blipFill rotWithShape="1">
          <a:blip r:embed="rId3"/>
          <a:srcRect l="50545" r="-445" b="16889"/>
          <a:stretch/>
        </p:blipFill>
        <p:spPr>
          <a:xfrm>
            <a:off x="5053029" y="2153265"/>
            <a:ext cx="3884820" cy="3289272"/>
          </a:xfrm>
          <a:prstGeom prst="rect">
            <a:avLst/>
          </a:prstGeom>
        </p:spPr>
      </p:pic>
    </p:spTree>
    <p:extLst>
      <p:ext uri="{BB962C8B-B14F-4D97-AF65-F5344CB8AC3E}">
        <p14:creationId xmlns:p14="http://schemas.microsoft.com/office/powerpoint/2010/main" val="2468299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1BF3FF-E11B-316E-E6F6-22585AF293A7}"/>
              </a:ext>
            </a:extLst>
          </p:cNvPr>
          <p:cNvSpPr>
            <a:spLocks noGrp="1"/>
          </p:cNvSpPr>
          <p:nvPr>
            <p:ph type="title"/>
          </p:nvPr>
        </p:nvSpPr>
        <p:spPr/>
        <p:txBody>
          <a:bodyPr>
            <a:normAutofit/>
          </a:bodyPr>
          <a:lstStyle/>
          <a:p>
            <a:pPr algn="l"/>
            <a:r>
              <a:rPr kumimoji="1" lang="ja-JP" altLang="en-US" sz="3600">
                <a:latin typeface="Arial Unicode MS" panose="020B0604020202020204" pitchFamily="34" charset="-128"/>
              </a:rPr>
              <a:t>演習：</a:t>
            </a:r>
            <a:r>
              <a:rPr kumimoji="1" lang="en-US" altLang="ja-JP" sz="3600" dirty="0">
                <a:latin typeface="Arial Unicode MS" panose="020B0604020202020204" pitchFamily="34" charset="-128"/>
              </a:rPr>
              <a:t>R</a:t>
            </a:r>
            <a:r>
              <a:rPr lang="ja-JP" altLang="en-US" sz="3600">
                <a:latin typeface="Arial Unicode MS" panose="020B0604020202020204" pitchFamily="34" charset="-128"/>
              </a:rPr>
              <a:t>（のウェブアプリ）で</a:t>
            </a:r>
            <a:r>
              <a:rPr lang="en-US" altLang="ja-JP" sz="3600" dirty="0">
                <a:latin typeface="Arial Unicode MS" panose="020B0604020202020204" pitchFamily="34" charset="-128"/>
              </a:rPr>
              <a:t>CDC</a:t>
            </a:r>
            <a:endParaRPr kumimoji="1" lang="ja-JP" altLang="en-US" sz="3600">
              <a:latin typeface="Arial Unicode MS" panose="020B0604020202020204" pitchFamily="34" charset="-128"/>
            </a:endParaRPr>
          </a:p>
        </p:txBody>
      </p:sp>
      <p:sp>
        <p:nvSpPr>
          <p:cNvPr id="4" name="スライド番号プレースホルダー 3">
            <a:extLst>
              <a:ext uri="{FF2B5EF4-FFF2-40B4-BE49-F238E27FC236}">
                <a16:creationId xmlns:a16="http://schemas.microsoft.com/office/drawing/2014/main" id="{4155316B-8562-4050-7F4C-5D53CC425E45}"/>
              </a:ext>
            </a:extLst>
          </p:cNvPr>
          <p:cNvSpPr>
            <a:spLocks noGrp="1"/>
          </p:cNvSpPr>
          <p:nvPr>
            <p:ph type="sldNum" sz="quarter" idx="12"/>
          </p:nvPr>
        </p:nvSpPr>
        <p:spPr/>
        <p:txBody>
          <a:bodyPr/>
          <a:lstStyle/>
          <a:p>
            <a:fld id="{D12A908B-4209-6243-AA34-EE42F7EEC413}" type="slidenum">
              <a:rPr kumimoji="1" lang="ja-JP" altLang="en-US" smtClean="0"/>
              <a:t>54</a:t>
            </a:fld>
            <a:endParaRPr kumimoji="1" lang="ja-JP" altLang="en-US"/>
          </a:p>
        </p:txBody>
      </p:sp>
      <p:pic>
        <p:nvPicPr>
          <p:cNvPr id="5" name="図 4">
            <a:extLst>
              <a:ext uri="{FF2B5EF4-FFF2-40B4-BE49-F238E27FC236}">
                <a16:creationId xmlns:a16="http://schemas.microsoft.com/office/drawing/2014/main" id="{26E2EEAD-DEC4-E5E8-F5A3-F2A6150D892B}"/>
              </a:ext>
            </a:extLst>
          </p:cNvPr>
          <p:cNvPicPr>
            <a:picLocks noChangeAspect="1"/>
          </p:cNvPicPr>
          <p:nvPr/>
        </p:nvPicPr>
        <p:blipFill>
          <a:blip r:embed="rId2"/>
          <a:stretch>
            <a:fillRect/>
          </a:stretch>
        </p:blipFill>
        <p:spPr>
          <a:xfrm>
            <a:off x="1537447" y="1581023"/>
            <a:ext cx="6069106" cy="4504355"/>
          </a:xfrm>
          <a:prstGeom prst="rect">
            <a:avLst/>
          </a:prstGeom>
        </p:spPr>
      </p:pic>
      <p:sp>
        <p:nvSpPr>
          <p:cNvPr id="9" name="テキスト ボックス 8">
            <a:extLst>
              <a:ext uri="{FF2B5EF4-FFF2-40B4-BE49-F238E27FC236}">
                <a16:creationId xmlns:a16="http://schemas.microsoft.com/office/drawing/2014/main" id="{50F2D80D-25A1-F81D-AB65-D15A0F323799}"/>
              </a:ext>
            </a:extLst>
          </p:cNvPr>
          <p:cNvSpPr txBox="1"/>
          <p:nvPr/>
        </p:nvSpPr>
        <p:spPr>
          <a:xfrm>
            <a:off x="1394012" y="889000"/>
            <a:ext cx="6069106" cy="523220"/>
          </a:xfrm>
          <a:prstGeom prst="rect">
            <a:avLst/>
          </a:prstGeom>
          <a:noFill/>
        </p:spPr>
        <p:txBody>
          <a:bodyPr wrap="square">
            <a:spAutoFit/>
          </a:bodyPr>
          <a:lstStyle/>
          <a:p>
            <a:r>
              <a:rPr lang="ja-JP" altLang="en-US" sz="2800"/>
              <a:t>https://manolov.shinyapps.io/Overlap/</a:t>
            </a:r>
          </a:p>
        </p:txBody>
      </p:sp>
      <p:sp>
        <p:nvSpPr>
          <p:cNvPr id="3" name="テキスト ボックス 2">
            <a:extLst>
              <a:ext uri="{FF2B5EF4-FFF2-40B4-BE49-F238E27FC236}">
                <a16:creationId xmlns:a16="http://schemas.microsoft.com/office/drawing/2014/main" id="{3891114E-E6E6-6FEA-2E14-BE40DABF2720}"/>
              </a:ext>
            </a:extLst>
          </p:cNvPr>
          <p:cNvSpPr txBox="1"/>
          <p:nvPr/>
        </p:nvSpPr>
        <p:spPr>
          <a:xfrm>
            <a:off x="957076" y="6352888"/>
            <a:ext cx="6967472" cy="369332"/>
          </a:xfrm>
          <a:prstGeom prst="rect">
            <a:avLst/>
          </a:prstGeom>
          <a:noFill/>
        </p:spPr>
        <p:txBody>
          <a:bodyPr wrap="square">
            <a:spAutoFit/>
          </a:bodyPr>
          <a:lstStyle/>
          <a:p>
            <a:pPr defTabSz="457200"/>
            <a:r>
              <a:rPr lang="ja-JP" altLang="en-US" sz="1800">
                <a:solidFill>
                  <a:prstClr val="black"/>
                </a:solidFill>
                <a:latin typeface="Arial Unicode MS" panose="020B0604020202020204" pitchFamily="34" charset="-128"/>
                <a:ea typeface="BIZ UDゴシック" panose="020B0400000000000000" pitchFamily="49" charset="-128"/>
              </a:rPr>
              <a:t>演習補足資料</a:t>
            </a:r>
            <a:r>
              <a:rPr lang="en-US" altLang="ja-JP" sz="1800" dirty="0">
                <a:solidFill>
                  <a:prstClr val="black"/>
                </a:solidFill>
                <a:latin typeface="Arial Unicode MS" panose="020B0604020202020204" pitchFamily="34" charset="-128"/>
                <a:ea typeface="BIZ UDゴシック" panose="020B0400000000000000" pitchFamily="49" charset="-128"/>
              </a:rPr>
              <a:t>: </a:t>
            </a:r>
            <a:r>
              <a:rPr kumimoji="1" lang="en-US" altLang="ja-JP" sz="1800" dirty="0">
                <a:hlinkClick r:id="rId3"/>
              </a:rPr>
              <a:t>https://ytake2.github.io/JABCT2022/jabct2022.html</a:t>
            </a:r>
            <a:endParaRPr kumimoji="1" lang="en-US" altLang="ja-JP" sz="1800" dirty="0"/>
          </a:p>
        </p:txBody>
      </p:sp>
    </p:spTree>
    <p:extLst>
      <p:ext uri="{BB962C8B-B14F-4D97-AF65-F5344CB8AC3E}">
        <p14:creationId xmlns:p14="http://schemas.microsoft.com/office/powerpoint/2010/main" val="1717804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1BF3FF-E11B-316E-E6F6-22585AF293A7}"/>
              </a:ext>
            </a:extLst>
          </p:cNvPr>
          <p:cNvSpPr>
            <a:spLocks noGrp="1"/>
          </p:cNvSpPr>
          <p:nvPr>
            <p:ph type="title"/>
          </p:nvPr>
        </p:nvSpPr>
        <p:spPr/>
        <p:txBody>
          <a:bodyPr>
            <a:normAutofit/>
          </a:bodyPr>
          <a:lstStyle/>
          <a:p>
            <a:pPr algn="l"/>
            <a:r>
              <a:rPr kumimoji="1" lang="ja-JP" altLang="en-US" sz="3600">
                <a:latin typeface="Arial Unicode MS" panose="020B0604020202020204" pitchFamily="34" charset="-128"/>
              </a:rPr>
              <a:t>演習：</a:t>
            </a:r>
            <a:r>
              <a:rPr kumimoji="1" lang="en-US" altLang="ja-JP" sz="3600" dirty="0">
                <a:latin typeface="Arial Unicode MS" panose="020B0604020202020204" pitchFamily="34" charset="-128"/>
              </a:rPr>
              <a:t>R</a:t>
            </a:r>
            <a:r>
              <a:rPr lang="ja-JP" altLang="en-US" sz="3600">
                <a:latin typeface="Arial Unicode MS" panose="020B0604020202020204" pitchFamily="34" charset="-128"/>
              </a:rPr>
              <a:t>（のウェブアプリ）で</a:t>
            </a:r>
            <a:r>
              <a:rPr lang="en-US" altLang="ja-JP" sz="3600" dirty="0">
                <a:latin typeface="Arial Unicode MS" panose="020B0604020202020204" pitchFamily="34" charset="-128"/>
              </a:rPr>
              <a:t>VAIOR</a:t>
            </a:r>
            <a:endParaRPr kumimoji="1" lang="ja-JP" altLang="en-US" sz="3600"/>
          </a:p>
        </p:txBody>
      </p:sp>
      <p:sp>
        <p:nvSpPr>
          <p:cNvPr id="4" name="スライド番号プレースホルダー 3">
            <a:extLst>
              <a:ext uri="{FF2B5EF4-FFF2-40B4-BE49-F238E27FC236}">
                <a16:creationId xmlns:a16="http://schemas.microsoft.com/office/drawing/2014/main" id="{4155316B-8562-4050-7F4C-5D53CC425E45}"/>
              </a:ext>
            </a:extLst>
          </p:cNvPr>
          <p:cNvSpPr>
            <a:spLocks noGrp="1"/>
          </p:cNvSpPr>
          <p:nvPr>
            <p:ph type="sldNum" sz="quarter" idx="12"/>
          </p:nvPr>
        </p:nvSpPr>
        <p:spPr/>
        <p:txBody>
          <a:bodyPr/>
          <a:lstStyle/>
          <a:p>
            <a:fld id="{D12A908B-4209-6243-AA34-EE42F7EEC413}" type="slidenum">
              <a:rPr kumimoji="1" lang="ja-JP" altLang="en-US" smtClean="0"/>
              <a:t>55</a:t>
            </a:fld>
            <a:endParaRPr kumimoji="1" lang="ja-JP" altLang="en-US"/>
          </a:p>
        </p:txBody>
      </p:sp>
      <p:sp>
        <p:nvSpPr>
          <p:cNvPr id="6" name="テキスト ボックス 5">
            <a:extLst>
              <a:ext uri="{FF2B5EF4-FFF2-40B4-BE49-F238E27FC236}">
                <a16:creationId xmlns:a16="http://schemas.microsoft.com/office/drawing/2014/main" id="{0C0AB151-8C94-5834-6E0B-B10316745A4D}"/>
              </a:ext>
            </a:extLst>
          </p:cNvPr>
          <p:cNvSpPr txBox="1"/>
          <p:nvPr/>
        </p:nvSpPr>
        <p:spPr>
          <a:xfrm>
            <a:off x="1424066" y="822934"/>
            <a:ext cx="6004354" cy="461665"/>
          </a:xfrm>
          <a:prstGeom prst="rect">
            <a:avLst/>
          </a:prstGeom>
          <a:noFill/>
        </p:spPr>
        <p:txBody>
          <a:bodyPr wrap="square">
            <a:spAutoFit/>
          </a:bodyPr>
          <a:lstStyle/>
          <a:p>
            <a:r>
              <a:rPr lang="ja-JP" altLang="en-US" sz="2400"/>
              <a:t>https://manolov.shinyapps.io/TrendMAD/</a:t>
            </a:r>
          </a:p>
        </p:txBody>
      </p:sp>
      <p:pic>
        <p:nvPicPr>
          <p:cNvPr id="7" name="図 6">
            <a:extLst>
              <a:ext uri="{FF2B5EF4-FFF2-40B4-BE49-F238E27FC236}">
                <a16:creationId xmlns:a16="http://schemas.microsoft.com/office/drawing/2014/main" id="{8C416975-1E05-B898-A816-9B87A2882B05}"/>
              </a:ext>
            </a:extLst>
          </p:cNvPr>
          <p:cNvPicPr>
            <a:picLocks noChangeAspect="1"/>
          </p:cNvPicPr>
          <p:nvPr/>
        </p:nvPicPr>
        <p:blipFill>
          <a:blip r:embed="rId2"/>
          <a:stretch>
            <a:fillRect/>
          </a:stretch>
        </p:blipFill>
        <p:spPr>
          <a:xfrm>
            <a:off x="597837" y="1387337"/>
            <a:ext cx="7625991" cy="4772873"/>
          </a:xfrm>
          <a:prstGeom prst="rect">
            <a:avLst/>
          </a:prstGeom>
        </p:spPr>
      </p:pic>
      <p:sp>
        <p:nvSpPr>
          <p:cNvPr id="5" name="テキスト ボックス 4">
            <a:extLst>
              <a:ext uri="{FF2B5EF4-FFF2-40B4-BE49-F238E27FC236}">
                <a16:creationId xmlns:a16="http://schemas.microsoft.com/office/drawing/2014/main" id="{14F3941C-C486-D1F3-36AA-46676DA12DAE}"/>
              </a:ext>
            </a:extLst>
          </p:cNvPr>
          <p:cNvSpPr txBox="1"/>
          <p:nvPr/>
        </p:nvSpPr>
        <p:spPr>
          <a:xfrm>
            <a:off x="957076" y="6352888"/>
            <a:ext cx="6967472" cy="369332"/>
          </a:xfrm>
          <a:prstGeom prst="rect">
            <a:avLst/>
          </a:prstGeom>
          <a:noFill/>
        </p:spPr>
        <p:txBody>
          <a:bodyPr wrap="square">
            <a:spAutoFit/>
          </a:bodyPr>
          <a:lstStyle/>
          <a:p>
            <a:pPr defTabSz="457200"/>
            <a:r>
              <a:rPr lang="ja-JP" altLang="en-US" sz="1800">
                <a:solidFill>
                  <a:prstClr val="black"/>
                </a:solidFill>
                <a:latin typeface="Arial Unicode MS" panose="020B0604020202020204" pitchFamily="34" charset="-128"/>
                <a:ea typeface="BIZ UDゴシック" panose="020B0400000000000000" pitchFamily="49" charset="-128"/>
              </a:rPr>
              <a:t>演習補足資料</a:t>
            </a:r>
            <a:r>
              <a:rPr lang="en-US" altLang="ja-JP" sz="1800" dirty="0">
                <a:solidFill>
                  <a:prstClr val="black"/>
                </a:solidFill>
                <a:latin typeface="Arial Unicode MS" panose="020B0604020202020204" pitchFamily="34" charset="-128"/>
                <a:ea typeface="BIZ UDゴシック" panose="020B0400000000000000" pitchFamily="49" charset="-128"/>
              </a:rPr>
              <a:t>: </a:t>
            </a:r>
            <a:r>
              <a:rPr kumimoji="1" lang="en-US" altLang="ja-JP" sz="1800" dirty="0">
                <a:hlinkClick r:id="rId3"/>
              </a:rPr>
              <a:t>https://ytake2.github.io/JABCT2022/jabct2022.html</a:t>
            </a:r>
            <a:endParaRPr kumimoji="1" lang="en-US" altLang="ja-JP" sz="1800" dirty="0"/>
          </a:p>
        </p:txBody>
      </p:sp>
    </p:spTree>
    <p:extLst>
      <p:ext uri="{BB962C8B-B14F-4D97-AF65-F5344CB8AC3E}">
        <p14:creationId xmlns:p14="http://schemas.microsoft.com/office/powerpoint/2010/main" val="38634011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SCED</a:t>
            </a:r>
            <a:r>
              <a:rPr lang="ja-JP" altLang="en-US"/>
              <a:t>の効果指標</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56</a:t>
            </a:fld>
            <a:endParaRPr lang="ja-JP" altLang="en-US">
              <a:latin typeface="Calibri"/>
              <a:ea typeface="ＭＳ Ｐゴシック" panose="020B0600070205080204" pitchFamily="34" charset="-128"/>
            </a:endParaRPr>
          </a:p>
        </p:txBody>
      </p:sp>
    </p:spTree>
    <p:extLst>
      <p:ext uri="{BB962C8B-B14F-4D97-AF65-F5344CB8AC3E}">
        <p14:creationId xmlns:p14="http://schemas.microsoft.com/office/powerpoint/2010/main" val="3835781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972391-1DAB-7348-86E8-938541BBADC9}"/>
              </a:ext>
            </a:extLst>
          </p:cNvPr>
          <p:cNvSpPr>
            <a:spLocks noGrp="1"/>
          </p:cNvSpPr>
          <p:nvPr>
            <p:ph type="title"/>
          </p:nvPr>
        </p:nvSpPr>
        <p:spPr/>
        <p:txBody>
          <a:bodyPr>
            <a:normAutofit fontScale="90000"/>
          </a:bodyPr>
          <a:lstStyle/>
          <a:p>
            <a:r>
              <a:rPr kumimoji="1" lang="ja-JP" altLang="en-US"/>
              <a:t>ケース間</a:t>
            </a:r>
            <a:r>
              <a:rPr kumimoji="1" lang="en-US" altLang="ja-JP" dirty="0"/>
              <a:t> vs </a:t>
            </a:r>
            <a:r>
              <a:rPr kumimoji="1" lang="ja-JP" altLang="en-US"/>
              <a:t>ケース内</a:t>
            </a:r>
          </a:p>
        </p:txBody>
      </p:sp>
      <p:sp>
        <p:nvSpPr>
          <p:cNvPr id="3" name="スライド番号プレースホルダー 2">
            <a:extLst>
              <a:ext uri="{FF2B5EF4-FFF2-40B4-BE49-F238E27FC236}">
                <a16:creationId xmlns:a16="http://schemas.microsoft.com/office/drawing/2014/main" id="{1A95A4F3-92C1-5347-ADDB-B82E467924D1}"/>
              </a:ext>
            </a:extLst>
          </p:cNvPr>
          <p:cNvSpPr>
            <a:spLocks noGrp="1"/>
          </p:cNvSpPr>
          <p:nvPr>
            <p:ph type="sldNum" sz="quarter" idx="12"/>
          </p:nvPr>
        </p:nvSpPr>
        <p:spPr/>
        <p:txBody>
          <a:bodyPr/>
          <a:lstStyle/>
          <a:p>
            <a:fld id="{D12A908B-4209-6243-AA34-EE42F7EEC413}" type="slidenum">
              <a:rPr kumimoji="1" lang="ja-JP" altLang="en-US" smtClean="0"/>
              <a:t>57</a:t>
            </a:fld>
            <a:endParaRPr kumimoji="1" lang="ja-JP" altLang="en-US"/>
          </a:p>
        </p:txBody>
      </p:sp>
      <p:pic>
        <p:nvPicPr>
          <p:cNvPr id="4" name="図 3">
            <a:extLst>
              <a:ext uri="{FF2B5EF4-FFF2-40B4-BE49-F238E27FC236}">
                <a16:creationId xmlns:a16="http://schemas.microsoft.com/office/drawing/2014/main" id="{40A6B1F9-84BB-E442-9025-2BA70A71E7D9}"/>
              </a:ext>
            </a:extLst>
          </p:cNvPr>
          <p:cNvPicPr>
            <a:picLocks noChangeAspect="1"/>
          </p:cNvPicPr>
          <p:nvPr/>
        </p:nvPicPr>
        <p:blipFill>
          <a:blip r:embed="rId3"/>
          <a:stretch>
            <a:fillRect/>
          </a:stretch>
        </p:blipFill>
        <p:spPr>
          <a:xfrm>
            <a:off x="2712694" y="961900"/>
            <a:ext cx="3703738" cy="5093855"/>
          </a:xfrm>
          <a:prstGeom prst="rect">
            <a:avLst/>
          </a:prstGeom>
        </p:spPr>
      </p:pic>
      <p:sp>
        <p:nvSpPr>
          <p:cNvPr id="7" name="左中かっこ 6">
            <a:extLst>
              <a:ext uri="{FF2B5EF4-FFF2-40B4-BE49-F238E27FC236}">
                <a16:creationId xmlns:a16="http://schemas.microsoft.com/office/drawing/2014/main" id="{9C45D4F5-8251-3F46-B6B1-7F934D187FA7}"/>
              </a:ext>
            </a:extLst>
          </p:cNvPr>
          <p:cNvSpPr/>
          <p:nvPr/>
        </p:nvSpPr>
        <p:spPr>
          <a:xfrm>
            <a:off x="2078182" y="1211283"/>
            <a:ext cx="771896" cy="4655127"/>
          </a:xfrm>
          <a:prstGeom prst="leftBrace">
            <a:avLst>
              <a:gd name="adj1" fmla="val 8333"/>
              <a:gd name="adj2" fmla="val 5153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sz="1600">
              <a:latin typeface="Arial Unicode MS" panose="020B0604020202020204" pitchFamily="34" charset="-128"/>
              <a:ea typeface="BIZ UDゴシック" panose="020B0400000000000000" pitchFamily="49" charset="-128"/>
            </a:endParaRPr>
          </a:p>
        </p:txBody>
      </p:sp>
      <p:sp>
        <p:nvSpPr>
          <p:cNvPr id="8" name="テキスト ボックス 7">
            <a:extLst>
              <a:ext uri="{FF2B5EF4-FFF2-40B4-BE49-F238E27FC236}">
                <a16:creationId xmlns:a16="http://schemas.microsoft.com/office/drawing/2014/main" id="{0B7080AA-D1B7-704A-B184-DF86EC105C3E}"/>
              </a:ext>
            </a:extLst>
          </p:cNvPr>
          <p:cNvSpPr txBox="1"/>
          <p:nvPr/>
        </p:nvSpPr>
        <p:spPr>
          <a:xfrm>
            <a:off x="5759533" y="2113808"/>
            <a:ext cx="320922" cy="338554"/>
          </a:xfrm>
          <a:prstGeom prst="rect">
            <a:avLst/>
          </a:prstGeom>
          <a:solidFill>
            <a:schemeClr val="bg1"/>
          </a:solidFill>
        </p:spPr>
        <p:txBody>
          <a:bodyPr wrap="none" rtlCol="0">
            <a:spAutoFit/>
          </a:bodyPr>
          <a:lstStyle/>
          <a:p>
            <a:r>
              <a:rPr kumimoji="1" lang="en-US" altLang="ja-JP" sz="1600" dirty="0">
                <a:latin typeface="Arial Unicode MS" panose="020B0604020202020204" pitchFamily="34" charset="-128"/>
                <a:ea typeface="BIZ UDゴシック" panose="020B0400000000000000" pitchFamily="49" charset="-128"/>
              </a:rPr>
              <a:t>A</a:t>
            </a:r>
            <a:endParaRPr kumimoji="1" lang="ja-JP" altLang="en-US" sz="1600">
              <a:latin typeface="Arial Unicode MS" panose="020B0604020202020204" pitchFamily="34" charset="-128"/>
              <a:ea typeface="BIZ UDゴシック" panose="020B0400000000000000" pitchFamily="49" charset="-128"/>
            </a:endParaRPr>
          </a:p>
        </p:txBody>
      </p:sp>
      <p:sp>
        <p:nvSpPr>
          <p:cNvPr id="9" name="テキスト ボックス 8">
            <a:extLst>
              <a:ext uri="{FF2B5EF4-FFF2-40B4-BE49-F238E27FC236}">
                <a16:creationId xmlns:a16="http://schemas.microsoft.com/office/drawing/2014/main" id="{1F173321-E4BE-714C-B03B-838622C262E5}"/>
              </a:ext>
            </a:extLst>
          </p:cNvPr>
          <p:cNvSpPr txBox="1"/>
          <p:nvPr/>
        </p:nvSpPr>
        <p:spPr>
          <a:xfrm>
            <a:off x="5771407" y="3740726"/>
            <a:ext cx="320922" cy="338554"/>
          </a:xfrm>
          <a:prstGeom prst="rect">
            <a:avLst/>
          </a:prstGeom>
          <a:solidFill>
            <a:schemeClr val="bg1"/>
          </a:solidFill>
        </p:spPr>
        <p:txBody>
          <a:bodyPr wrap="none" rtlCol="0">
            <a:spAutoFit/>
          </a:bodyPr>
          <a:lstStyle/>
          <a:p>
            <a:r>
              <a:rPr kumimoji="1" lang="en-US" altLang="ja-JP" sz="1600" dirty="0">
                <a:latin typeface="Arial Unicode MS" panose="020B0604020202020204" pitchFamily="34" charset="-128"/>
                <a:ea typeface="BIZ UDゴシック" panose="020B0400000000000000" pitchFamily="49" charset="-128"/>
              </a:rPr>
              <a:t>B</a:t>
            </a:r>
            <a:endParaRPr kumimoji="1" lang="ja-JP" altLang="en-US" sz="1600">
              <a:latin typeface="Arial Unicode MS" panose="020B0604020202020204" pitchFamily="34" charset="-128"/>
              <a:ea typeface="BIZ UDゴシック" panose="020B0400000000000000" pitchFamily="49" charset="-128"/>
            </a:endParaRPr>
          </a:p>
        </p:txBody>
      </p:sp>
      <p:sp>
        <p:nvSpPr>
          <p:cNvPr id="10" name="テキスト ボックス 9">
            <a:extLst>
              <a:ext uri="{FF2B5EF4-FFF2-40B4-BE49-F238E27FC236}">
                <a16:creationId xmlns:a16="http://schemas.microsoft.com/office/drawing/2014/main" id="{660D5373-7143-2F4E-A3DC-3F701FBF78C6}"/>
              </a:ext>
            </a:extLst>
          </p:cNvPr>
          <p:cNvSpPr txBox="1"/>
          <p:nvPr/>
        </p:nvSpPr>
        <p:spPr>
          <a:xfrm>
            <a:off x="5783280" y="5343894"/>
            <a:ext cx="332142" cy="338554"/>
          </a:xfrm>
          <a:prstGeom prst="rect">
            <a:avLst/>
          </a:prstGeom>
          <a:solidFill>
            <a:schemeClr val="bg1"/>
          </a:solidFill>
        </p:spPr>
        <p:txBody>
          <a:bodyPr wrap="none" rtlCol="0">
            <a:spAutoFit/>
          </a:bodyPr>
          <a:lstStyle/>
          <a:p>
            <a:r>
              <a:rPr kumimoji="1" lang="en-US" altLang="ja-JP" sz="1600" dirty="0">
                <a:latin typeface="Arial Unicode MS" panose="020B0604020202020204" pitchFamily="34" charset="-128"/>
                <a:ea typeface="BIZ UDゴシック" panose="020B0400000000000000" pitchFamily="49" charset="-128"/>
              </a:rPr>
              <a:t>C</a:t>
            </a:r>
            <a:endParaRPr kumimoji="1" lang="ja-JP" altLang="en-US" sz="1600">
              <a:latin typeface="Arial Unicode MS" panose="020B0604020202020204" pitchFamily="34" charset="-128"/>
              <a:ea typeface="BIZ UDゴシック" panose="020B0400000000000000" pitchFamily="49" charset="-128"/>
            </a:endParaRPr>
          </a:p>
        </p:txBody>
      </p:sp>
      <p:sp>
        <p:nvSpPr>
          <p:cNvPr id="11" name="テキスト ボックス 10">
            <a:extLst>
              <a:ext uri="{FF2B5EF4-FFF2-40B4-BE49-F238E27FC236}">
                <a16:creationId xmlns:a16="http://schemas.microsoft.com/office/drawing/2014/main" id="{282EB268-EFA6-BF41-A106-40D44A35CB39}"/>
              </a:ext>
            </a:extLst>
          </p:cNvPr>
          <p:cNvSpPr txBox="1"/>
          <p:nvPr/>
        </p:nvSpPr>
        <p:spPr>
          <a:xfrm>
            <a:off x="151051" y="2877126"/>
            <a:ext cx="1822935" cy="1200329"/>
          </a:xfrm>
          <a:prstGeom prst="rect">
            <a:avLst/>
          </a:prstGeom>
          <a:solidFill>
            <a:schemeClr val="tx2">
              <a:lumMod val="75000"/>
            </a:schemeClr>
          </a:solidFill>
        </p:spPr>
        <p:txBody>
          <a:bodyPr wrap="none" rtlCol="0">
            <a:spAutoFit/>
          </a:bodyPr>
          <a:lstStyle/>
          <a:p>
            <a:r>
              <a:rPr kumimoji="1" lang="ja-JP" altLang="en-US">
                <a:solidFill>
                  <a:schemeClr val="bg1"/>
                </a:solidFill>
                <a:latin typeface="Arial Unicode MS" panose="020B0604020202020204" pitchFamily="34" charset="-128"/>
                <a:ea typeface="BIZ UDゴシック" panose="020B0400000000000000" pitchFamily="49" charset="-128"/>
              </a:rPr>
              <a:t>ケース間</a:t>
            </a:r>
            <a:r>
              <a:rPr lang="ja-JP" altLang="en-US">
                <a:solidFill>
                  <a:schemeClr val="bg1"/>
                </a:solidFill>
                <a:latin typeface="Arial Unicode MS" panose="020B0604020202020204" pitchFamily="34" charset="-128"/>
                <a:ea typeface="BIZ UDゴシック" panose="020B0400000000000000" pitchFamily="49" charset="-128"/>
              </a:rPr>
              <a:t>の効果</a:t>
            </a:r>
            <a:endParaRPr lang="en-US" altLang="ja-JP" dirty="0">
              <a:solidFill>
                <a:schemeClr val="bg1"/>
              </a:solidFill>
              <a:latin typeface="Arial Unicode MS" panose="020B0604020202020204" pitchFamily="34" charset="-128"/>
              <a:ea typeface="BIZ UDゴシック" panose="020B0400000000000000" pitchFamily="49" charset="-128"/>
            </a:endParaRPr>
          </a:p>
          <a:p>
            <a:pPr algn="ctr"/>
            <a:r>
              <a:rPr kumimoji="1" lang="en-US" altLang="ja-JP" dirty="0">
                <a:solidFill>
                  <a:schemeClr val="bg1"/>
                </a:solidFill>
                <a:latin typeface="Arial Unicode MS" panose="020B0604020202020204" pitchFamily="34" charset="-128"/>
                <a:ea typeface="BIZ UDゴシック" panose="020B0400000000000000" pitchFamily="49" charset="-128"/>
              </a:rPr>
              <a:t>Between-case</a:t>
            </a:r>
          </a:p>
          <a:p>
            <a:pPr algn="ctr"/>
            <a:r>
              <a:rPr lang="en-US" altLang="ja-JP" dirty="0">
                <a:solidFill>
                  <a:schemeClr val="bg1"/>
                </a:solidFill>
                <a:latin typeface="Arial Unicode MS" panose="020B0604020202020204" pitchFamily="34" charset="-128"/>
                <a:ea typeface="BIZ UDゴシック" panose="020B0400000000000000" pitchFamily="49" charset="-128"/>
              </a:rPr>
              <a:t>or</a:t>
            </a:r>
          </a:p>
          <a:p>
            <a:pPr algn="ctr"/>
            <a:r>
              <a:rPr kumimoji="1" lang="en-US" altLang="ja-JP" dirty="0">
                <a:solidFill>
                  <a:schemeClr val="bg1"/>
                </a:solidFill>
                <a:latin typeface="Arial Unicode MS" panose="020B0604020202020204" pitchFamily="34" charset="-128"/>
                <a:ea typeface="BIZ UDゴシック" panose="020B0400000000000000" pitchFamily="49" charset="-128"/>
              </a:rPr>
              <a:t>Across-case</a:t>
            </a:r>
          </a:p>
        </p:txBody>
      </p:sp>
      <p:sp>
        <p:nvSpPr>
          <p:cNvPr id="12" name="テキスト ボックス 11">
            <a:extLst>
              <a:ext uri="{FF2B5EF4-FFF2-40B4-BE49-F238E27FC236}">
                <a16:creationId xmlns:a16="http://schemas.microsoft.com/office/drawing/2014/main" id="{75F355D5-4B9D-D24C-9EB6-F1276C285F29}"/>
              </a:ext>
            </a:extLst>
          </p:cNvPr>
          <p:cNvSpPr txBox="1"/>
          <p:nvPr/>
        </p:nvSpPr>
        <p:spPr>
          <a:xfrm>
            <a:off x="7132400" y="1432651"/>
            <a:ext cx="1800493" cy="646331"/>
          </a:xfrm>
          <a:prstGeom prst="rect">
            <a:avLst/>
          </a:prstGeom>
          <a:solidFill>
            <a:schemeClr val="tx2">
              <a:lumMod val="75000"/>
            </a:schemeClr>
          </a:solidFill>
        </p:spPr>
        <p:txBody>
          <a:bodyPr wrap="none" rtlCol="0">
            <a:spAutoFit/>
          </a:bodyPr>
          <a:lstStyle/>
          <a:p>
            <a:r>
              <a:rPr kumimoji="1" lang="ja-JP" altLang="en-US">
                <a:solidFill>
                  <a:schemeClr val="bg1"/>
                </a:solidFill>
                <a:latin typeface="Arial Unicode MS" panose="020B0604020202020204" pitchFamily="34" charset="-128"/>
                <a:ea typeface="BIZ UDゴシック" panose="020B0400000000000000" pitchFamily="49" charset="-128"/>
              </a:rPr>
              <a:t>ケース内</a:t>
            </a:r>
            <a:r>
              <a:rPr lang="ja-JP" altLang="en-US">
                <a:solidFill>
                  <a:schemeClr val="bg1"/>
                </a:solidFill>
                <a:latin typeface="Arial Unicode MS" panose="020B0604020202020204" pitchFamily="34" charset="-128"/>
                <a:ea typeface="BIZ UDゴシック" panose="020B0400000000000000" pitchFamily="49" charset="-128"/>
              </a:rPr>
              <a:t>の効果</a:t>
            </a:r>
            <a:endParaRPr lang="en-US" altLang="ja-JP" dirty="0">
              <a:solidFill>
                <a:schemeClr val="bg1"/>
              </a:solidFill>
              <a:latin typeface="Arial Unicode MS" panose="020B0604020202020204" pitchFamily="34" charset="-128"/>
              <a:ea typeface="BIZ UDゴシック" panose="020B0400000000000000" pitchFamily="49" charset="-128"/>
            </a:endParaRPr>
          </a:p>
          <a:p>
            <a:pPr algn="ctr"/>
            <a:r>
              <a:rPr lang="en-US" altLang="ja-JP" dirty="0">
                <a:solidFill>
                  <a:schemeClr val="bg1"/>
                </a:solidFill>
                <a:latin typeface="Arial Unicode MS" panose="020B0604020202020204" pitchFamily="34" charset="-128"/>
                <a:ea typeface="BIZ UDゴシック" panose="020B0400000000000000" pitchFamily="49" charset="-128"/>
              </a:rPr>
              <a:t>w</a:t>
            </a:r>
            <a:r>
              <a:rPr kumimoji="1" lang="en-US" altLang="ja-JP" dirty="0">
                <a:solidFill>
                  <a:schemeClr val="bg1"/>
                </a:solidFill>
                <a:latin typeface="Arial Unicode MS" panose="020B0604020202020204" pitchFamily="34" charset="-128"/>
                <a:ea typeface="BIZ UDゴシック" panose="020B0400000000000000" pitchFamily="49" charset="-128"/>
              </a:rPr>
              <a:t>ithin-case</a:t>
            </a:r>
          </a:p>
        </p:txBody>
      </p:sp>
      <p:sp>
        <p:nvSpPr>
          <p:cNvPr id="13" name="テキスト ボックス 12">
            <a:extLst>
              <a:ext uri="{FF2B5EF4-FFF2-40B4-BE49-F238E27FC236}">
                <a16:creationId xmlns:a16="http://schemas.microsoft.com/office/drawing/2014/main" id="{56F938EA-BE72-F14E-9D97-2D8494A20629}"/>
              </a:ext>
            </a:extLst>
          </p:cNvPr>
          <p:cNvSpPr txBox="1"/>
          <p:nvPr/>
        </p:nvSpPr>
        <p:spPr>
          <a:xfrm>
            <a:off x="7132400" y="2973272"/>
            <a:ext cx="1800493" cy="646331"/>
          </a:xfrm>
          <a:prstGeom prst="rect">
            <a:avLst/>
          </a:prstGeom>
          <a:solidFill>
            <a:schemeClr val="tx2">
              <a:lumMod val="75000"/>
            </a:schemeClr>
          </a:solidFill>
        </p:spPr>
        <p:txBody>
          <a:bodyPr wrap="none" rtlCol="0">
            <a:spAutoFit/>
          </a:bodyPr>
          <a:lstStyle/>
          <a:p>
            <a:r>
              <a:rPr kumimoji="1" lang="ja-JP" altLang="en-US">
                <a:solidFill>
                  <a:schemeClr val="bg1"/>
                </a:solidFill>
                <a:latin typeface="Arial Unicode MS" panose="020B0604020202020204" pitchFamily="34" charset="-128"/>
                <a:ea typeface="BIZ UDゴシック" panose="020B0400000000000000" pitchFamily="49" charset="-128"/>
              </a:rPr>
              <a:t>ケース内</a:t>
            </a:r>
            <a:r>
              <a:rPr lang="ja-JP" altLang="en-US">
                <a:solidFill>
                  <a:schemeClr val="bg1"/>
                </a:solidFill>
                <a:latin typeface="Arial Unicode MS" panose="020B0604020202020204" pitchFamily="34" charset="-128"/>
                <a:ea typeface="BIZ UDゴシック" panose="020B0400000000000000" pitchFamily="49" charset="-128"/>
              </a:rPr>
              <a:t>の効果</a:t>
            </a:r>
            <a:endParaRPr lang="en-US" altLang="ja-JP" dirty="0">
              <a:solidFill>
                <a:schemeClr val="bg1"/>
              </a:solidFill>
              <a:latin typeface="Arial Unicode MS" panose="020B0604020202020204" pitchFamily="34" charset="-128"/>
              <a:ea typeface="BIZ UDゴシック" panose="020B0400000000000000" pitchFamily="49" charset="-128"/>
            </a:endParaRPr>
          </a:p>
          <a:p>
            <a:pPr algn="ctr"/>
            <a:r>
              <a:rPr lang="en-US" altLang="ja-JP" dirty="0">
                <a:solidFill>
                  <a:schemeClr val="bg1"/>
                </a:solidFill>
                <a:latin typeface="Arial Unicode MS" panose="020B0604020202020204" pitchFamily="34" charset="-128"/>
                <a:ea typeface="BIZ UDゴシック" panose="020B0400000000000000" pitchFamily="49" charset="-128"/>
              </a:rPr>
              <a:t>w</a:t>
            </a:r>
            <a:r>
              <a:rPr kumimoji="1" lang="en-US" altLang="ja-JP" dirty="0">
                <a:solidFill>
                  <a:schemeClr val="bg1"/>
                </a:solidFill>
                <a:latin typeface="Arial Unicode MS" panose="020B0604020202020204" pitchFamily="34" charset="-128"/>
                <a:ea typeface="BIZ UDゴシック" panose="020B0400000000000000" pitchFamily="49" charset="-128"/>
              </a:rPr>
              <a:t>ithin-case</a:t>
            </a:r>
          </a:p>
        </p:txBody>
      </p:sp>
      <p:sp>
        <p:nvSpPr>
          <p:cNvPr id="14" name="テキスト ボックス 13">
            <a:extLst>
              <a:ext uri="{FF2B5EF4-FFF2-40B4-BE49-F238E27FC236}">
                <a16:creationId xmlns:a16="http://schemas.microsoft.com/office/drawing/2014/main" id="{E48DB03E-838A-1147-815B-EA18F6D8DBA1}"/>
              </a:ext>
            </a:extLst>
          </p:cNvPr>
          <p:cNvSpPr txBox="1"/>
          <p:nvPr/>
        </p:nvSpPr>
        <p:spPr>
          <a:xfrm>
            <a:off x="7132400" y="4761106"/>
            <a:ext cx="1800493" cy="646331"/>
          </a:xfrm>
          <a:prstGeom prst="rect">
            <a:avLst/>
          </a:prstGeom>
          <a:solidFill>
            <a:schemeClr val="tx2">
              <a:lumMod val="75000"/>
            </a:schemeClr>
          </a:solidFill>
        </p:spPr>
        <p:txBody>
          <a:bodyPr wrap="none" rtlCol="0">
            <a:spAutoFit/>
          </a:bodyPr>
          <a:lstStyle/>
          <a:p>
            <a:r>
              <a:rPr kumimoji="1" lang="ja-JP" altLang="en-US">
                <a:solidFill>
                  <a:schemeClr val="bg1"/>
                </a:solidFill>
                <a:latin typeface="Arial Unicode MS" panose="020B0604020202020204" pitchFamily="34" charset="-128"/>
                <a:ea typeface="BIZ UDゴシック" panose="020B0400000000000000" pitchFamily="49" charset="-128"/>
              </a:rPr>
              <a:t>ケース内</a:t>
            </a:r>
            <a:r>
              <a:rPr lang="ja-JP" altLang="en-US">
                <a:solidFill>
                  <a:schemeClr val="bg1"/>
                </a:solidFill>
                <a:latin typeface="Arial Unicode MS" panose="020B0604020202020204" pitchFamily="34" charset="-128"/>
                <a:ea typeface="BIZ UDゴシック" panose="020B0400000000000000" pitchFamily="49" charset="-128"/>
              </a:rPr>
              <a:t>の効果</a:t>
            </a:r>
            <a:endParaRPr lang="en-US" altLang="ja-JP" dirty="0">
              <a:solidFill>
                <a:schemeClr val="bg1"/>
              </a:solidFill>
              <a:latin typeface="Arial Unicode MS" panose="020B0604020202020204" pitchFamily="34" charset="-128"/>
              <a:ea typeface="BIZ UDゴシック" panose="020B0400000000000000" pitchFamily="49" charset="-128"/>
            </a:endParaRPr>
          </a:p>
          <a:p>
            <a:pPr algn="ctr"/>
            <a:r>
              <a:rPr lang="en-US" altLang="ja-JP" dirty="0">
                <a:solidFill>
                  <a:schemeClr val="bg1"/>
                </a:solidFill>
                <a:latin typeface="Arial Unicode MS" panose="020B0604020202020204" pitchFamily="34" charset="-128"/>
                <a:ea typeface="BIZ UDゴシック" panose="020B0400000000000000" pitchFamily="49" charset="-128"/>
              </a:rPr>
              <a:t>w</a:t>
            </a:r>
            <a:r>
              <a:rPr kumimoji="1" lang="en-US" altLang="ja-JP" dirty="0">
                <a:solidFill>
                  <a:schemeClr val="bg1"/>
                </a:solidFill>
                <a:latin typeface="Arial Unicode MS" panose="020B0604020202020204" pitchFamily="34" charset="-128"/>
                <a:ea typeface="BIZ UDゴシック" panose="020B0400000000000000" pitchFamily="49" charset="-128"/>
              </a:rPr>
              <a:t>ithin-case</a:t>
            </a:r>
          </a:p>
        </p:txBody>
      </p:sp>
      <p:sp>
        <p:nvSpPr>
          <p:cNvPr id="17" name="テキスト ボックス 16">
            <a:extLst>
              <a:ext uri="{FF2B5EF4-FFF2-40B4-BE49-F238E27FC236}">
                <a16:creationId xmlns:a16="http://schemas.microsoft.com/office/drawing/2014/main" id="{076B504F-67E2-F547-ACC8-7A1F345755B3}"/>
              </a:ext>
            </a:extLst>
          </p:cNvPr>
          <p:cNvSpPr txBox="1"/>
          <p:nvPr/>
        </p:nvSpPr>
        <p:spPr>
          <a:xfrm>
            <a:off x="7132400" y="2179718"/>
            <a:ext cx="1962397" cy="338554"/>
          </a:xfrm>
          <a:prstGeom prst="rect">
            <a:avLst/>
          </a:prstGeom>
          <a:noFill/>
        </p:spPr>
        <p:txBody>
          <a:bodyPr wrap="none" rtlCol="0">
            <a:spAutoFit/>
          </a:bodyPr>
          <a:lstStyle/>
          <a:p>
            <a:r>
              <a:rPr kumimoji="1" lang="en-US" altLang="ja-JP" sz="1600" dirty="0">
                <a:latin typeface="Arial Unicode MS" panose="020B0604020202020204" pitchFamily="34" charset="-128"/>
                <a:ea typeface="BIZ UDゴシック" panose="020B0400000000000000" pitchFamily="49" charset="-128"/>
              </a:rPr>
              <a:t>A</a:t>
            </a:r>
            <a:r>
              <a:rPr kumimoji="1" lang="ja-JP" altLang="en-US" sz="1600">
                <a:latin typeface="Arial Unicode MS" panose="020B0604020202020204" pitchFamily="34" charset="-128"/>
                <a:ea typeface="BIZ UDゴシック" panose="020B0400000000000000" pitchFamily="49" charset="-128"/>
              </a:rPr>
              <a:t>さんへの介入効果</a:t>
            </a:r>
          </a:p>
        </p:txBody>
      </p:sp>
      <p:sp>
        <p:nvSpPr>
          <p:cNvPr id="18" name="テキスト ボックス 17">
            <a:extLst>
              <a:ext uri="{FF2B5EF4-FFF2-40B4-BE49-F238E27FC236}">
                <a16:creationId xmlns:a16="http://schemas.microsoft.com/office/drawing/2014/main" id="{5655D7AC-29AB-884A-A35D-51F0F67AA95F}"/>
              </a:ext>
            </a:extLst>
          </p:cNvPr>
          <p:cNvSpPr txBox="1"/>
          <p:nvPr/>
        </p:nvSpPr>
        <p:spPr>
          <a:xfrm>
            <a:off x="7108650" y="3735386"/>
            <a:ext cx="1962397" cy="338554"/>
          </a:xfrm>
          <a:prstGeom prst="rect">
            <a:avLst/>
          </a:prstGeom>
          <a:noFill/>
        </p:spPr>
        <p:txBody>
          <a:bodyPr wrap="none" rtlCol="0">
            <a:spAutoFit/>
          </a:bodyPr>
          <a:lstStyle/>
          <a:p>
            <a:r>
              <a:rPr kumimoji="1" lang="en-US" altLang="ja-JP" sz="1600" dirty="0">
                <a:latin typeface="Arial Unicode MS" panose="020B0604020202020204" pitchFamily="34" charset="-128"/>
                <a:ea typeface="BIZ UDゴシック" panose="020B0400000000000000" pitchFamily="49" charset="-128"/>
              </a:rPr>
              <a:t>B</a:t>
            </a:r>
            <a:r>
              <a:rPr kumimoji="1" lang="ja-JP" altLang="en-US" sz="1600">
                <a:latin typeface="Arial Unicode MS" panose="020B0604020202020204" pitchFamily="34" charset="-128"/>
                <a:ea typeface="BIZ UDゴシック" panose="020B0400000000000000" pitchFamily="49" charset="-128"/>
              </a:rPr>
              <a:t>さんへの介入効果</a:t>
            </a:r>
          </a:p>
        </p:txBody>
      </p:sp>
      <p:sp>
        <p:nvSpPr>
          <p:cNvPr id="19" name="テキスト ボックス 18">
            <a:extLst>
              <a:ext uri="{FF2B5EF4-FFF2-40B4-BE49-F238E27FC236}">
                <a16:creationId xmlns:a16="http://schemas.microsoft.com/office/drawing/2014/main" id="{D928C7F4-8F0D-3D4B-9319-A463BE825353}"/>
              </a:ext>
            </a:extLst>
          </p:cNvPr>
          <p:cNvSpPr txBox="1"/>
          <p:nvPr/>
        </p:nvSpPr>
        <p:spPr>
          <a:xfrm>
            <a:off x="7120526" y="5528560"/>
            <a:ext cx="1973617" cy="338554"/>
          </a:xfrm>
          <a:prstGeom prst="rect">
            <a:avLst/>
          </a:prstGeom>
          <a:noFill/>
        </p:spPr>
        <p:txBody>
          <a:bodyPr wrap="none" rtlCol="0">
            <a:spAutoFit/>
          </a:bodyPr>
          <a:lstStyle/>
          <a:p>
            <a:r>
              <a:rPr kumimoji="1" lang="en-US" altLang="ja-JP" sz="1600" dirty="0">
                <a:latin typeface="Arial Unicode MS" panose="020B0604020202020204" pitchFamily="34" charset="-128"/>
                <a:ea typeface="BIZ UDゴシック" panose="020B0400000000000000" pitchFamily="49" charset="-128"/>
              </a:rPr>
              <a:t>C</a:t>
            </a:r>
            <a:r>
              <a:rPr kumimoji="1" lang="ja-JP" altLang="en-US" sz="1600">
                <a:latin typeface="Arial Unicode MS" panose="020B0604020202020204" pitchFamily="34" charset="-128"/>
                <a:ea typeface="BIZ UDゴシック" panose="020B0400000000000000" pitchFamily="49" charset="-128"/>
              </a:rPr>
              <a:t>さんへの介入効果</a:t>
            </a:r>
          </a:p>
        </p:txBody>
      </p:sp>
      <p:sp>
        <p:nvSpPr>
          <p:cNvPr id="20" name="テキスト ボックス 19">
            <a:extLst>
              <a:ext uri="{FF2B5EF4-FFF2-40B4-BE49-F238E27FC236}">
                <a16:creationId xmlns:a16="http://schemas.microsoft.com/office/drawing/2014/main" id="{8198196C-D4BF-3847-BC5A-2F4CEE4DFAC6}"/>
              </a:ext>
            </a:extLst>
          </p:cNvPr>
          <p:cNvSpPr txBox="1"/>
          <p:nvPr/>
        </p:nvSpPr>
        <p:spPr>
          <a:xfrm>
            <a:off x="236812" y="4468718"/>
            <a:ext cx="1826141" cy="584775"/>
          </a:xfrm>
          <a:prstGeom prst="rect">
            <a:avLst/>
          </a:prstGeom>
          <a:noFill/>
        </p:spPr>
        <p:txBody>
          <a:bodyPr wrap="none" rtlCol="0">
            <a:spAutoFit/>
          </a:bodyPr>
          <a:lstStyle/>
          <a:p>
            <a:pPr algn="ctr"/>
            <a:r>
              <a:rPr lang="ja-JP" altLang="en-US" sz="1600">
                <a:latin typeface="Arial Unicode MS" panose="020B0604020202020204" pitchFamily="34" charset="-128"/>
                <a:ea typeface="BIZ UDゴシック" panose="020B0400000000000000" pitchFamily="49" charset="-128"/>
              </a:rPr>
              <a:t>参加者の個人差を</a:t>
            </a:r>
            <a:endParaRPr lang="en-US" altLang="ja-JP" sz="1600" dirty="0">
              <a:latin typeface="Arial Unicode MS" panose="020B0604020202020204" pitchFamily="34" charset="-128"/>
              <a:ea typeface="BIZ UDゴシック" panose="020B0400000000000000" pitchFamily="49" charset="-128"/>
            </a:endParaRPr>
          </a:p>
          <a:p>
            <a:pPr algn="ctr"/>
            <a:r>
              <a:rPr lang="ja-JP" altLang="en-US" sz="1600">
                <a:latin typeface="Arial Unicode MS" panose="020B0604020202020204" pitchFamily="34" charset="-128"/>
                <a:ea typeface="BIZ UDゴシック" panose="020B0400000000000000" pitchFamily="49" charset="-128"/>
              </a:rPr>
              <a:t>越えた介入の効果</a:t>
            </a:r>
            <a:endParaRPr lang="en-US" altLang="ja-JP" sz="1600" dirty="0">
              <a:latin typeface="Arial Unicode MS" panose="020B0604020202020204" pitchFamily="34" charset="-128"/>
              <a:ea typeface="BIZ UDゴシック" panose="020B0400000000000000" pitchFamily="49" charset="-128"/>
            </a:endParaRPr>
          </a:p>
        </p:txBody>
      </p:sp>
      <p:sp>
        <p:nvSpPr>
          <p:cNvPr id="21" name="左中かっこ 20">
            <a:extLst>
              <a:ext uri="{FF2B5EF4-FFF2-40B4-BE49-F238E27FC236}">
                <a16:creationId xmlns:a16="http://schemas.microsoft.com/office/drawing/2014/main" id="{BDF310CE-05AD-7B4F-91F7-0F0A75D7DA02}"/>
              </a:ext>
            </a:extLst>
          </p:cNvPr>
          <p:cNvSpPr/>
          <p:nvPr/>
        </p:nvSpPr>
        <p:spPr>
          <a:xfrm flipH="1">
            <a:off x="6304047" y="1287005"/>
            <a:ext cx="620843" cy="1119457"/>
          </a:xfrm>
          <a:prstGeom prst="leftBrace">
            <a:avLst>
              <a:gd name="adj1" fmla="val 8333"/>
              <a:gd name="adj2" fmla="val 5153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sz="1600">
              <a:latin typeface="Arial Unicode MS" panose="020B0604020202020204" pitchFamily="34" charset="-128"/>
              <a:ea typeface="BIZ UDゴシック" panose="020B0400000000000000" pitchFamily="49" charset="-128"/>
            </a:endParaRPr>
          </a:p>
        </p:txBody>
      </p:sp>
      <p:sp>
        <p:nvSpPr>
          <p:cNvPr id="22" name="左中かっこ 21">
            <a:extLst>
              <a:ext uri="{FF2B5EF4-FFF2-40B4-BE49-F238E27FC236}">
                <a16:creationId xmlns:a16="http://schemas.microsoft.com/office/drawing/2014/main" id="{4D06CAA1-0F2B-8549-BA66-9AA0C75C3127}"/>
              </a:ext>
            </a:extLst>
          </p:cNvPr>
          <p:cNvSpPr/>
          <p:nvPr/>
        </p:nvSpPr>
        <p:spPr>
          <a:xfrm flipH="1">
            <a:off x="6304047" y="2869271"/>
            <a:ext cx="620843" cy="1119457"/>
          </a:xfrm>
          <a:prstGeom prst="leftBrace">
            <a:avLst>
              <a:gd name="adj1" fmla="val 8333"/>
              <a:gd name="adj2" fmla="val 5153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sz="1600">
              <a:latin typeface="Arial Unicode MS" panose="020B0604020202020204" pitchFamily="34" charset="-128"/>
              <a:ea typeface="BIZ UDゴシック" panose="020B0400000000000000" pitchFamily="49" charset="-128"/>
            </a:endParaRPr>
          </a:p>
        </p:txBody>
      </p:sp>
      <p:sp>
        <p:nvSpPr>
          <p:cNvPr id="23" name="左中かっこ 22">
            <a:extLst>
              <a:ext uri="{FF2B5EF4-FFF2-40B4-BE49-F238E27FC236}">
                <a16:creationId xmlns:a16="http://schemas.microsoft.com/office/drawing/2014/main" id="{91124808-C2A1-2F43-A942-A00232ABC178}"/>
              </a:ext>
            </a:extLst>
          </p:cNvPr>
          <p:cNvSpPr/>
          <p:nvPr/>
        </p:nvSpPr>
        <p:spPr>
          <a:xfrm flipH="1">
            <a:off x="6301048" y="4451537"/>
            <a:ext cx="620843" cy="1119457"/>
          </a:xfrm>
          <a:prstGeom prst="leftBrace">
            <a:avLst>
              <a:gd name="adj1" fmla="val 8333"/>
              <a:gd name="adj2" fmla="val 5153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sz="1600">
              <a:latin typeface="Arial Unicode MS" panose="020B0604020202020204" pitchFamily="34" charset="-128"/>
              <a:ea typeface="BIZ UDゴシック" panose="020B0400000000000000" pitchFamily="49" charset="-128"/>
            </a:endParaRPr>
          </a:p>
        </p:txBody>
      </p:sp>
    </p:spTree>
    <p:extLst>
      <p:ext uri="{BB962C8B-B14F-4D97-AF65-F5344CB8AC3E}">
        <p14:creationId xmlns:p14="http://schemas.microsoft.com/office/powerpoint/2010/main" val="2679903968"/>
      </p:ext>
    </p:extLst>
  </p:cSld>
  <p:clrMapOvr>
    <a:masterClrMapping/>
  </p:clrMapOvr>
  <mc:AlternateContent xmlns:mc="http://schemas.openxmlformats.org/markup-compatibility/2006" xmlns:p14="http://schemas.microsoft.com/office/powerpoint/2010/main">
    <mc:Choice Requires="p14">
      <p:transition spd="slow" p14:dur="2000" advTm="25638"/>
    </mc:Choice>
    <mc:Fallback xmlns="">
      <p:transition spd="slow" advTm="25638"/>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FEB3B-5937-0946-931E-3CB5C70B4D63}"/>
              </a:ext>
            </a:extLst>
          </p:cNvPr>
          <p:cNvSpPr>
            <a:spLocks noGrp="1"/>
          </p:cNvSpPr>
          <p:nvPr>
            <p:ph type="title"/>
          </p:nvPr>
        </p:nvSpPr>
        <p:spPr>
          <a:xfrm>
            <a:off x="722313" y="1500188"/>
            <a:ext cx="7772400" cy="4382333"/>
          </a:xfrm>
        </p:spPr>
        <p:txBody>
          <a:bodyPr>
            <a:normAutofit fontScale="90000"/>
          </a:bodyPr>
          <a:lstStyle/>
          <a:p>
            <a:pPr>
              <a:lnSpc>
                <a:spcPct val="150000"/>
              </a:lnSpc>
            </a:pPr>
            <a:r>
              <a:rPr lang="ja-JP" altLang="en-US"/>
              <a:t>ケース</a:t>
            </a:r>
            <a:r>
              <a:rPr lang="ja-JP" altLang="en-US">
                <a:solidFill>
                  <a:srgbClr val="FFFF00"/>
                </a:solidFill>
              </a:rPr>
              <a:t>間</a:t>
            </a:r>
            <a:r>
              <a:rPr lang="ja-JP" altLang="en-US"/>
              <a:t>の効果指標</a:t>
            </a:r>
            <a:br>
              <a:rPr lang="en-US" altLang="ja-JP" dirty="0"/>
            </a:br>
            <a:r>
              <a:rPr lang="ja-JP" altLang="en-US"/>
              <a:t>　</a:t>
            </a:r>
            <a:r>
              <a:rPr lang="ja-JP" altLang="en-US" sz="3600" b="0"/>
              <a:t>マルチレベルモデル</a:t>
            </a:r>
            <a:r>
              <a:rPr lang="en-US" altLang="ja-JP" sz="3600" b="0" dirty="0"/>
              <a:t> (HLM)</a:t>
            </a:r>
            <a:br>
              <a:rPr lang="en-US" altLang="ja-JP" sz="3600" dirty="0"/>
            </a:br>
            <a:r>
              <a:rPr lang="ja-JP" altLang="en-US"/>
              <a:t>ケース</a:t>
            </a:r>
            <a:r>
              <a:rPr lang="ja-JP" altLang="en-US">
                <a:solidFill>
                  <a:srgbClr val="FFFF00"/>
                </a:solidFill>
              </a:rPr>
              <a:t>内</a:t>
            </a:r>
            <a:r>
              <a:rPr lang="ja-JP" altLang="en-US"/>
              <a:t>の効果指標</a:t>
            </a:r>
            <a:br>
              <a:rPr lang="en-US" altLang="ja-JP" dirty="0"/>
            </a:br>
            <a:r>
              <a:rPr lang="ja-JP" altLang="en-US" sz="3600"/>
              <a:t>　パラメトリック：</a:t>
            </a:r>
            <a:r>
              <a:rPr lang="en-US" altLang="ja-JP" sz="2000" b="0" dirty="0"/>
              <a:t>LRR / SMD, </a:t>
            </a:r>
            <a:r>
              <a:rPr lang="ja-JP" altLang="en-US" sz="2000" b="0"/>
              <a:t>ピースワイズ回帰分析</a:t>
            </a:r>
            <a:br>
              <a:rPr lang="en-US" altLang="ja-JP" sz="3600" b="0" dirty="0"/>
            </a:br>
            <a:r>
              <a:rPr lang="ja-JP" altLang="en-US" sz="3600" b="0"/>
              <a:t>　非重複率系：</a:t>
            </a:r>
            <a:r>
              <a:rPr lang="en-US" altLang="ja-JP" sz="2200" b="0" dirty="0"/>
              <a:t>NAP,  BCT / Tau-u</a:t>
            </a:r>
            <a:br>
              <a:rPr lang="en-US" altLang="ja-JP" sz="2700" dirty="0"/>
            </a:br>
            <a:endParaRPr kumimoji="1" lang="ja-JP" altLang="en-US" b="0"/>
          </a:p>
        </p:txBody>
      </p:sp>
      <p:sp>
        <p:nvSpPr>
          <p:cNvPr id="3" name="コンテンツ プレースホルダー 2">
            <a:extLst>
              <a:ext uri="{FF2B5EF4-FFF2-40B4-BE49-F238E27FC236}">
                <a16:creationId xmlns:a16="http://schemas.microsoft.com/office/drawing/2014/main" id="{8E5A1F95-D56D-9143-9FC7-78B8EC94F537}"/>
              </a:ext>
            </a:extLst>
          </p:cNvPr>
          <p:cNvSpPr>
            <a:spLocks noGrp="1"/>
          </p:cNvSpPr>
          <p:nvPr>
            <p:ph type="body" idx="1"/>
          </p:nvPr>
        </p:nvSpPr>
        <p:spPr>
          <a:xfrm>
            <a:off x="674712" y="0"/>
            <a:ext cx="7772400" cy="1500187"/>
          </a:xfrm>
        </p:spPr>
        <p:txBody>
          <a:bodyPr anchor="ctr"/>
          <a:lstStyle/>
          <a:p>
            <a:pPr>
              <a:lnSpc>
                <a:spcPct val="200000"/>
              </a:lnSpc>
            </a:pPr>
            <a:r>
              <a:rPr lang="ja-JP" altLang="en-US" sz="3600"/>
              <a:t>どんな指標あるの？</a:t>
            </a:r>
            <a:endParaRPr lang="en-US" altLang="ja-JP" sz="3600" dirty="0"/>
          </a:p>
        </p:txBody>
      </p:sp>
      <p:sp>
        <p:nvSpPr>
          <p:cNvPr id="4" name="スライド番号プレースホルダー 3">
            <a:extLst>
              <a:ext uri="{FF2B5EF4-FFF2-40B4-BE49-F238E27FC236}">
                <a16:creationId xmlns:a16="http://schemas.microsoft.com/office/drawing/2014/main" id="{BE0E8C5E-CB7E-5349-B8DC-A5E5E4C61389}"/>
              </a:ext>
            </a:extLst>
          </p:cNvPr>
          <p:cNvSpPr>
            <a:spLocks noGrp="1"/>
          </p:cNvSpPr>
          <p:nvPr>
            <p:ph type="sldNum" sz="quarter" idx="12"/>
          </p:nvPr>
        </p:nvSpPr>
        <p:spPr/>
        <p:txBody>
          <a:bodyPr/>
          <a:lstStyle/>
          <a:p>
            <a:fld id="{D12A908B-4209-6243-AA34-EE42F7EEC413}" type="slidenum">
              <a:rPr kumimoji="1" lang="ja-JP" altLang="en-US" smtClean="0"/>
              <a:t>58</a:t>
            </a:fld>
            <a:endParaRPr kumimoji="1" lang="ja-JP" altLang="en-US"/>
          </a:p>
        </p:txBody>
      </p:sp>
      <p:sp>
        <p:nvSpPr>
          <p:cNvPr id="5" name="正方形/長方形 4">
            <a:extLst>
              <a:ext uri="{FF2B5EF4-FFF2-40B4-BE49-F238E27FC236}">
                <a16:creationId xmlns:a16="http://schemas.microsoft.com/office/drawing/2014/main" id="{43AFE8A7-6EAF-1345-801C-3D7CB2C95BBF}"/>
              </a:ext>
            </a:extLst>
          </p:cNvPr>
          <p:cNvSpPr/>
          <p:nvPr/>
        </p:nvSpPr>
        <p:spPr>
          <a:xfrm>
            <a:off x="28566" y="6211669"/>
            <a:ext cx="9041351" cy="646331"/>
          </a:xfrm>
          <a:prstGeom prst="rect">
            <a:avLst/>
          </a:prstGeom>
        </p:spPr>
        <p:txBody>
          <a:bodyPr wrap="square">
            <a:spAutoFit/>
          </a:bodyPr>
          <a:lstStyle/>
          <a:p>
            <a:r>
              <a:rPr lang="en-US" altLang="ja-JP" dirty="0" err="1"/>
              <a:t>Kazdin</a:t>
            </a:r>
            <a:r>
              <a:rPr lang="en-US" altLang="ja-JP" dirty="0"/>
              <a:t>, A. E. (2011). Single-case research designs: Methods for clinical and applied settings. Oxford University Press.</a:t>
            </a:r>
            <a:endParaRPr lang="ja-JP" altLang="en-US" dirty="0"/>
          </a:p>
        </p:txBody>
      </p:sp>
    </p:spTree>
    <p:extLst>
      <p:ext uri="{BB962C8B-B14F-4D97-AF65-F5344CB8AC3E}">
        <p14:creationId xmlns:p14="http://schemas.microsoft.com/office/powerpoint/2010/main" val="3710762063"/>
      </p:ext>
    </p:extLst>
  </p:cSld>
  <p:clrMapOvr>
    <a:masterClrMapping/>
  </p:clrMapOvr>
  <mc:AlternateContent xmlns:mc="http://schemas.openxmlformats.org/markup-compatibility/2006" xmlns:p14="http://schemas.microsoft.com/office/powerpoint/2010/main">
    <mc:Choice Requires="p14">
      <p:transition spd="slow" p14:dur="2000" advTm="64592"/>
    </mc:Choice>
    <mc:Fallback xmlns="">
      <p:transition spd="slow" advTm="6459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1776E-47F8-4C4A-8A4C-62BD64077660}"/>
              </a:ext>
            </a:extLst>
          </p:cNvPr>
          <p:cNvSpPr>
            <a:spLocks noGrp="1"/>
          </p:cNvSpPr>
          <p:nvPr>
            <p:ph type="title"/>
          </p:nvPr>
        </p:nvSpPr>
        <p:spPr/>
        <p:txBody>
          <a:bodyPr>
            <a:normAutofit fontScale="90000"/>
          </a:bodyPr>
          <a:lstStyle/>
          <a:p>
            <a:r>
              <a:rPr kumimoji="1" lang="ja-JP" altLang="en-US"/>
              <a:t>解析法選択フローチャート</a:t>
            </a:r>
          </a:p>
        </p:txBody>
      </p:sp>
      <p:sp>
        <p:nvSpPr>
          <p:cNvPr id="3" name="スライド番号プレースホルダー 2">
            <a:extLst>
              <a:ext uri="{FF2B5EF4-FFF2-40B4-BE49-F238E27FC236}">
                <a16:creationId xmlns:a16="http://schemas.microsoft.com/office/drawing/2014/main" id="{E04DB2D8-E149-CF4D-952F-6DC02E2A3512}"/>
              </a:ext>
            </a:extLst>
          </p:cNvPr>
          <p:cNvSpPr>
            <a:spLocks noGrp="1"/>
          </p:cNvSpPr>
          <p:nvPr>
            <p:ph type="sldNum" sz="quarter" idx="12"/>
          </p:nvPr>
        </p:nvSpPr>
        <p:spPr/>
        <p:txBody>
          <a:bodyPr/>
          <a:lstStyle/>
          <a:p>
            <a:fld id="{D12A908B-4209-6243-AA34-EE42F7EEC413}" type="slidenum">
              <a:rPr kumimoji="1" lang="ja-JP" altLang="en-US" smtClean="0"/>
              <a:t>59</a:t>
            </a:fld>
            <a:endParaRPr kumimoji="1" lang="ja-JP" altLang="en-US"/>
          </a:p>
        </p:txBody>
      </p:sp>
      <p:pic>
        <p:nvPicPr>
          <p:cNvPr id="7" name="図 6">
            <a:extLst>
              <a:ext uri="{FF2B5EF4-FFF2-40B4-BE49-F238E27FC236}">
                <a16:creationId xmlns:a16="http://schemas.microsoft.com/office/drawing/2014/main" id="{1AA027E6-2FA0-6949-82A2-ED34175A72C7}"/>
              </a:ext>
            </a:extLst>
          </p:cNvPr>
          <p:cNvPicPr>
            <a:picLocks noChangeAspect="1"/>
          </p:cNvPicPr>
          <p:nvPr/>
        </p:nvPicPr>
        <p:blipFill>
          <a:blip r:embed="rId3"/>
          <a:stretch>
            <a:fillRect/>
          </a:stretch>
        </p:blipFill>
        <p:spPr>
          <a:xfrm>
            <a:off x="324179" y="1034602"/>
            <a:ext cx="8495642" cy="4788795"/>
          </a:xfrm>
          <a:prstGeom prst="rect">
            <a:avLst/>
          </a:prstGeom>
        </p:spPr>
      </p:pic>
      <p:sp>
        <p:nvSpPr>
          <p:cNvPr id="8" name="正方形/長方形 7">
            <a:extLst>
              <a:ext uri="{FF2B5EF4-FFF2-40B4-BE49-F238E27FC236}">
                <a16:creationId xmlns:a16="http://schemas.microsoft.com/office/drawing/2014/main" id="{536EC079-5BAE-9341-9083-CAEB285AA49B}"/>
              </a:ext>
            </a:extLst>
          </p:cNvPr>
          <p:cNvSpPr/>
          <p:nvPr/>
        </p:nvSpPr>
        <p:spPr>
          <a:xfrm>
            <a:off x="324179" y="6273225"/>
            <a:ext cx="8249978" cy="584775"/>
          </a:xfrm>
          <a:prstGeom prst="rect">
            <a:avLst/>
          </a:prstGeom>
        </p:spPr>
        <p:txBody>
          <a:bodyPr wrap="square">
            <a:spAutoFit/>
          </a:bodyPr>
          <a:lstStyle/>
          <a:p>
            <a:r>
              <a:rPr lang="en" altLang="ja-JP" sz="1600" dirty="0">
                <a:solidFill>
                  <a:srgbClr val="222222"/>
                </a:solidFill>
                <a:latin typeface="Arial" panose="020B0604020202020204" pitchFamily="34" charset="0"/>
              </a:rPr>
              <a:t>Manolov, R., </a:t>
            </a:r>
            <a:r>
              <a:rPr lang="en" altLang="ja-JP" sz="1600" dirty="0" err="1">
                <a:solidFill>
                  <a:srgbClr val="222222"/>
                </a:solidFill>
                <a:latin typeface="Arial" panose="020B0604020202020204" pitchFamily="34" charset="0"/>
              </a:rPr>
              <a:t>Moeyaert</a:t>
            </a:r>
            <a:r>
              <a:rPr lang="en" altLang="ja-JP" sz="1600" dirty="0">
                <a:solidFill>
                  <a:srgbClr val="222222"/>
                </a:solidFill>
                <a:latin typeface="Arial" panose="020B0604020202020204" pitchFamily="34" charset="0"/>
              </a:rPr>
              <a:t>, M., &amp; Fingerhut, J. E. (2021). A Priori Justification for Effect Measures in Single-Case Experimental Designs. </a:t>
            </a:r>
            <a:r>
              <a:rPr lang="en" altLang="ja-JP" sz="1600" i="1" dirty="0">
                <a:solidFill>
                  <a:srgbClr val="222222"/>
                </a:solidFill>
                <a:latin typeface="Arial" panose="020B0604020202020204" pitchFamily="34" charset="0"/>
              </a:rPr>
              <a:t>Perspectives on Behavior Science</a:t>
            </a:r>
            <a:r>
              <a:rPr lang="en" altLang="ja-JP" sz="1600" dirty="0">
                <a:solidFill>
                  <a:srgbClr val="222222"/>
                </a:solidFill>
                <a:latin typeface="Arial" panose="020B0604020202020204" pitchFamily="34" charset="0"/>
              </a:rPr>
              <a:t>, 1-34.</a:t>
            </a:r>
            <a:endParaRPr lang="ja-JP" altLang="en-US" sz="1600"/>
          </a:p>
        </p:txBody>
      </p:sp>
      <p:sp>
        <p:nvSpPr>
          <p:cNvPr id="12" name="テキスト ボックス 11">
            <a:extLst>
              <a:ext uri="{FF2B5EF4-FFF2-40B4-BE49-F238E27FC236}">
                <a16:creationId xmlns:a16="http://schemas.microsoft.com/office/drawing/2014/main" id="{E819F68B-FAF3-2443-9C6A-B910CD162633}"/>
              </a:ext>
            </a:extLst>
          </p:cNvPr>
          <p:cNvSpPr txBox="1"/>
          <p:nvPr/>
        </p:nvSpPr>
        <p:spPr>
          <a:xfrm>
            <a:off x="5952366" y="1682345"/>
            <a:ext cx="2361828" cy="523220"/>
          </a:xfrm>
          <a:prstGeom prst="rect">
            <a:avLst/>
          </a:prstGeom>
          <a:noFill/>
        </p:spPr>
        <p:txBody>
          <a:bodyPr wrap="square" rtlCol="0">
            <a:spAutoFit/>
          </a:bodyPr>
          <a:lstStyle/>
          <a:p>
            <a:r>
              <a:rPr lang="ja-JP" altLang="en-US" sz="2800"/>
              <a:t>ケース内効果</a:t>
            </a:r>
            <a:endParaRPr kumimoji="1" lang="ja-JP" altLang="en-US" sz="2800"/>
          </a:p>
        </p:txBody>
      </p:sp>
      <p:sp>
        <p:nvSpPr>
          <p:cNvPr id="13" name="テキスト ボックス 12">
            <a:extLst>
              <a:ext uri="{FF2B5EF4-FFF2-40B4-BE49-F238E27FC236}">
                <a16:creationId xmlns:a16="http://schemas.microsoft.com/office/drawing/2014/main" id="{BE54F50B-F4DC-E44E-A84E-6E2D2E51F6BB}"/>
              </a:ext>
            </a:extLst>
          </p:cNvPr>
          <p:cNvSpPr txBox="1"/>
          <p:nvPr/>
        </p:nvSpPr>
        <p:spPr>
          <a:xfrm>
            <a:off x="86572" y="1749635"/>
            <a:ext cx="2361828" cy="523220"/>
          </a:xfrm>
          <a:prstGeom prst="rect">
            <a:avLst/>
          </a:prstGeom>
          <a:noFill/>
        </p:spPr>
        <p:txBody>
          <a:bodyPr wrap="square" rtlCol="0">
            <a:spAutoFit/>
          </a:bodyPr>
          <a:lstStyle/>
          <a:p>
            <a:r>
              <a:rPr lang="ja-JP" altLang="en-US" sz="2800"/>
              <a:t>ケース間効果</a:t>
            </a:r>
            <a:endParaRPr kumimoji="1" lang="ja-JP" altLang="en-US" sz="2800"/>
          </a:p>
        </p:txBody>
      </p:sp>
      <p:sp>
        <p:nvSpPr>
          <p:cNvPr id="4" name="正方形/長方形 3">
            <a:extLst>
              <a:ext uri="{FF2B5EF4-FFF2-40B4-BE49-F238E27FC236}">
                <a16:creationId xmlns:a16="http://schemas.microsoft.com/office/drawing/2014/main" id="{F144D8B1-0662-D94B-BDC1-4A78EB5FFD65}"/>
              </a:ext>
            </a:extLst>
          </p:cNvPr>
          <p:cNvSpPr/>
          <p:nvPr/>
        </p:nvSpPr>
        <p:spPr>
          <a:xfrm>
            <a:off x="324179" y="4787855"/>
            <a:ext cx="649598"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HLM</a:t>
            </a:r>
            <a:endParaRPr kumimoji="1" lang="ja-JP" altLang="en-US"/>
          </a:p>
        </p:txBody>
      </p:sp>
      <p:sp>
        <p:nvSpPr>
          <p:cNvPr id="16" name="正方形/長方形 15">
            <a:extLst>
              <a:ext uri="{FF2B5EF4-FFF2-40B4-BE49-F238E27FC236}">
                <a16:creationId xmlns:a16="http://schemas.microsoft.com/office/drawing/2014/main" id="{54B98182-6490-7641-8016-47AFC526BA46}"/>
              </a:ext>
            </a:extLst>
          </p:cNvPr>
          <p:cNvSpPr/>
          <p:nvPr/>
        </p:nvSpPr>
        <p:spPr>
          <a:xfrm>
            <a:off x="1638791" y="4061926"/>
            <a:ext cx="673349"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HLM</a:t>
            </a:r>
            <a:endParaRPr kumimoji="1" lang="ja-JP" altLang="en-US"/>
          </a:p>
        </p:txBody>
      </p:sp>
      <p:sp>
        <p:nvSpPr>
          <p:cNvPr id="17" name="正方形/長方形 16">
            <a:extLst>
              <a:ext uri="{FF2B5EF4-FFF2-40B4-BE49-F238E27FC236}">
                <a16:creationId xmlns:a16="http://schemas.microsoft.com/office/drawing/2014/main" id="{776F847E-207D-D842-8F20-B6EB448CB092}"/>
              </a:ext>
            </a:extLst>
          </p:cNvPr>
          <p:cNvSpPr/>
          <p:nvPr/>
        </p:nvSpPr>
        <p:spPr>
          <a:xfrm>
            <a:off x="4263238" y="4715069"/>
            <a:ext cx="673349"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LRR</a:t>
            </a:r>
            <a:endParaRPr kumimoji="1" lang="ja-JP" altLang="en-US"/>
          </a:p>
        </p:txBody>
      </p:sp>
      <p:sp>
        <p:nvSpPr>
          <p:cNvPr id="18" name="正方形/長方形 17">
            <a:extLst>
              <a:ext uri="{FF2B5EF4-FFF2-40B4-BE49-F238E27FC236}">
                <a16:creationId xmlns:a16="http://schemas.microsoft.com/office/drawing/2014/main" id="{60AA03DE-0783-A247-8CD8-1D471BCCBBFE}"/>
              </a:ext>
            </a:extLst>
          </p:cNvPr>
          <p:cNvSpPr/>
          <p:nvPr/>
        </p:nvSpPr>
        <p:spPr>
          <a:xfrm>
            <a:off x="5035134" y="4738820"/>
            <a:ext cx="673349"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SMD</a:t>
            </a:r>
            <a:endParaRPr kumimoji="1" lang="ja-JP" altLang="en-US"/>
          </a:p>
        </p:txBody>
      </p:sp>
      <p:sp>
        <p:nvSpPr>
          <p:cNvPr id="19" name="正方形/長方形 18">
            <a:extLst>
              <a:ext uri="{FF2B5EF4-FFF2-40B4-BE49-F238E27FC236}">
                <a16:creationId xmlns:a16="http://schemas.microsoft.com/office/drawing/2014/main" id="{0C9A7F9F-19CC-2540-BDC5-4ECF21788E8D}"/>
              </a:ext>
            </a:extLst>
          </p:cNvPr>
          <p:cNvSpPr/>
          <p:nvPr/>
        </p:nvSpPr>
        <p:spPr>
          <a:xfrm>
            <a:off x="5937659" y="4976327"/>
            <a:ext cx="673349"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PW</a:t>
            </a:r>
            <a:r>
              <a:rPr kumimoji="1" lang="ja-JP" altLang="en-US"/>
              <a:t>回帰</a:t>
            </a:r>
          </a:p>
        </p:txBody>
      </p:sp>
      <p:sp>
        <p:nvSpPr>
          <p:cNvPr id="20" name="正方形/長方形 19">
            <a:extLst>
              <a:ext uri="{FF2B5EF4-FFF2-40B4-BE49-F238E27FC236}">
                <a16:creationId xmlns:a16="http://schemas.microsoft.com/office/drawing/2014/main" id="{DBF032AE-F032-244C-8F77-2DBD36E38620}"/>
              </a:ext>
            </a:extLst>
          </p:cNvPr>
          <p:cNvSpPr/>
          <p:nvPr/>
        </p:nvSpPr>
        <p:spPr>
          <a:xfrm>
            <a:off x="6982687" y="3931298"/>
            <a:ext cx="1068783" cy="3438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BCT</a:t>
            </a:r>
            <a:endParaRPr kumimoji="1" lang="ja-JP" altLang="en-US"/>
          </a:p>
        </p:txBody>
      </p:sp>
      <p:sp>
        <p:nvSpPr>
          <p:cNvPr id="21" name="正方形/長方形 20">
            <a:extLst>
              <a:ext uri="{FF2B5EF4-FFF2-40B4-BE49-F238E27FC236}">
                <a16:creationId xmlns:a16="http://schemas.microsoft.com/office/drawing/2014/main" id="{3F89F69E-FC98-9941-807D-09E215C37DAF}"/>
              </a:ext>
            </a:extLst>
          </p:cNvPr>
          <p:cNvSpPr/>
          <p:nvPr/>
        </p:nvSpPr>
        <p:spPr>
          <a:xfrm>
            <a:off x="8122718" y="3955049"/>
            <a:ext cx="673349" cy="3438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NAP</a:t>
            </a:r>
            <a:endParaRPr kumimoji="1" lang="ja-JP" altLang="en-US"/>
          </a:p>
        </p:txBody>
      </p:sp>
    </p:spTree>
    <p:extLst>
      <p:ext uri="{BB962C8B-B14F-4D97-AF65-F5344CB8AC3E}">
        <p14:creationId xmlns:p14="http://schemas.microsoft.com/office/powerpoint/2010/main" val="991068090"/>
      </p:ext>
    </p:extLst>
  </p:cSld>
  <p:clrMapOvr>
    <a:masterClrMapping/>
  </p:clrMapOvr>
  <mc:AlternateContent xmlns:mc="http://schemas.openxmlformats.org/markup-compatibility/2006" xmlns:p14="http://schemas.microsoft.com/office/powerpoint/2010/main">
    <mc:Choice Requires="p14">
      <p:transition spd="slow" p14:dur="2000" advTm="36869"/>
    </mc:Choice>
    <mc:Fallback xmlns="">
      <p:transition spd="slow" advTm="3686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F68E5-1FAD-BB40-B10B-A1106FA7AAEF}"/>
              </a:ext>
            </a:extLst>
          </p:cNvPr>
          <p:cNvSpPr>
            <a:spLocks noGrp="1"/>
          </p:cNvSpPr>
          <p:nvPr>
            <p:ph type="title"/>
          </p:nvPr>
        </p:nvSpPr>
        <p:spPr/>
        <p:txBody>
          <a:bodyPr>
            <a:normAutofit/>
          </a:bodyPr>
          <a:lstStyle/>
          <a:p>
            <a:r>
              <a:rPr lang="ja-JP" altLang="en-US" sz="3600" b="0"/>
              <a:t>シングルケース実験デザイン</a:t>
            </a:r>
          </a:p>
        </p:txBody>
      </p:sp>
      <p:sp>
        <p:nvSpPr>
          <p:cNvPr id="3" name="テキスト プレースホルダー 2">
            <a:extLst>
              <a:ext uri="{FF2B5EF4-FFF2-40B4-BE49-F238E27FC236}">
                <a16:creationId xmlns:a16="http://schemas.microsoft.com/office/drawing/2014/main" id="{ABAD3A9E-1210-B54A-A230-4BBF0178F146}"/>
              </a:ext>
            </a:extLst>
          </p:cNvPr>
          <p:cNvSpPr>
            <a:spLocks noGrp="1"/>
          </p:cNvSpPr>
          <p:nvPr>
            <p:ph type="body" idx="1"/>
          </p:nvPr>
        </p:nvSpPr>
        <p:spPr/>
        <p:txBody>
          <a:bodyPr/>
          <a:lstStyle/>
          <a:p>
            <a:r>
              <a:rPr kumimoji="1" lang="en-US" altLang="ja-JP" sz="2400" dirty="0"/>
              <a:t>Single Case Experimental Design (SCED)</a:t>
            </a:r>
            <a:endParaRPr kumimoji="1" lang="ja-JP" altLang="en-US" sz="2400"/>
          </a:p>
        </p:txBody>
      </p:sp>
      <p:sp>
        <p:nvSpPr>
          <p:cNvPr id="4" name="スライド番号プレースホルダー 3">
            <a:extLst>
              <a:ext uri="{FF2B5EF4-FFF2-40B4-BE49-F238E27FC236}">
                <a16:creationId xmlns:a16="http://schemas.microsoft.com/office/drawing/2014/main" id="{5079AD0F-6DF1-8441-BBA9-92FB7ACFC359}"/>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6</a:t>
            </a:fld>
            <a:endParaRPr lang="ja-JP" altLang="en-US">
              <a:latin typeface="Calibri"/>
              <a:ea typeface="ＭＳ Ｐゴシック" panose="020B0600070205080204" pitchFamily="34" charset="-128"/>
            </a:endParaRPr>
          </a:p>
        </p:txBody>
      </p:sp>
    </p:spTree>
    <p:extLst>
      <p:ext uri="{BB962C8B-B14F-4D97-AF65-F5344CB8AC3E}">
        <p14:creationId xmlns:p14="http://schemas.microsoft.com/office/powerpoint/2010/main" val="1975247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3FF79-4275-B247-9F47-AC181B593898}"/>
              </a:ext>
            </a:extLst>
          </p:cNvPr>
          <p:cNvSpPr>
            <a:spLocks noGrp="1"/>
          </p:cNvSpPr>
          <p:nvPr>
            <p:ph type="title"/>
          </p:nvPr>
        </p:nvSpPr>
        <p:spPr/>
        <p:txBody>
          <a:bodyPr>
            <a:normAutofit fontScale="90000"/>
          </a:bodyPr>
          <a:lstStyle/>
          <a:p>
            <a:r>
              <a:rPr kumimoji="1" lang="ja-JP" altLang="en-US"/>
              <a:t>ケース内効果指標</a:t>
            </a:r>
          </a:p>
        </p:txBody>
      </p:sp>
      <p:sp>
        <p:nvSpPr>
          <p:cNvPr id="3" name="コンテンツ プレースホルダー 2">
            <a:extLst>
              <a:ext uri="{FF2B5EF4-FFF2-40B4-BE49-F238E27FC236}">
                <a16:creationId xmlns:a16="http://schemas.microsoft.com/office/drawing/2014/main" id="{0DA12CF1-AF10-3642-B1DC-DA5F3E5F4640}"/>
              </a:ext>
            </a:extLst>
          </p:cNvPr>
          <p:cNvSpPr>
            <a:spLocks noGrp="1"/>
          </p:cNvSpPr>
          <p:nvPr>
            <p:ph idx="1"/>
          </p:nvPr>
        </p:nvSpPr>
        <p:spPr/>
        <p:txBody>
          <a:bodyPr/>
          <a:lstStyle/>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F3F59A8A-F253-0A44-9130-C9A1E6EA17ED}"/>
              </a:ext>
            </a:extLst>
          </p:cNvPr>
          <p:cNvSpPr>
            <a:spLocks noGrp="1"/>
          </p:cNvSpPr>
          <p:nvPr>
            <p:ph type="sldNum" sz="quarter" idx="12"/>
          </p:nvPr>
        </p:nvSpPr>
        <p:spPr/>
        <p:txBody>
          <a:bodyPr/>
          <a:lstStyle/>
          <a:p>
            <a:fld id="{D12A908B-4209-6243-AA34-EE42F7EEC413}" type="slidenum">
              <a:rPr kumimoji="1" lang="ja-JP" altLang="en-US" smtClean="0"/>
              <a:t>60</a:t>
            </a:fld>
            <a:endParaRPr kumimoji="1" lang="ja-JP" altLang="en-US"/>
          </a:p>
        </p:txBody>
      </p:sp>
      <p:graphicFrame>
        <p:nvGraphicFramePr>
          <p:cNvPr id="5" name="表 5">
            <a:extLst>
              <a:ext uri="{FF2B5EF4-FFF2-40B4-BE49-F238E27FC236}">
                <a16:creationId xmlns:a16="http://schemas.microsoft.com/office/drawing/2014/main" id="{978D65B2-B8A9-684A-B395-77AF5B5F735B}"/>
              </a:ext>
            </a:extLst>
          </p:cNvPr>
          <p:cNvGraphicFramePr>
            <a:graphicFrameLocks noGrp="1"/>
          </p:cNvGraphicFramePr>
          <p:nvPr>
            <p:extLst>
              <p:ext uri="{D42A27DB-BD31-4B8C-83A1-F6EECF244321}">
                <p14:modId xmlns:p14="http://schemas.microsoft.com/office/powerpoint/2010/main" val="1493082856"/>
              </p:ext>
            </p:extLst>
          </p:nvPr>
        </p:nvGraphicFramePr>
        <p:xfrm>
          <a:off x="232569" y="854073"/>
          <a:ext cx="8605838" cy="4640860"/>
        </p:xfrm>
        <a:graphic>
          <a:graphicData uri="http://schemas.openxmlformats.org/drawingml/2006/table">
            <a:tbl>
              <a:tblPr firstRow="1" bandRow="1">
                <a:tableStyleId>{5C22544A-7EE6-4342-B048-85BDC9FD1C3A}</a:tableStyleId>
              </a:tblPr>
              <a:tblGrid>
                <a:gridCol w="4302919">
                  <a:extLst>
                    <a:ext uri="{9D8B030D-6E8A-4147-A177-3AD203B41FA5}">
                      <a16:colId xmlns:a16="http://schemas.microsoft.com/office/drawing/2014/main" val="2533970419"/>
                    </a:ext>
                  </a:extLst>
                </a:gridCol>
                <a:gridCol w="4302919">
                  <a:extLst>
                    <a:ext uri="{9D8B030D-6E8A-4147-A177-3AD203B41FA5}">
                      <a16:colId xmlns:a16="http://schemas.microsoft.com/office/drawing/2014/main" val="2046991024"/>
                    </a:ext>
                  </a:extLst>
                </a:gridCol>
              </a:tblGrid>
              <a:tr h="662980">
                <a:tc>
                  <a:txBody>
                    <a:bodyPr/>
                    <a:lstStyle/>
                    <a:p>
                      <a:pPr algn="ctr"/>
                      <a:r>
                        <a:rPr kumimoji="1" lang="ja-JP" altLang="en-US" sz="2700">
                          <a:latin typeface="BIZ UDGothic" panose="020B0400000000000000" pitchFamily="49" charset="-128"/>
                          <a:ea typeface="BIZ UDGothic" panose="020B0400000000000000" pitchFamily="49" charset="-128"/>
                        </a:rPr>
                        <a:t>非重複率系</a:t>
                      </a:r>
                    </a:p>
                  </a:txBody>
                  <a:tcPr marL="135291" marR="135291" marT="67645" marB="67645"/>
                </a:tc>
                <a:tc>
                  <a:txBody>
                    <a:bodyPr/>
                    <a:lstStyle/>
                    <a:p>
                      <a:pPr algn="ctr"/>
                      <a:r>
                        <a:rPr kumimoji="1" lang="ja-JP" altLang="en-US" sz="2700">
                          <a:latin typeface="BIZ UDGothic" panose="020B0400000000000000" pitchFamily="49" charset="-128"/>
                          <a:ea typeface="BIZ UDGothic" panose="020B0400000000000000" pitchFamily="49" charset="-128"/>
                        </a:rPr>
                        <a:t>パラメトリック系</a:t>
                      </a:r>
                    </a:p>
                  </a:txBody>
                  <a:tcPr marL="135291" marR="135291" marT="67645" marB="67645"/>
                </a:tc>
                <a:extLst>
                  <a:ext uri="{0D108BD9-81ED-4DB2-BD59-A6C34878D82A}">
                    <a16:rowId xmlns:a16="http://schemas.microsoft.com/office/drawing/2014/main" val="2006763455"/>
                  </a:ext>
                </a:extLst>
              </a:tr>
              <a:tr h="662980">
                <a:tc>
                  <a:txBody>
                    <a:bodyPr/>
                    <a:lstStyle/>
                    <a:p>
                      <a:pPr marL="1371600" marR="0" lvl="3" indent="0" algn="l" defTabSz="457200" rtl="0" eaLnBrk="1" fontAlgn="auto" latinLnBrk="0" hangingPunct="1">
                        <a:lnSpc>
                          <a:spcPct val="100000"/>
                        </a:lnSpc>
                        <a:spcBef>
                          <a:spcPts val="0"/>
                        </a:spcBef>
                        <a:spcAft>
                          <a:spcPts val="0"/>
                        </a:spcAft>
                        <a:buClrTx/>
                        <a:buSzTx/>
                        <a:buFontTx/>
                        <a:buNone/>
                        <a:tabLst/>
                        <a:defRPr/>
                      </a:pPr>
                      <a:r>
                        <a:rPr kumimoji="1" lang="en-US" altLang="ja-JP" sz="2700" dirty="0">
                          <a:latin typeface="Arial Unicode MS" panose="020B0604020202020204" pitchFamily="34" charset="-128"/>
                          <a:ea typeface="Arial Unicode MS" panose="020B0604020202020204" pitchFamily="34" charset="-128"/>
                          <a:cs typeface="Arial Unicode MS" panose="020B0604020202020204" pitchFamily="34" charset="-128"/>
                        </a:rPr>
                        <a:t>PND</a:t>
                      </a: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tc>
                  <a:txBody>
                    <a:bodyPr/>
                    <a:lstStyle/>
                    <a:p>
                      <a:pPr algn="ctr"/>
                      <a:r>
                        <a:rPr kumimoji="1" lang="en-US" altLang="ja-JP" sz="2700" dirty="0">
                          <a:latin typeface="Arial Unicode MS" panose="020B0604020202020204" pitchFamily="34" charset="-128"/>
                          <a:ea typeface="Arial Unicode MS" panose="020B0604020202020204" pitchFamily="34" charset="-128"/>
                          <a:cs typeface="Arial Unicode MS" panose="020B0604020202020204" pitchFamily="34" charset="-128"/>
                        </a:rPr>
                        <a:t>SMD</a:t>
                      </a: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extLst>
                  <a:ext uri="{0D108BD9-81ED-4DB2-BD59-A6C34878D82A}">
                    <a16:rowId xmlns:a16="http://schemas.microsoft.com/office/drawing/2014/main" val="693728724"/>
                  </a:ext>
                </a:extLst>
              </a:tr>
              <a:tr h="662980">
                <a:tc>
                  <a:txBody>
                    <a:bodyPr/>
                    <a:lstStyle/>
                    <a:p>
                      <a:pPr lvl="3" algn="l"/>
                      <a:r>
                        <a:rPr kumimoji="1" lang="en-US" altLang="ja-JP" sz="2700" dirty="0">
                          <a:latin typeface="Arial Unicode MS" panose="020B0604020202020204" pitchFamily="34" charset="-128"/>
                          <a:ea typeface="Arial Unicode MS" panose="020B0604020202020204" pitchFamily="34" charset="-128"/>
                          <a:cs typeface="Arial Unicode MS" panose="020B0604020202020204" pitchFamily="34" charset="-128"/>
                        </a:rPr>
                        <a:t>PAND</a:t>
                      </a: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tc>
                  <a:txBody>
                    <a:bodyPr/>
                    <a:lstStyle/>
                    <a:p>
                      <a:pPr algn="ctr"/>
                      <a:r>
                        <a:rPr kumimoji="1" lang="en-US" altLang="ja-JP" sz="2700" dirty="0">
                          <a:latin typeface="Arial Unicode MS" panose="020B0604020202020204" pitchFamily="34" charset="-128"/>
                          <a:ea typeface="Arial Unicode MS" panose="020B0604020202020204" pitchFamily="34" charset="-128"/>
                          <a:cs typeface="Arial Unicode MS" panose="020B0604020202020204" pitchFamily="34" charset="-128"/>
                        </a:rPr>
                        <a:t>LRR</a:t>
                      </a: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extLst>
                  <a:ext uri="{0D108BD9-81ED-4DB2-BD59-A6C34878D82A}">
                    <a16:rowId xmlns:a16="http://schemas.microsoft.com/office/drawing/2014/main" val="3330197492"/>
                  </a:ext>
                </a:extLst>
              </a:tr>
              <a:tr h="662980">
                <a:tc>
                  <a:txBody>
                    <a:bodyPr/>
                    <a:lstStyle/>
                    <a:p>
                      <a:pPr lvl="3" algn="l"/>
                      <a:r>
                        <a:rPr kumimoji="1" lang="en-US" altLang="ja-JP" sz="2700" dirty="0">
                          <a:latin typeface="Arial Unicode MS" panose="020B0604020202020204" pitchFamily="34" charset="-128"/>
                          <a:ea typeface="Arial Unicode MS" panose="020B0604020202020204" pitchFamily="34" charset="-128"/>
                          <a:cs typeface="Arial Unicode MS" panose="020B0604020202020204" pitchFamily="34" charset="-128"/>
                        </a:rPr>
                        <a:t>PEM</a:t>
                      </a: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tc>
                  <a:txBody>
                    <a:bodyPr/>
                    <a:lstStyle/>
                    <a:p>
                      <a:pPr algn="ct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extLst>
                  <a:ext uri="{0D108BD9-81ED-4DB2-BD59-A6C34878D82A}">
                    <a16:rowId xmlns:a16="http://schemas.microsoft.com/office/drawing/2014/main" val="2290150332"/>
                  </a:ext>
                </a:extLst>
              </a:tr>
              <a:tr h="662980">
                <a:tc>
                  <a:txBody>
                    <a:bodyPr/>
                    <a:lstStyle/>
                    <a:p>
                      <a:pPr lvl="3" algn="l"/>
                      <a:r>
                        <a:rPr kumimoji="1" lang="en-US" altLang="ja-JP" sz="2700" dirty="0">
                          <a:latin typeface="Arial Unicode MS" panose="020B0604020202020204" pitchFamily="34" charset="-128"/>
                          <a:ea typeface="Arial Unicode MS" panose="020B0604020202020204" pitchFamily="34" charset="-128"/>
                          <a:cs typeface="Arial Unicode MS" panose="020B0604020202020204" pitchFamily="34" charset="-128"/>
                        </a:rPr>
                        <a:t>NAP</a:t>
                      </a: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tc>
                  <a:txBody>
                    <a:bodyPr/>
                    <a:lstStyle/>
                    <a:p>
                      <a:pPr algn="ct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extLst>
                  <a:ext uri="{0D108BD9-81ED-4DB2-BD59-A6C34878D82A}">
                    <a16:rowId xmlns:a16="http://schemas.microsoft.com/office/drawing/2014/main" val="1682838172"/>
                  </a:ext>
                </a:extLst>
              </a:tr>
              <a:tr h="662980">
                <a:tc>
                  <a:txBody>
                    <a:bodyPr/>
                    <a:lstStyle/>
                    <a:p>
                      <a:pPr lvl="3" algn="l"/>
                      <a:r>
                        <a:rPr kumimoji="1" lang="en-US" altLang="ja-JP" sz="2700" dirty="0">
                          <a:latin typeface="Arial Unicode MS" panose="020B0604020202020204" pitchFamily="34" charset="-128"/>
                          <a:ea typeface="Arial Unicode MS" panose="020B0604020202020204" pitchFamily="34" charset="-128"/>
                          <a:cs typeface="Arial Unicode MS" panose="020B0604020202020204" pitchFamily="34" charset="-128"/>
                        </a:rPr>
                        <a:t>Tau</a:t>
                      </a: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tc>
                  <a:txBody>
                    <a:bodyPr/>
                    <a:lstStyle/>
                    <a:p>
                      <a:pPr algn="ct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extLst>
                  <a:ext uri="{0D108BD9-81ED-4DB2-BD59-A6C34878D82A}">
                    <a16:rowId xmlns:a16="http://schemas.microsoft.com/office/drawing/2014/main" val="2879238426"/>
                  </a:ext>
                </a:extLst>
              </a:tr>
              <a:tr h="662980">
                <a:tc>
                  <a:txBody>
                    <a:bodyPr/>
                    <a:lstStyle/>
                    <a:p>
                      <a:pPr lvl="3" algn="l"/>
                      <a:r>
                        <a:rPr kumimoji="1" lang="en-US" altLang="ja-JP" sz="2700" dirty="0">
                          <a:latin typeface="Arial Unicode MS" panose="020B0604020202020204" pitchFamily="34" charset="-128"/>
                          <a:ea typeface="Arial Unicode MS" panose="020B0604020202020204" pitchFamily="34" charset="-128"/>
                          <a:cs typeface="Arial Unicode MS" panose="020B0604020202020204" pitchFamily="34" charset="-128"/>
                        </a:rPr>
                        <a:t>Tau-U</a:t>
                      </a: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tc>
                  <a:txBody>
                    <a:bodyPr/>
                    <a:lstStyle/>
                    <a:p>
                      <a:pPr algn="ctr"/>
                      <a:endParaRPr kumimoji="1" lang="ja-JP" altLang="en-US" sz="2700">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135291" marR="135291" marT="67645" marB="67645"/>
                </a:tc>
                <a:extLst>
                  <a:ext uri="{0D108BD9-81ED-4DB2-BD59-A6C34878D82A}">
                    <a16:rowId xmlns:a16="http://schemas.microsoft.com/office/drawing/2014/main" val="561694466"/>
                  </a:ext>
                </a:extLst>
              </a:tr>
            </a:tbl>
          </a:graphicData>
        </a:graphic>
      </p:graphicFrame>
      <p:sp>
        <p:nvSpPr>
          <p:cNvPr id="7" name="正方形/長方形 6">
            <a:extLst>
              <a:ext uri="{FF2B5EF4-FFF2-40B4-BE49-F238E27FC236}">
                <a16:creationId xmlns:a16="http://schemas.microsoft.com/office/drawing/2014/main" id="{0E9C3457-D6D3-514A-9E30-BC49AEEDA960}"/>
              </a:ext>
            </a:extLst>
          </p:cNvPr>
          <p:cNvSpPr/>
          <p:nvPr/>
        </p:nvSpPr>
        <p:spPr>
          <a:xfrm>
            <a:off x="542924" y="6325969"/>
            <a:ext cx="8215313" cy="307777"/>
          </a:xfrm>
          <a:prstGeom prst="rect">
            <a:avLst/>
          </a:prstGeom>
        </p:spPr>
        <p:txBody>
          <a:bodyPr wrap="square">
            <a:spAutoFit/>
          </a:bodyPr>
          <a:lstStyle/>
          <a:p>
            <a:r>
              <a:rPr lang="en" altLang="ja-JP" sz="1400" dirty="0">
                <a:hlinkClick r:id="rId2"/>
              </a:rPr>
              <a:t>http://cran.utstat.utoronto.ca/web/packages/SingleCaseES/vignettes/Effect-size-definitions.html#references</a:t>
            </a:r>
            <a:endParaRPr lang="ja-JP" altLang="en-US" sz="1400"/>
          </a:p>
        </p:txBody>
      </p:sp>
    </p:spTree>
    <p:extLst>
      <p:ext uri="{BB962C8B-B14F-4D97-AF65-F5344CB8AC3E}">
        <p14:creationId xmlns:p14="http://schemas.microsoft.com/office/powerpoint/2010/main" val="485859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3FF79-4275-B247-9F47-AC181B593898}"/>
              </a:ext>
            </a:extLst>
          </p:cNvPr>
          <p:cNvSpPr>
            <a:spLocks noGrp="1"/>
          </p:cNvSpPr>
          <p:nvPr>
            <p:ph type="title"/>
          </p:nvPr>
        </p:nvSpPr>
        <p:spPr/>
        <p:txBody>
          <a:bodyPr>
            <a:normAutofit/>
          </a:bodyPr>
          <a:lstStyle/>
          <a:p>
            <a:r>
              <a:rPr kumimoji="1" lang="ja-JP" altLang="en-US" sz="3200"/>
              <a:t>非重複率系指標</a:t>
            </a:r>
            <a:r>
              <a:rPr kumimoji="1" lang="en-US" altLang="ja-JP" sz="3200" dirty="0"/>
              <a:t> (non-overlap measures)</a:t>
            </a:r>
            <a:endParaRPr kumimoji="1" lang="ja-JP" altLang="en-US" sz="3200"/>
          </a:p>
        </p:txBody>
      </p:sp>
      <p:sp>
        <p:nvSpPr>
          <p:cNvPr id="3" name="コンテンツ プレースホルダー 2">
            <a:extLst>
              <a:ext uri="{FF2B5EF4-FFF2-40B4-BE49-F238E27FC236}">
                <a16:creationId xmlns:a16="http://schemas.microsoft.com/office/drawing/2014/main" id="{0DA12CF1-AF10-3642-B1DC-DA5F3E5F4640}"/>
              </a:ext>
            </a:extLst>
          </p:cNvPr>
          <p:cNvSpPr>
            <a:spLocks noGrp="1"/>
          </p:cNvSpPr>
          <p:nvPr>
            <p:ph idx="1"/>
          </p:nvPr>
        </p:nvSpPr>
        <p:spPr/>
        <p:txBody>
          <a:bodyPr/>
          <a:lstStyle/>
          <a:p>
            <a:r>
              <a:rPr kumimoji="1" lang="en-US" altLang="ja-JP" dirty="0"/>
              <a:t>PND </a:t>
            </a:r>
            <a:r>
              <a:rPr kumimoji="1" lang="en-US" altLang="ja-JP" sz="2400" dirty="0"/>
              <a:t>(</a:t>
            </a:r>
            <a:r>
              <a:rPr lang="en" altLang="ja-JP" sz="2400" dirty="0"/>
              <a:t>percentage of nonoverlapping data</a:t>
            </a:r>
            <a:r>
              <a:rPr kumimoji="1" lang="en-US" altLang="ja-JP" sz="2400" dirty="0"/>
              <a:t>)</a:t>
            </a:r>
            <a:endParaRPr kumimoji="1" lang="en-US" altLang="ja-JP" dirty="0"/>
          </a:p>
          <a:p>
            <a:r>
              <a:rPr kumimoji="1" lang="en-US" altLang="ja-JP" dirty="0"/>
              <a:t>PAND </a:t>
            </a:r>
            <a:r>
              <a:rPr kumimoji="1" lang="en-US" altLang="ja-JP" sz="2400" dirty="0"/>
              <a:t>(</a:t>
            </a:r>
            <a:r>
              <a:rPr lang="en" altLang="ja-JP" sz="2400" dirty="0"/>
              <a:t>percentage of all nonoverlapping data</a:t>
            </a:r>
            <a:r>
              <a:rPr kumimoji="1" lang="en-US" altLang="ja-JP" sz="2400" dirty="0"/>
              <a:t>)</a:t>
            </a:r>
            <a:endParaRPr kumimoji="1" lang="en-US" altLang="ja-JP" dirty="0"/>
          </a:p>
        </p:txBody>
      </p:sp>
      <p:sp>
        <p:nvSpPr>
          <p:cNvPr id="4" name="スライド番号プレースホルダー 3">
            <a:extLst>
              <a:ext uri="{FF2B5EF4-FFF2-40B4-BE49-F238E27FC236}">
                <a16:creationId xmlns:a16="http://schemas.microsoft.com/office/drawing/2014/main" id="{F3F59A8A-F253-0A44-9130-C9A1E6EA17ED}"/>
              </a:ext>
            </a:extLst>
          </p:cNvPr>
          <p:cNvSpPr>
            <a:spLocks noGrp="1"/>
          </p:cNvSpPr>
          <p:nvPr>
            <p:ph type="sldNum" sz="quarter" idx="12"/>
          </p:nvPr>
        </p:nvSpPr>
        <p:spPr/>
        <p:txBody>
          <a:bodyPr/>
          <a:lstStyle/>
          <a:p>
            <a:fld id="{D12A908B-4209-6243-AA34-EE42F7EEC413}" type="slidenum">
              <a:rPr kumimoji="1" lang="ja-JP" altLang="en-US" smtClean="0"/>
              <a:t>61</a:t>
            </a:fld>
            <a:endParaRPr kumimoji="1" lang="ja-JP" altLang="en-US"/>
          </a:p>
        </p:txBody>
      </p:sp>
      <p:pic>
        <p:nvPicPr>
          <p:cNvPr id="9" name="図 8">
            <a:extLst>
              <a:ext uri="{FF2B5EF4-FFF2-40B4-BE49-F238E27FC236}">
                <a16:creationId xmlns:a16="http://schemas.microsoft.com/office/drawing/2014/main" id="{3C12FAE3-EBFC-B24B-90A9-87B22AF39DD3}"/>
              </a:ext>
            </a:extLst>
          </p:cNvPr>
          <p:cNvPicPr>
            <a:picLocks noChangeAspect="1"/>
          </p:cNvPicPr>
          <p:nvPr/>
        </p:nvPicPr>
        <p:blipFill>
          <a:blip r:embed="rId2"/>
          <a:stretch>
            <a:fillRect/>
          </a:stretch>
        </p:blipFill>
        <p:spPr>
          <a:xfrm>
            <a:off x="138692" y="2325056"/>
            <a:ext cx="4111679" cy="3675693"/>
          </a:xfrm>
          <a:prstGeom prst="rect">
            <a:avLst/>
          </a:prstGeom>
        </p:spPr>
      </p:pic>
      <p:pic>
        <p:nvPicPr>
          <p:cNvPr id="10" name="図 9">
            <a:extLst>
              <a:ext uri="{FF2B5EF4-FFF2-40B4-BE49-F238E27FC236}">
                <a16:creationId xmlns:a16="http://schemas.microsoft.com/office/drawing/2014/main" id="{0D982ED5-2697-B744-ADED-201FFC6991CD}"/>
              </a:ext>
            </a:extLst>
          </p:cNvPr>
          <p:cNvPicPr>
            <a:picLocks noChangeAspect="1"/>
          </p:cNvPicPr>
          <p:nvPr/>
        </p:nvPicPr>
        <p:blipFill>
          <a:blip r:embed="rId3"/>
          <a:stretch>
            <a:fillRect/>
          </a:stretch>
        </p:blipFill>
        <p:spPr>
          <a:xfrm>
            <a:off x="4513080" y="2378990"/>
            <a:ext cx="4316595" cy="3631526"/>
          </a:xfrm>
          <a:prstGeom prst="rect">
            <a:avLst/>
          </a:prstGeom>
        </p:spPr>
      </p:pic>
      <p:sp>
        <p:nvSpPr>
          <p:cNvPr id="13" name="正方形/長方形 12">
            <a:extLst>
              <a:ext uri="{FF2B5EF4-FFF2-40B4-BE49-F238E27FC236}">
                <a16:creationId xmlns:a16="http://schemas.microsoft.com/office/drawing/2014/main" id="{304E491D-26A7-934A-A569-7075F59BF963}"/>
              </a:ext>
            </a:extLst>
          </p:cNvPr>
          <p:cNvSpPr/>
          <p:nvPr/>
        </p:nvSpPr>
        <p:spPr>
          <a:xfrm>
            <a:off x="542924" y="6325969"/>
            <a:ext cx="8215313" cy="307777"/>
          </a:xfrm>
          <a:prstGeom prst="rect">
            <a:avLst/>
          </a:prstGeom>
        </p:spPr>
        <p:txBody>
          <a:bodyPr wrap="square">
            <a:spAutoFit/>
          </a:bodyPr>
          <a:lstStyle/>
          <a:p>
            <a:r>
              <a:rPr lang="en" altLang="ja-JP" sz="1400" dirty="0">
                <a:hlinkClick r:id="rId4"/>
              </a:rPr>
              <a:t>http://cran.utstat.utoronto.ca/web/packages/SingleCaseES/vignettes/Effect-size-definitions.html#references</a:t>
            </a:r>
            <a:endParaRPr lang="ja-JP" altLang="en-US" sz="1400"/>
          </a:p>
        </p:txBody>
      </p:sp>
    </p:spTree>
    <p:extLst>
      <p:ext uri="{BB962C8B-B14F-4D97-AF65-F5344CB8AC3E}">
        <p14:creationId xmlns:p14="http://schemas.microsoft.com/office/powerpoint/2010/main" val="3004895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3FF79-4275-B247-9F47-AC181B593898}"/>
              </a:ext>
            </a:extLst>
          </p:cNvPr>
          <p:cNvSpPr>
            <a:spLocks noGrp="1"/>
          </p:cNvSpPr>
          <p:nvPr>
            <p:ph type="title"/>
          </p:nvPr>
        </p:nvSpPr>
        <p:spPr/>
        <p:txBody>
          <a:bodyPr>
            <a:normAutofit/>
          </a:bodyPr>
          <a:lstStyle/>
          <a:p>
            <a:r>
              <a:rPr kumimoji="1" lang="ja-JP" altLang="en-US" sz="3200"/>
              <a:t>非重複率系指標</a:t>
            </a:r>
            <a:r>
              <a:rPr kumimoji="1" lang="en-US" altLang="ja-JP" sz="3200" dirty="0"/>
              <a:t> (non-overlap measures)</a:t>
            </a:r>
            <a:endParaRPr kumimoji="1" lang="ja-JP" altLang="en-US" sz="3200"/>
          </a:p>
        </p:txBody>
      </p:sp>
      <p:sp>
        <p:nvSpPr>
          <p:cNvPr id="3" name="コンテンツ プレースホルダー 2">
            <a:extLst>
              <a:ext uri="{FF2B5EF4-FFF2-40B4-BE49-F238E27FC236}">
                <a16:creationId xmlns:a16="http://schemas.microsoft.com/office/drawing/2014/main" id="{0DA12CF1-AF10-3642-B1DC-DA5F3E5F4640}"/>
              </a:ext>
            </a:extLst>
          </p:cNvPr>
          <p:cNvSpPr>
            <a:spLocks noGrp="1"/>
          </p:cNvSpPr>
          <p:nvPr>
            <p:ph idx="1"/>
          </p:nvPr>
        </p:nvSpPr>
        <p:spPr/>
        <p:txBody>
          <a:bodyPr/>
          <a:lstStyle/>
          <a:p>
            <a:r>
              <a:rPr kumimoji="1" lang="en-US" altLang="ja-JP" dirty="0"/>
              <a:t>PEM </a:t>
            </a:r>
            <a:r>
              <a:rPr kumimoji="1" lang="en-US" altLang="ja-JP" sz="2000" dirty="0"/>
              <a:t>(</a:t>
            </a:r>
            <a:r>
              <a:rPr lang="en" altLang="ja-JP" sz="2000" dirty="0"/>
              <a:t>percentage of Phase B exceeding the Phase A median</a:t>
            </a:r>
            <a:r>
              <a:rPr kumimoji="1" lang="en-US" altLang="ja-JP" sz="2000" dirty="0"/>
              <a:t>)</a:t>
            </a:r>
          </a:p>
        </p:txBody>
      </p:sp>
      <p:sp>
        <p:nvSpPr>
          <p:cNvPr id="4" name="スライド番号プレースホルダー 3">
            <a:extLst>
              <a:ext uri="{FF2B5EF4-FFF2-40B4-BE49-F238E27FC236}">
                <a16:creationId xmlns:a16="http://schemas.microsoft.com/office/drawing/2014/main" id="{F3F59A8A-F253-0A44-9130-C9A1E6EA17ED}"/>
              </a:ext>
            </a:extLst>
          </p:cNvPr>
          <p:cNvSpPr>
            <a:spLocks noGrp="1"/>
          </p:cNvSpPr>
          <p:nvPr>
            <p:ph type="sldNum" sz="quarter" idx="12"/>
          </p:nvPr>
        </p:nvSpPr>
        <p:spPr/>
        <p:txBody>
          <a:bodyPr/>
          <a:lstStyle/>
          <a:p>
            <a:fld id="{D12A908B-4209-6243-AA34-EE42F7EEC413}" type="slidenum">
              <a:rPr kumimoji="1" lang="ja-JP" altLang="en-US" smtClean="0"/>
              <a:t>62</a:t>
            </a:fld>
            <a:endParaRPr kumimoji="1" lang="ja-JP" altLang="en-US"/>
          </a:p>
        </p:txBody>
      </p:sp>
      <p:pic>
        <p:nvPicPr>
          <p:cNvPr id="5" name="図 4">
            <a:extLst>
              <a:ext uri="{FF2B5EF4-FFF2-40B4-BE49-F238E27FC236}">
                <a16:creationId xmlns:a16="http://schemas.microsoft.com/office/drawing/2014/main" id="{3B301330-D990-B943-86A5-8038259B50D0}"/>
              </a:ext>
            </a:extLst>
          </p:cNvPr>
          <p:cNvPicPr>
            <a:picLocks noChangeAspect="1"/>
          </p:cNvPicPr>
          <p:nvPr/>
        </p:nvPicPr>
        <p:blipFill rotWithShape="1">
          <a:blip r:embed="rId2"/>
          <a:srcRect r="47766"/>
          <a:stretch/>
        </p:blipFill>
        <p:spPr>
          <a:xfrm>
            <a:off x="2657703" y="2405137"/>
            <a:ext cx="4418012" cy="3371568"/>
          </a:xfrm>
          <a:prstGeom prst="rect">
            <a:avLst/>
          </a:prstGeom>
        </p:spPr>
      </p:pic>
      <p:sp>
        <p:nvSpPr>
          <p:cNvPr id="8" name="正方形/長方形 7">
            <a:extLst>
              <a:ext uri="{FF2B5EF4-FFF2-40B4-BE49-F238E27FC236}">
                <a16:creationId xmlns:a16="http://schemas.microsoft.com/office/drawing/2014/main" id="{A939C267-02D7-E143-AF53-85969D1FE9DA}"/>
              </a:ext>
            </a:extLst>
          </p:cNvPr>
          <p:cNvSpPr/>
          <p:nvPr/>
        </p:nvSpPr>
        <p:spPr>
          <a:xfrm>
            <a:off x="542924" y="6325969"/>
            <a:ext cx="8215313" cy="307777"/>
          </a:xfrm>
          <a:prstGeom prst="rect">
            <a:avLst/>
          </a:prstGeom>
        </p:spPr>
        <p:txBody>
          <a:bodyPr wrap="square">
            <a:spAutoFit/>
          </a:bodyPr>
          <a:lstStyle/>
          <a:p>
            <a:r>
              <a:rPr lang="en" altLang="ja-JP" sz="1400" dirty="0">
                <a:hlinkClick r:id="rId3"/>
              </a:rPr>
              <a:t>http://cran.utstat.utoronto.ca/web/packages/SingleCaseES/vignettes/Effect-size-definitions.html#references</a:t>
            </a:r>
            <a:endParaRPr lang="ja-JP" altLang="en-US" sz="1400"/>
          </a:p>
        </p:txBody>
      </p:sp>
    </p:spTree>
    <p:extLst>
      <p:ext uri="{BB962C8B-B14F-4D97-AF65-F5344CB8AC3E}">
        <p14:creationId xmlns:p14="http://schemas.microsoft.com/office/powerpoint/2010/main" val="1267535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3FF79-4275-B247-9F47-AC181B593898}"/>
              </a:ext>
            </a:extLst>
          </p:cNvPr>
          <p:cNvSpPr>
            <a:spLocks noGrp="1"/>
          </p:cNvSpPr>
          <p:nvPr>
            <p:ph type="title"/>
          </p:nvPr>
        </p:nvSpPr>
        <p:spPr/>
        <p:txBody>
          <a:bodyPr>
            <a:normAutofit/>
          </a:bodyPr>
          <a:lstStyle/>
          <a:p>
            <a:r>
              <a:rPr kumimoji="1" lang="ja-JP" altLang="en-US" sz="3200"/>
              <a:t>非重複率系指標</a:t>
            </a:r>
            <a:r>
              <a:rPr kumimoji="1" lang="en-US" altLang="ja-JP" sz="3200" dirty="0"/>
              <a:t> (non-overlap measures)</a:t>
            </a:r>
            <a:endParaRPr kumimoji="1" lang="ja-JP" altLang="en-US" sz="3200"/>
          </a:p>
        </p:txBody>
      </p:sp>
      <p:sp>
        <p:nvSpPr>
          <p:cNvPr id="3" name="コンテンツ プレースホルダー 2">
            <a:extLst>
              <a:ext uri="{FF2B5EF4-FFF2-40B4-BE49-F238E27FC236}">
                <a16:creationId xmlns:a16="http://schemas.microsoft.com/office/drawing/2014/main" id="{0DA12CF1-AF10-3642-B1DC-DA5F3E5F4640}"/>
              </a:ext>
            </a:extLst>
          </p:cNvPr>
          <p:cNvSpPr>
            <a:spLocks noGrp="1"/>
          </p:cNvSpPr>
          <p:nvPr>
            <p:ph idx="1"/>
          </p:nvPr>
        </p:nvSpPr>
        <p:spPr/>
        <p:txBody>
          <a:bodyPr/>
          <a:lstStyle/>
          <a:p>
            <a:r>
              <a:rPr lang="en-US" altLang="ja-JP" dirty="0"/>
              <a:t>NAP </a:t>
            </a:r>
            <a:r>
              <a:rPr lang="en-US" altLang="ja-JP" sz="2400" dirty="0"/>
              <a:t>(</a:t>
            </a:r>
            <a:r>
              <a:rPr lang="en" altLang="ja-JP" sz="2400" dirty="0"/>
              <a:t>nonoverlap of all pairs)</a:t>
            </a:r>
          </a:p>
          <a:p>
            <a:r>
              <a:rPr kumimoji="1" lang="en-US" altLang="ja-JP" dirty="0"/>
              <a:t>Tau </a:t>
            </a:r>
            <a:r>
              <a:rPr kumimoji="1" lang="en-US" altLang="ja-JP" sz="2400" dirty="0"/>
              <a:t>(Kendall’s tau)</a:t>
            </a:r>
            <a:endParaRPr kumimoji="1" lang="en-US" altLang="ja-JP" dirty="0"/>
          </a:p>
        </p:txBody>
      </p:sp>
      <p:sp>
        <p:nvSpPr>
          <p:cNvPr id="4" name="スライド番号プレースホルダー 3">
            <a:extLst>
              <a:ext uri="{FF2B5EF4-FFF2-40B4-BE49-F238E27FC236}">
                <a16:creationId xmlns:a16="http://schemas.microsoft.com/office/drawing/2014/main" id="{F3F59A8A-F253-0A44-9130-C9A1E6EA17ED}"/>
              </a:ext>
            </a:extLst>
          </p:cNvPr>
          <p:cNvSpPr>
            <a:spLocks noGrp="1"/>
          </p:cNvSpPr>
          <p:nvPr>
            <p:ph type="sldNum" sz="quarter" idx="12"/>
          </p:nvPr>
        </p:nvSpPr>
        <p:spPr/>
        <p:txBody>
          <a:bodyPr/>
          <a:lstStyle/>
          <a:p>
            <a:fld id="{D12A908B-4209-6243-AA34-EE42F7EEC413}" type="slidenum">
              <a:rPr kumimoji="1" lang="ja-JP" altLang="en-US" smtClean="0"/>
              <a:t>63</a:t>
            </a:fld>
            <a:endParaRPr kumimoji="1" lang="ja-JP" altLang="en-US"/>
          </a:p>
        </p:txBody>
      </p:sp>
      <p:pic>
        <p:nvPicPr>
          <p:cNvPr id="7" name="図 6">
            <a:extLst>
              <a:ext uri="{FF2B5EF4-FFF2-40B4-BE49-F238E27FC236}">
                <a16:creationId xmlns:a16="http://schemas.microsoft.com/office/drawing/2014/main" id="{D6DE7314-D11B-B34A-96F6-6CB9BD266F22}"/>
              </a:ext>
            </a:extLst>
          </p:cNvPr>
          <p:cNvPicPr>
            <a:picLocks noChangeAspect="1"/>
          </p:cNvPicPr>
          <p:nvPr/>
        </p:nvPicPr>
        <p:blipFill>
          <a:blip r:embed="rId2"/>
          <a:stretch>
            <a:fillRect/>
          </a:stretch>
        </p:blipFill>
        <p:spPr>
          <a:xfrm>
            <a:off x="342900" y="2361149"/>
            <a:ext cx="8801100" cy="3530556"/>
          </a:xfrm>
          <a:prstGeom prst="rect">
            <a:avLst/>
          </a:prstGeom>
        </p:spPr>
      </p:pic>
      <p:sp>
        <p:nvSpPr>
          <p:cNvPr id="8" name="正方形/長方形 7">
            <a:extLst>
              <a:ext uri="{FF2B5EF4-FFF2-40B4-BE49-F238E27FC236}">
                <a16:creationId xmlns:a16="http://schemas.microsoft.com/office/drawing/2014/main" id="{810369EB-5194-4240-97D9-BCDF100C0712}"/>
              </a:ext>
            </a:extLst>
          </p:cNvPr>
          <p:cNvSpPr/>
          <p:nvPr/>
        </p:nvSpPr>
        <p:spPr>
          <a:xfrm>
            <a:off x="542924" y="6325969"/>
            <a:ext cx="8215313" cy="307777"/>
          </a:xfrm>
          <a:prstGeom prst="rect">
            <a:avLst/>
          </a:prstGeom>
        </p:spPr>
        <p:txBody>
          <a:bodyPr wrap="square">
            <a:spAutoFit/>
          </a:bodyPr>
          <a:lstStyle/>
          <a:p>
            <a:r>
              <a:rPr lang="en" altLang="ja-JP" sz="1400" dirty="0">
                <a:hlinkClick r:id="rId3"/>
              </a:rPr>
              <a:t>http://cran.utstat.utoronto.ca/web/packages/SingleCaseES/vignettes/Effect-size-definitions.html#references</a:t>
            </a:r>
            <a:endParaRPr lang="ja-JP" altLang="en-US" sz="1400"/>
          </a:p>
        </p:txBody>
      </p:sp>
    </p:spTree>
    <p:extLst>
      <p:ext uri="{BB962C8B-B14F-4D97-AF65-F5344CB8AC3E}">
        <p14:creationId xmlns:p14="http://schemas.microsoft.com/office/powerpoint/2010/main" val="35708114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56B1B4-D147-8A6C-E697-B240537B3726}"/>
              </a:ext>
            </a:extLst>
          </p:cNvPr>
          <p:cNvSpPr>
            <a:spLocks noGrp="1"/>
          </p:cNvSpPr>
          <p:nvPr>
            <p:ph type="title"/>
          </p:nvPr>
        </p:nvSpPr>
        <p:spPr/>
        <p:txBody>
          <a:bodyPr>
            <a:normAutofit fontScale="90000"/>
          </a:bodyPr>
          <a:lstStyle/>
          <a:p>
            <a:r>
              <a:rPr kumimoji="1" lang="ja-JP" altLang="en-US"/>
              <a:t>非重複率系指標の問題</a:t>
            </a:r>
          </a:p>
        </p:txBody>
      </p:sp>
      <p:sp>
        <p:nvSpPr>
          <p:cNvPr id="3" name="コンテンツ プレースホルダー 2">
            <a:extLst>
              <a:ext uri="{FF2B5EF4-FFF2-40B4-BE49-F238E27FC236}">
                <a16:creationId xmlns:a16="http://schemas.microsoft.com/office/drawing/2014/main" id="{55F6C3CA-B42B-0B7C-47FE-183630109787}"/>
              </a:ext>
            </a:extLst>
          </p:cNvPr>
          <p:cNvSpPr>
            <a:spLocks noGrp="1"/>
          </p:cNvSpPr>
          <p:nvPr>
            <p:ph idx="1"/>
          </p:nvPr>
        </p:nvSpPr>
        <p:spPr/>
        <p:txBody>
          <a:bodyPr/>
          <a:lstStyle/>
          <a:p>
            <a:r>
              <a:rPr lang="en" altLang="ja-JP" dirty="0"/>
              <a:t>SCED</a:t>
            </a:r>
            <a:r>
              <a:rPr lang="ja-JP" altLang="en-US"/>
              <a:t>研究</a:t>
            </a:r>
            <a:r>
              <a:rPr lang="en-US" altLang="ja-JP" dirty="0"/>
              <a:t>115 </a:t>
            </a:r>
            <a:r>
              <a:rPr lang="ja-JP" altLang="en-US"/>
              <a:t>件をメタ分析</a:t>
            </a:r>
            <a:endParaRPr lang="en-US" altLang="ja-JP" dirty="0"/>
          </a:p>
          <a:p>
            <a:pPr lvl="1">
              <a:lnSpc>
                <a:spcPct val="150000"/>
              </a:lnSpc>
            </a:pPr>
            <a:r>
              <a:rPr lang="en-US" altLang="ja-JP" dirty="0"/>
              <a:t> </a:t>
            </a:r>
            <a:r>
              <a:rPr lang="ja-JP" altLang="en-US"/>
              <a:t>平均的にどれくらいデータにトレンドがあるか？</a:t>
            </a:r>
            <a:endParaRPr lang="en-US" altLang="ja-JP" dirty="0"/>
          </a:p>
          <a:p>
            <a:pPr lvl="1">
              <a:lnSpc>
                <a:spcPct val="150000"/>
              </a:lnSpc>
            </a:pPr>
            <a:r>
              <a:rPr lang="en-US" altLang="ja-JP" dirty="0"/>
              <a:t> </a:t>
            </a:r>
            <a:r>
              <a:rPr lang="ja-JP" altLang="en-US"/>
              <a:t>ベースライン期：平均</a:t>
            </a:r>
            <a:r>
              <a:rPr lang="en-US" altLang="ja-JP" dirty="0"/>
              <a:t>0.32</a:t>
            </a:r>
          </a:p>
          <a:p>
            <a:pPr lvl="1">
              <a:lnSpc>
                <a:spcPct val="150000"/>
              </a:lnSpc>
            </a:pPr>
            <a:r>
              <a:rPr lang="en-US" altLang="ja-JP" dirty="0"/>
              <a:t> </a:t>
            </a:r>
            <a:r>
              <a:rPr lang="ja-JP" altLang="en-US"/>
              <a:t>介入期 ：平均</a:t>
            </a:r>
            <a:r>
              <a:rPr lang="en-US" altLang="ja-JP" dirty="0"/>
              <a:t>0.43 </a:t>
            </a:r>
            <a:br>
              <a:rPr lang="en-US" altLang="ja-JP" dirty="0"/>
            </a:br>
            <a:endParaRPr lang="en-US" altLang="ja-JP" sz="1600" dirty="0"/>
          </a:p>
          <a:p>
            <a:pPr marL="857250" lvl="2" indent="0">
              <a:lnSpc>
                <a:spcPct val="150000"/>
              </a:lnSpc>
              <a:buNone/>
            </a:pPr>
            <a:r>
              <a:rPr lang="ja-JP" altLang="en-US" sz="2800"/>
              <a:t>→</a:t>
            </a:r>
            <a:r>
              <a:rPr lang="en-US" altLang="ja-JP" sz="2800" dirty="0"/>
              <a:t> </a:t>
            </a:r>
            <a:r>
              <a:rPr lang="ja-JP" altLang="en-US" sz="2800"/>
              <a:t>基本的にトレンドがあることを前提として、</a:t>
            </a:r>
            <a:br>
              <a:rPr lang="en-US" altLang="ja-JP" sz="2800" dirty="0"/>
            </a:br>
            <a:r>
              <a:rPr lang="ja-JP" altLang="en-US" sz="2800"/>
              <a:t>　トレンドを考慮可能な指標を選択するのが、</a:t>
            </a:r>
            <a:br>
              <a:rPr lang="en-US" altLang="ja-JP" sz="2800" dirty="0"/>
            </a:br>
            <a:r>
              <a:rPr lang="ja-JP" altLang="en-US" sz="2800"/>
              <a:t>　望ましい</a:t>
            </a:r>
            <a:endParaRPr kumimoji="1" lang="ja-JP" altLang="en-US" sz="2800"/>
          </a:p>
        </p:txBody>
      </p:sp>
      <p:sp>
        <p:nvSpPr>
          <p:cNvPr id="4" name="スライド番号プレースホルダー 3">
            <a:extLst>
              <a:ext uri="{FF2B5EF4-FFF2-40B4-BE49-F238E27FC236}">
                <a16:creationId xmlns:a16="http://schemas.microsoft.com/office/drawing/2014/main" id="{05CCA592-3A43-E955-F708-C266EF386E91}"/>
              </a:ext>
            </a:extLst>
          </p:cNvPr>
          <p:cNvSpPr>
            <a:spLocks noGrp="1"/>
          </p:cNvSpPr>
          <p:nvPr>
            <p:ph type="sldNum" sz="quarter" idx="12"/>
          </p:nvPr>
        </p:nvSpPr>
        <p:spPr/>
        <p:txBody>
          <a:bodyPr/>
          <a:lstStyle/>
          <a:p>
            <a:fld id="{D12A908B-4209-6243-AA34-EE42F7EEC413}" type="slidenum">
              <a:rPr lang="ja-JP" altLang="en-US" smtClean="0"/>
              <a:pPr/>
              <a:t>64</a:t>
            </a:fld>
            <a:endParaRPr lang="ja-JP" altLang="en-US"/>
          </a:p>
        </p:txBody>
      </p:sp>
      <p:sp>
        <p:nvSpPr>
          <p:cNvPr id="6" name="テキスト ボックス 5">
            <a:extLst>
              <a:ext uri="{FF2B5EF4-FFF2-40B4-BE49-F238E27FC236}">
                <a16:creationId xmlns:a16="http://schemas.microsoft.com/office/drawing/2014/main" id="{9B7D8455-943B-4082-D726-2E888675238E}"/>
              </a:ext>
            </a:extLst>
          </p:cNvPr>
          <p:cNvSpPr txBox="1"/>
          <p:nvPr/>
        </p:nvSpPr>
        <p:spPr>
          <a:xfrm>
            <a:off x="630821" y="6214651"/>
            <a:ext cx="8307028" cy="584775"/>
          </a:xfrm>
          <a:prstGeom prst="rect">
            <a:avLst/>
          </a:prstGeom>
          <a:noFill/>
        </p:spPr>
        <p:txBody>
          <a:bodyPr wrap="square">
            <a:spAutoFit/>
          </a:bodyPr>
          <a:lstStyle/>
          <a:p>
            <a:r>
              <a:rPr lang="en" altLang="ja-JP" sz="1600" b="0" i="0" dirty="0" err="1">
                <a:solidFill>
                  <a:srgbClr val="222222"/>
                </a:solidFill>
                <a:effectLst/>
                <a:latin typeface="Arial" panose="020B0604020202020204" pitchFamily="34" charset="0"/>
              </a:rPr>
              <a:t>Brossart</a:t>
            </a:r>
            <a:r>
              <a:rPr lang="en" altLang="ja-JP" sz="1600" b="0" i="0" dirty="0">
                <a:solidFill>
                  <a:srgbClr val="222222"/>
                </a:solidFill>
                <a:effectLst/>
                <a:latin typeface="Arial" panose="020B0604020202020204" pitchFamily="34" charset="0"/>
              </a:rPr>
              <a:t>, D. F., Laird, V. C., &amp; Armstrong, T. W. (2018). Interpreting Kendall’s Tau and Tau-U for single-case experimental designs. </a:t>
            </a:r>
            <a:r>
              <a:rPr lang="en" altLang="ja-JP" sz="1600" b="0" i="1" dirty="0">
                <a:solidFill>
                  <a:srgbClr val="222222"/>
                </a:solidFill>
                <a:effectLst/>
                <a:latin typeface="Arial" panose="020B0604020202020204" pitchFamily="34" charset="0"/>
              </a:rPr>
              <a:t>Cogent Psychology</a:t>
            </a:r>
            <a:r>
              <a:rPr lang="en" altLang="ja-JP" sz="1600" b="0" i="0" dirty="0">
                <a:solidFill>
                  <a:srgbClr val="222222"/>
                </a:solidFill>
                <a:effectLst/>
                <a:latin typeface="Arial" panose="020B0604020202020204" pitchFamily="34" charset="0"/>
              </a:rPr>
              <a:t>, </a:t>
            </a:r>
            <a:r>
              <a:rPr lang="en" altLang="ja-JP" sz="1600" b="0" i="1" dirty="0">
                <a:solidFill>
                  <a:srgbClr val="222222"/>
                </a:solidFill>
                <a:effectLst/>
                <a:latin typeface="Arial" panose="020B0604020202020204" pitchFamily="34" charset="0"/>
              </a:rPr>
              <a:t>5</a:t>
            </a:r>
            <a:r>
              <a:rPr lang="en" altLang="ja-JP" sz="1600" b="0" i="0" dirty="0">
                <a:solidFill>
                  <a:srgbClr val="222222"/>
                </a:solidFill>
                <a:effectLst/>
                <a:latin typeface="Arial" panose="020B0604020202020204" pitchFamily="34" charset="0"/>
              </a:rPr>
              <a:t>(1), 1518687.</a:t>
            </a:r>
            <a:endParaRPr lang="ja-JP" altLang="en-US" sz="1600"/>
          </a:p>
        </p:txBody>
      </p:sp>
    </p:spTree>
    <p:extLst>
      <p:ext uri="{BB962C8B-B14F-4D97-AF65-F5344CB8AC3E}">
        <p14:creationId xmlns:p14="http://schemas.microsoft.com/office/powerpoint/2010/main" val="1451726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3FF79-4275-B247-9F47-AC181B593898}"/>
              </a:ext>
            </a:extLst>
          </p:cNvPr>
          <p:cNvSpPr>
            <a:spLocks noGrp="1"/>
          </p:cNvSpPr>
          <p:nvPr>
            <p:ph type="title"/>
          </p:nvPr>
        </p:nvSpPr>
        <p:spPr/>
        <p:txBody>
          <a:bodyPr>
            <a:noAutofit/>
          </a:bodyPr>
          <a:lstStyle/>
          <a:p>
            <a:r>
              <a:rPr kumimoji="1" lang="ja-JP" altLang="en-US" sz="2800"/>
              <a:t>トレンドの影響を考慮可能な非重複率系指標</a:t>
            </a:r>
          </a:p>
        </p:txBody>
      </p:sp>
      <p:sp>
        <p:nvSpPr>
          <p:cNvPr id="3" name="コンテンツ プレースホルダー 2">
            <a:extLst>
              <a:ext uri="{FF2B5EF4-FFF2-40B4-BE49-F238E27FC236}">
                <a16:creationId xmlns:a16="http://schemas.microsoft.com/office/drawing/2014/main" id="{0DA12CF1-AF10-3642-B1DC-DA5F3E5F4640}"/>
              </a:ext>
            </a:extLst>
          </p:cNvPr>
          <p:cNvSpPr>
            <a:spLocks noGrp="1"/>
          </p:cNvSpPr>
          <p:nvPr>
            <p:ph idx="1"/>
          </p:nvPr>
        </p:nvSpPr>
        <p:spPr/>
        <p:txBody>
          <a:bodyPr/>
          <a:lstStyle/>
          <a:p>
            <a:r>
              <a:rPr lang="en-US" altLang="ja-JP" dirty="0"/>
              <a:t>Tau-U</a:t>
            </a:r>
            <a:endParaRPr kumimoji="1" lang="en-US" altLang="ja-JP" dirty="0"/>
          </a:p>
        </p:txBody>
      </p:sp>
      <p:sp>
        <p:nvSpPr>
          <p:cNvPr id="4" name="スライド番号プレースホルダー 3">
            <a:extLst>
              <a:ext uri="{FF2B5EF4-FFF2-40B4-BE49-F238E27FC236}">
                <a16:creationId xmlns:a16="http://schemas.microsoft.com/office/drawing/2014/main" id="{F3F59A8A-F253-0A44-9130-C9A1E6EA17ED}"/>
              </a:ext>
            </a:extLst>
          </p:cNvPr>
          <p:cNvSpPr>
            <a:spLocks noGrp="1"/>
          </p:cNvSpPr>
          <p:nvPr>
            <p:ph type="sldNum" sz="quarter" idx="12"/>
          </p:nvPr>
        </p:nvSpPr>
        <p:spPr/>
        <p:txBody>
          <a:bodyPr/>
          <a:lstStyle/>
          <a:p>
            <a:fld id="{D12A908B-4209-6243-AA34-EE42F7EEC413}" type="slidenum">
              <a:rPr kumimoji="1" lang="ja-JP" altLang="en-US" smtClean="0"/>
              <a:t>65</a:t>
            </a:fld>
            <a:endParaRPr kumimoji="1" lang="ja-JP" altLang="en-US"/>
          </a:p>
        </p:txBody>
      </p:sp>
      <p:pic>
        <p:nvPicPr>
          <p:cNvPr id="9" name="図 8">
            <a:extLst>
              <a:ext uri="{FF2B5EF4-FFF2-40B4-BE49-F238E27FC236}">
                <a16:creationId xmlns:a16="http://schemas.microsoft.com/office/drawing/2014/main" id="{58B59D05-AF6C-0B48-808C-DB962B89E5A9}"/>
              </a:ext>
            </a:extLst>
          </p:cNvPr>
          <p:cNvPicPr>
            <a:picLocks noChangeAspect="1"/>
          </p:cNvPicPr>
          <p:nvPr/>
        </p:nvPicPr>
        <p:blipFill>
          <a:blip r:embed="rId2"/>
          <a:stretch>
            <a:fillRect/>
          </a:stretch>
        </p:blipFill>
        <p:spPr>
          <a:xfrm>
            <a:off x="881062" y="1855789"/>
            <a:ext cx="7795267" cy="3330574"/>
          </a:xfrm>
          <a:prstGeom prst="rect">
            <a:avLst/>
          </a:prstGeom>
        </p:spPr>
      </p:pic>
      <p:sp>
        <p:nvSpPr>
          <p:cNvPr id="12" name="テキスト ボックス 11">
            <a:extLst>
              <a:ext uri="{FF2B5EF4-FFF2-40B4-BE49-F238E27FC236}">
                <a16:creationId xmlns:a16="http://schemas.microsoft.com/office/drawing/2014/main" id="{EDB5FCA3-10CB-4441-A167-528E3C4933D0}"/>
              </a:ext>
            </a:extLst>
          </p:cNvPr>
          <p:cNvSpPr txBox="1"/>
          <p:nvPr/>
        </p:nvSpPr>
        <p:spPr>
          <a:xfrm>
            <a:off x="2071513" y="958184"/>
            <a:ext cx="6452407" cy="461665"/>
          </a:xfrm>
          <a:prstGeom prst="rect">
            <a:avLst/>
          </a:prstGeom>
          <a:noFill/>
        </p:spPr>
        <p:txBody>
          <a:bodyPr wrap="none" rtlCol="0">
            <a:spAutoFit/>
          </a:bodyPr>
          <a:lstStyle/>
          <a:p>
            <a:r>
              <a:rPr kumimoji="1" lang="en-US" altLang="ja-JP" sz="2400" dirty="0"/>
              <a:t>Tau-U</a:t>
            </a:r>
            <a:r>
              <a:rPr kumimoji="1" lang="ja-JP" altLang="en-US" sz="2400"/>
              <a:t>＝</a:t>
            </a:r>
            <a:r>
              <a:rPr kumimoji="1" lang="en-US" altLang="ja-JP" sz="2400" dirty="0"/>
              <a:t> </a:t>
            </a:r>
            <a:r>
              <a:rPr kumimoji="1" lang="en-US" altLang="ja-JP" sz="2400" dirty="0">
                <a:solidFill>
                  <a:schemeClr val="accent4"/>
                </a:solidFill>
              </a:rPr>
              <a:t>Tau</a:t>
            </a:r>
            <a:r>
              <a:rPr kumimoji="1" lang="en-US" altLang="ja-JP" sz="2400" dirty="0"/>
              <a:t> + </a:t>
            </a:r>
            <a:r>
              <a:rPr kumimoji="1" lang="ja-JP" altLang="en-US" sz="2400">
                <a:solidFill>
                  <a:schemeClr val="accent6"/>
                </a:solidFill>
              </a:rPr>
              <a:t>介入トレンド</a:t>
            </a:r>
            <a:r>
              <a:rPr kumimoji="1" lang="en-US" altLang="ja-JP" sz="2400" dirty="0">
                <a:solidFill>
                  <a:schemeClr val="accent6"/>
                </a:solidFill>
              </a:rPr>
              <a:t> </a:t>
            </a:r>
            <a:r>
              <a:rPr kumimoji="1" lang="en-US" altLang="ja-JP" sz="2400" dirty="0"/>
              <a:t>– </a:t>
            </a:r>
            <a:r>
              <a:rPr kumimoji="1" lang="ja-JP" altLang="en-US" sz="2400">
                <a:solidFill>
                  <a:schemeClr val="accent3"/>
                </a:solidFill>
              </a:rPr>
              <a:t>ベースライントレンド</a:t>
            </a:r>
          </a:p>
        </p:txBody>
      </p:sp>
      <p:sp>
        <p:nvSpPr>
          <p:cNvPr id="13" name="正方形/長方形 12">
            <a:extLst>
              <a:ext uri="{FF2B5EF4-FFF2-40B4-BE49-F238E27FC236}">
                <a16:creationId xmlns:a16="http://schemas.microsoft.com/office/drawing/2014/main" id="{1928BB5A-E0AB-6342-A138-1F3D82A8EFC1}"/>
              </a:ext>
            </a:extLst>
          </p:cNvPr>
          <p:cNvSpPr/>
          <p:nvPr/>
        </p:nvSpPr>
        <p:spPr>
          <a:xfrm>
            <a:off x="542924" y="6325969"/>
            <a:ext cx="8215313" cy="307777"/>
          </a:xfrm>
          <a:prstGeom prst="rect">
            <a:avLst/>
          </a:prstGeom>
        </p:spPr>
        <p:txBody>
          <a:bodyPr wrap="square">
            <a:spAutoFit/>
          </a:bodyPr>
          <a:lstStyle/>
          <a:p>
            <a:r>
              <a:rPr lang="en" altLang="ja-JP" sz="1400" dirty="0">
                <a:hlinkClick r:id="rId3"/>
              </a:rPr>
              <a:t>http://cran.utstat.utoronto.ca/web/packages/SingleCaseES/vignettes/Effect-size-definitions.html#references</a:t>
            </a:r>
            <a:endParaRPr lang="ja-JP" altLang="en-US" sz="1400"/>
          </a:p>
        </p:txBody>
      </p:sp>
    </p:spTree>
    <p:extLst>
      <p:ext uri="{BB962C8B-B14F-4D97-AF65-F5344CB8AC3E}">
        <p14:creationId xmlns:p14="http://schemas.microsoft.com/office/powerpoint/2010/main" val="41822267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3FF79-4275-B247-9F47-AC181B593898}"/>
              </a:ext>
            </a:extLst>
          </p:cNvPr>
          <p:cNvSpPr>
            <a:spLocks noGrp="1"/>
          </p:cNvSpPr>
          <p:nvPr>
            <p:ph type="title"/>
          </p:nvPr>
        </p:nvSpPr>
        <p:spPr/>
        <p:txBody>
          <a:bodyPr>
            <a:normAutofit/>
          </a:bodyPr>
          <a:lstStyle/>
          <a:p>
            <a:r>
              <a:rPr kumimoji="1" lang="ja-JP" altLang="en-US" sz="3200"/>
              <a:t>非重複率系</a:t>
            </a:r>
            <a:r>
              <a:rPr kumimoji="1" lang="en-US" altLang="ja-JP" sz="3200" dirty="0"/>
              <a:t> (non-overlap measures)</a:t>
            </a:r>
            <a:endParaRPr kumimoji="1" lang="ja-JP" altLang="en-US" sz="3200"/>
          </a:p>
        </p:txBody>
      </p:sp>
      <p:sp>
        <p:nvSpPr>
          <p:cNvPr id="3" name="コンテンツ プレースホルダー 2">
            <a:extLst>
              <a:ext uri="{FF2B5EF4-FFF2-40B4-BE49-F238E27FC236}">
                <a16:creationId xmlns:a16="http://schemas.microsoft.com/office/drawing/2014/main" id="{0DA12CF1-AF10-3642-B1DC-DA5F3E5F4640}"/>
              </a:ext>
            </a:extLst>
          </p:cNvPr>
          <p:cNvSpPr>
            <a:spLocks noGrp="1"/>
          </p:cNvSpPr>
          <p:nvPr>
            <p:ph idx="1"/>
          </p:nvPr>
        </p:nvSpPr>
        <p:spPr/>
        <p:txBody>
          <a:bodyPr/>
          <a:lstStyle/>
          <a:p>
            <a:r>
              <a:rPr lang="en-US" altLang="ja-JP" dirty="0"/>
              <a:t>Tau-U</a:t>
            </a:r>
            <a:r>
              <a:rPr lang="ja-JP" altLang="en-US"/>
              <a:t>：</a:t>
            </a:r>
            <a:r>
              <a:rPr lang="en-US" altLang="ja-JP" dirty="0"/>
              <a:t>Tau</a:t>
            </a:r>
            <a:r>
              <a:rPr lang="ja-JP" altLang="en-US"/>
              <a:t> ＋</a:t>
            </a:r>
            <a:r>
              <a:rPr lang="en-US" altLang="ja-JP" dirty="0"/>
              <a:t> </a:t>
            </a:r>
            <a:r>
              <a:rPr lang="en-US" altLang="ja-JP" dirty="0" err="1">
                <a:solidFill>
                  <a:schemeClr val="accent6"/>
                </a:solidFill>
              </a:rPr>
              <a:t>B</a:t>
            </a:r>
            <a:r>
              <a:rPr lang="en-US" altLang="ja-JP" baseline="-25000" dirty="0" err="1">
                <a:solidFill>
                  <a:schemeClr val="accent6"/>
                </a:solidFill>
              </a:rPr>
              <a:t>trend</a:t>
            </a:r>
            <a:r>
              <a:rPr lang="en-US" altLang="ja-JP" dirty="0"/>
              <a:t> - </a:t>
            </a:r>
            <a:r>
              <a:rPr lang="en-US" altLang="ja-JP" dirty="0" err="1">
                <a:solidFill>
                  <a:schemeClr val="accent3"/>
                </a:solidFill>
              </a:rPr>
              <a:t>A</a:t>
            </a:r>
            <a:r>
              <a:rPr lang="en-US" altLang="ja-JP" baseline="-25000" dirty="0" err="1">
                <a:solidFill>
                  <a:schemeClr val="accent3"/>
                </a:solidFill>
              </a:rPr>
              <a:t>trend</a:t>
            </a:r>
            <a:endParaRPr kumimoji="1" lang="en-US" altLang="ja-JP" baseline="-25000" dirty="0">
              <a:solidFill>
                <a:schemeClr val="accent3"/>
              </a:solidFill>
            </a:endParaRPr>
          </a:p>
        </p:txBody>
      </p:sp>
      <p:sp>
        <p:nvSpPr>
          <p:cNvPr id="4" name="スライド番号プレースホルダー 3">
            <a:extLst>
              <a:ext uri="{FF2B5EF4-FFF2-40B4-BE49-F238E27FC236}">
                <a16:creationId xmlns:a16="http://schemas.microsoft.com/office/drawing/2014/main" id="{F3F59A8A-F253-0A44-9130-C9A1E6EA17ED}"/>
              </a:ext>
            </a:extLst>
          </p:cNvPr>
          <p:cNvSpPr>
            <a:spLocks noGrp="1"/>
          </p:cNvSpPr>
          <p:nvPr>
            <p:ph type="sldNum" sz="quarter" idx="12"/>
          </p:nvPr>
        </p:nvSpPr>
        <p:spPr/>
        <p:txBody>
          <a:bodyPr/>
          <a:lstStyle/>
          <a:p>
            <a:fld id="{D12A908B-4209-6243-AA34-EE42F7EEC413}" type="slidenum">
              <a:rPr kumimoji="1" lang="ja-JP" altLang="en-US" smtClean="0"/>
              <a:t>66</a:t>
            </a:fld>
            <a:endParaRPr kumimoji="1" lang="ja-JP" altLang="en-US"/>
          </a:p>
        </p:txBody>
      </p:sp>
      <p:pic>
        <p:nvPicPr>
          <p:cNvPr id="12" name="図 11">
            <a:extLst>
              <a:ext uri="{FF2B5EF4-FFF2-40B4-BE49-F238E27FC236}">
                <a16:creationId xmlns:a16="http://schemas.microsoft.com/office/drawing/2014/main" id="{183B2F9F-34BB-344E-BD1C-EDEA5FC82A94}"/>
              </a:ext>
            </a:extLst>
          </p:cNvPr>
          <p:cNvPicPr>
            <a:picLocks noChangeAspect="1"/>
          </p:cNvPicPr>
          <p:nvPr/>
        </p:nvPicPr>
        <p:blipFill rotWithShape="1">
          <a:blip r:embed="rId2"/>
          <a:srcRect t="47655"/>
          <a:stretch/>
        </p:blipFill>
        <p:spPr>
          <a:xfrm>
            <a:off x="4421333" y="2357437"/>
            <a:ext cx="5179879" cy="3894847"/>
          </a:xfrm>
          <a:prstGeom prst="rect">
            <a:avLst/>
          </a:prstGeom>
        </p:spPr>
      </p:pic>
      <p:sp>
        <p:nvSpPr>
          <p:cNvPr id="6" name="テキスト ボックス 5">
            <a:extLst>
              <a:ext uri="{FF2B5EF4-FFF2-40B4-BE49-F238E27FC236}">
                <a16:creationId xmlns:a16="http://schemas.microsoft.com/office/drawing/2014/main" id="{18A83900-43FB-4240-BB41-16CE1306B9AD}"/>
              </a:ext>
            </a:extLst>
          </p:cNvPr>
          <p:cNvSpPr txBox="1"/>
          <p:nvPr/>
        </p:nvSpPr>
        <p:spPr>
          <a:xfrm>
            <a:off x="6000763" y="2771773"/>
            <a:ext cx="846707" cy="584775"/>
          </a:xfrm>
          <a:prstGeom prst="rect">
            <a:avLst/>
          </a:prstGeom>
          <a:noFill/>
        </p:spPr>
        <p:txBody>
          <a:bodyPr wrap="none" rtlCol="0">
            <a:spAutoFit/>
          </a:bodyPr>
          <a:lstStyle/>
          <a:p>
            <a:r>
              <a:rPr kumimoji="1" lang="en-US" altLang="ja-JP" sz="3200" dirty="0">
                <a:solidFill>
                  <a:schemeClr val="accent4"/>
                </a:solidFill>
              </a:rPr>
              <a:t>TAU</a:t>
            </a:r>
            <a:endParaRPr kumimoji="1" lang="ja-JP" altLang="en-US" sz="3200">
              <a:solidFill>
                <a:schemeClr val="accent4"/>
              </a:solidFill>
            </a:endParaRPr>
          </a:p>
        </p:txBody>
      </p:sp>
      <p:sp>
        <p:nvSpPr>
          <p:cNvPr id="13" name="テキスト ボックス 12">
            <a:extLst>
              <a:ext uri="{FF2B5EF4-FFF2-40B4-BE49-F238E27FC236}">
                <a16:creationId xmlns:a16="http://schemas.microsoft.com/office/drawing/2014/main" id="{CB67F83D-3815-1848-9ECF-6F472F7266D7}"/>
              </a:ext>
            </a:extLst>
          </p:cNvPr>
          <p:cNvSpPr txBox="1"/>
          <p:nvPr/>
        </p:nvSpPr>
        <p:spPr>
          <a:xfrm>
            <a:off x="7424330" y="4740860"/>
            <a:ext cx="602473" cy="338554"/>
          </a:xfrm>
          <a:prstGeom prst="rect">
            <a:avLst/>
          </a:prstGeom>
          <a:noFill/>
        </p:spPr>
        <p:txBody>
          <a:bodyPr wrap="none" rtlCol="0">
            <a:spAutoFit/>
          </a:bodyPr>
          <a:lstStyle/>
          <a:p>
            <a:r>
              <a:rPr kumimoji="1" lang="en-US" altLang="ja-JP" sz="1600" dirty="0" err="1">
                <a:solidFill>
                  <a:schemeClr val="accent3"/>
                </a:solidFill>
              </a:rPr>
              <a:t>A</a:t>
            </a:r>
            <a:r>
              <a:rPr kumimoji="1" lang="en-US" altLang="ja-JP" sz="1600" baseline="-25000" dirty="0" err="1">
                <a:solidFill>
                  <a:schemeClr val="accent3"/>
                </a:solidFill>
              </a:rPr>
              <a:t>tren</a:t>
            </a:r>
            <a:r>
              <a:rPr lang="en-US" altLang="ja-JP" sz="1600" baseline="-25000" dirty="0" err="1">
                <a:solidFill>
                  <a:schemeClr val="accent3"/>
                </a:solidFill>
              </a:rPr>
              <a:t>d</a:t>
            </a:r>
            <a:endParaRPr kumimoji="1" lang="ja-JP" altLang="en-US" sz="1600" baseline="-25000">
              <a:solidFill>
                <a:schemeClr val="accent3"/>
              </a:solidFill>
            </a:endParaRPr>
          </a:p>
        </p:txBody>
      </p:sp>
      <p:sp>
        <p:nvSpPr>
          <p:cNvPr id="14" name="テキスト ボックス 13">
            <a:extLst>
              <a:ext uri="{FF2B5EF4-FFF2-40B4-BE49-F238E27FC236}">
                <a16:creationId xmlns:a16="http://schemas.microsoft.com/office/drawing/2014/main" id="{8AFEA109-C09D-0241-A4F5-D5F07992A68A}"/>
              </a:ext>
            </a:extLst>
          </p:cNvPr>
          <p:cNvSpPr txBox="1"/>
          <p:nvPr/>
        </p:nvSpPr>
        <p:spPr>
          <a:xfrm>
            <a:off x="6052183" y="5814988"/>
            <a:ext cx="646844" cy="369332"/>
          </a:xfrm>
          <a:prstGeom prst="rect">
            <a:avLst/>
          </a:prstGeom>
          <a:noFill/>
        </p:spPr>
        <p:txBody>
          <a:bodyPr wrap="none" rtlCol="0">
            <a:spAutoFit/>
          </a:bodyPr>
          <a:lstStyle/>
          <a:p>
            <a:r>
              <a:rPr lang="en-US" altLang="ja-JP" dirty="0" err="1">
                <a:solidFill>
                  <a:schemeClr val="accent6"/>
                </a:solidFill>
              </a:rPr>
              <a:t>B</a:t>
            </a:r>
            <a:r>
              <a:rPr lang="en-US" altLang="ja-JP" baseline="-25000" dirty="0" err="1">
                <a:solidFill>
                  <a:schemeClr val="accent6"/>
                </a:solidFill>
              </a:rPr>
              <a:t>trend</a:t>
            </a:r>
            <a:endParaRPr kumimoji="1" lang="en-US" altLang="ja-JP" baseline="-25000" dirty="0">
              <a:solidFill>
                <a:schemeClr val="accent6"/>
              </a:solidFill>
            </a:endParaRPr>
          </a:p>
        </p:txBody>
      </p:sp>
      <p:sp>
        <p:nvSpPr>
          <p:cNvPr id="7" name="正方形/長方形 6">
            <a:extLst>
              <a:ext uri="{FF2B5EF4-FFF2-40B4-BE49-F238E27FC236}">
                <a16:creationId xmlns:a16="http://schemas.microsoft.com/office/drawing/2014/main" id="{AFF003DD-B899-4843-84DF-2971D09AB52A}"/>
              </a:ext>
            </a:extLst>
          </p:cNvPr>
          <p:cNvSpPr/>
          <p:nvPr/>
        </p:nvSpPr>
        <p:spPr>
          <a:xfrm>
            <a:off x="5429262" y="3557587"/>
            <a:ext cx="1928813" cy="1128713"/>
          </a:xfrm>
          <a:prstGeom prst="rect">
            <a:avLst/>
          </a:prstGeom>
          <a:noFill/>
          <a:ln w="381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85B06FA-4AE7-754D-A109-6B652147A964}"/>
              </a:ext>
            </a:extLst>
          </p:cNvPr>
          <p:cNvSpPr/>
          <p:nvPr/>
        </p:nvSpPr>
        <p:spPr>
          <a:xfrm>
            <a:off x="7392356" y="3568453"/>
            <a:ext cx="1580207" cy="1132136"/>
          </a:xfrm>
          <a:prstGeom prst="rect">
            <a:avLst/>
          </a:prstGeom>
          <a:noFill/>
          <a:ln w="381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F8E8EF6-7701-CD48-8E54-CA5F80F44367}"/>
              </a:ext>
            </a:extLst>
          </p:cNvPr>
          <p:cNvSpPr/>
          <p:nvPr/>
        </p:nvSpPr>
        <p:spPr>
          <a:xfrm>
            <a:off x="5445288" y="4722292"/>
            <a:ext cx="1941364" cy="1478484"/>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A41CA51-7443-F843-A617-0D073D94278E}"/>
              </a:ext>
            </a:extLst>
          </p:cNvPr>
          <p:cNvSpPr/>
          <p:nvPr/>
        </p:nvSpPr>
        <p:spPr>
          <a:xfrm>
            <a:off x="5535626" y="1901310"/>
            <a:ext cx="3296928" cy="523220"/>
          </a:xfrm>
          <a:prstGeom prst="rect">
            <a:avLst/>
          </a:prstGeom>
        </p:spPr>
        <p:txBody>
          <a:bodyPr wrap="none">
            <a:spAutoFit/>
          </a:bodyPr>
          <a:lstStyle/>
          <a:p>
            <a:r>
              <a:rPr lang="en-US" altLang="ja-JP" sz="2800" dirty="0"/>
              <a:t>+ = pos, - = neg, T=tie</a:t>
            </a:r>
          </a:p>
        </p:txBody>
      </p:sp>
      <p:graphicFrame>
        <p:nvGraphicFramePr>
          <p:cNvPr id="22" name="表 22">
            <a:extLst>
              <a:ext uri="{FF2B5EF4-FFF2-40B4-BE49-F238E27FC236}">
                <a16:creationId xmlns:a16="http://schemas.microsoft.com/office/drawing/2014/main" id="{9FFBFACE-07B7-2B46-996E-36C931C0CE5E}"/>
              </a:ext>
            </a:extLst>
          </p:cNvPr>
          <p:cNvGraphicFramePr>
            <a:graphicFrameLocks noGrp="1"/>
          </p:cNvGraphicFramePr>
          <p:nvPr>
            <p:extLst>
              <p:ext uri="{D42A27DB-BD31-4B8C-83A1-F6EECF244321}">
                <p14:modId xmlns:p14="http://schemas.microsoft.com/office/powerpoint/2010/main" val="3317927549"/>
              </p:ext>
            </p:extLst>
          </p:nvPr>
        </p:nvGraphicFramePr>
        <p:xfrm>
          <a:off x="238123" y="1957388"/>
          <a:ext cx="4297365" cy="3948429"/>
        </p:xfrm>
        <a:graphic>
          <a:graphicData uri="http://schemas.openxmlformats.org/drawingml/2006/table">
            <a:tbl>
              <a:tblPr firstRow="1" bandRow="1">
                <a:tableStyleId>{5C22544A-7EE6-4342-B048-85BDC9FD1C3A}</a:tableStyleId>
              </a:tblPr>
              <a:tblGrid>
                <a:gridCol w="859473">
                  <a:extLst>
                    <a:ext uri="{9D8B030D-6E8A-4147-A177-3AD203B41FA5}">
                      <a16:colId xmlns:a16="http://schemas.microsoft.com/office/drawing/2014/main" val="861754025"/>
                    </a:ext>
                  </a:extLst>
                </a:gridCol>
                <a:gridCol w="859473">
                  <a:extLst>
                    <a:ext uri="{9D8B030D-6E8A-4147-A177-3AD203B41FA5}">
                      <a16:colId xmlns:a16="http://schemas.microsoft.com/office/drawing/2014/main" val="3654821848"/>
                    </a:ext>
                  </a:extLst>
                </a:gridCol>
                <a:gridCol w="859473">
                  <a:extLst>
                    <a:ext uri="{9D8B030D-6E8A-4147-A177-3AD203B41FA5}">
                      <a16:colId xmlns:a16="http://schemas.microsoft.com/office/drawing/2014/main" val="3973818933"/>
                    </a:ext>
                  </a:extLst>
                </a:gridCol>
                <a:gridCol w="859473">
                  <a:extLst>
                    <a:ext uri="{9D8B030D-6E8A-4147-A177-3AD203B41FA5}">
                      <a16:colId xmlns:a16="http://schemas.microsoft.com/office/drawing/2014/main" val="1677017571"/>
                    </a:ext>
                  </a:extLst>
                </a:gridCol>
                <a:gridCol w="859473">
                  <a:extLst>
                    <a:ext uri="{9D8B030D-6E8A-4147-A177-3AD203B41FA5}">
                      <a16:colId xmlns:a16="http://schemas.microsoft.com/office/drawing/2014/main" val="298471204"/>
                    </a:ext>
                  </a:extLst>
                </a:gridCol>
              </a:tblGrid>
              <a:tr h="833337">
                <a:tc>
                  <a:txBody>
                    <a:bodyPr/>
                    <a:lstStyle/>
                    <a:p>
                      <a:endParaRPr kumimoji="1" lang="ja-JP" altLang="en-US"/>
                    </a:p>
                  </a:txBody>
                  <a:tcPr/>
                </a:tc>
                <a:tc>
                  <a:txBody>
                    <a:bodyPr/>
                    <a:lstStyle/>
                    <a:p>
                      <a:r>
                        <a:rPr kumimoji="1" lang="en-US" altLang="ja-JP" dirty="0"/>
                        <a:t>pos</a:t>
                      </a:r>
                      <a:endParaRPr kumimoji="1" lang="ja-JP" altLang="en-US"/>
                    </a:p>
                  </a:txBody>
                  <a:tcPr/>
                </a:tc>
                <a:tc>
                  <a:txBody>
                    <a:bodyPr/>
                    <a:lstStyle/>
                    <a:p>
                      <a:r>
                        <a:rPr kumimoji="1" lang="en-US" altLang="ja-JP" dirty="0"/>
                        <a:t>neg</a:t>
                      </a:r>
                      <a:endParaRPr kumimoji="1" lang="ja-JP" altLang="en-US"/>
                    </a:p>
                  </a:txBody>
                  <a:tcPr/>
                </a:tc>
                <a:tc>
                  <a:txBody>
                    <a:bodyPr/>
                    <a:lstStyle/>
                    <a:p>
                      <a:r>
                        <a:rPr kumimoji="1" lang="en-US" altLang="ja-JP" dirty="0"/>
                        <a:t>all pair</a:t>
                      </a:r>
                      <a:endParaRPr kumimoji="1" lang="ja-JP" altLang="en-US"/>
                    </a:p>
                  </a:txBody>
                  <a:tcPr/>
                </a:tc>
                <a:tc>
                  <a:txBody>
                    <a:bodyPr/>
                    <a:lstStyle/>
                    <a:p>
                      <a:r>
                        <a:rPr kumimoji="1" lang="en-US" altLang="ja-JP" dirty="0"/>
                        <a:t>Tau</a:t>
                      </a:r>
                      <a:endParaRPr kumimoji="1" lang="ja-JP" altLang="en-US"/>
                    </a:p>
                  </a:txBody>
                  <a:tcPr/>
                </a:tc>
                <a:extLst>
                  <a:ext uri="{0D108BD9-81ED-4DB2-BD59-A6C34878D82A}">
                    <a16:rowId xmlns:a16="http://schemas.microsoft.com/office/drawing/2014/main" val="728242738"/>
                  </a:ext>
                </a:extLst>
              </a:tr>
              <a:tr h="482806">
                <a:tc>
                  <a:txBody>
                    <a:bodyPr/>
                    <a:lstStyle/>
                    <a:p>
                      <a:r>
                        <a:rPr kumimoji="1" lang="en-US" altLang="ja-JP" sz="1400" dirty="0"/>
                        <a:t>Tau</a:t>
                      </a:r>
                      <a:endParaRPr kumimoji="1" lang="ja-JP" altLang="en-US" sz="1400"/>
                    </a:p>
                  </a:txBody>
                  <a:tcPr/>
                </a:tc>
                <a:tc>
                  <a:txBody>
                    <a:bodyPr/>
                    <a:lstStyle/>
                    <a:p>
                      <a:r>
                        <a:rPr kumimoji="1" lang="en-US" altLang="ja-JP" sz="2000" dirty="0"/>
                        <a:t>17</a:t>
                      </a:r>
                      <a:endParaRPr kumimoji="1" lang="ja-JP" altLang="en-US" sz="2000"/>
                    </a:p>
                  </a:txBody>
                  <a:tcPr/>
                </a:tc>
                <a:tc>
                  <a:txBody>
                    <a:bodyPr/>
                    <a:lstStyle/>
                    <a:p>
                      <a:r>
                        <a:rPr kumimoji="1" lang="en-US" altLang="ja-JP" sz="2000" dirty="0"/>
                        <a:t>1</a:t>
                      </a:r>
                      <a:endParaRPr kumimoji="1" lang="ja-JP" altLang="en-US" sz="2000"/>
                    </a:p>
                  </a:txBody>
                  <a:tcPr/>
                </a:tc>
                <a:tc>
                  <a:txBody>
                    <a:bodyPr/>
                    <a:lstStyle/>
                    <a:p>
                      <a:r>
                        <a:rPr kumimoji="1" lang="en-US" altLang="ja-JP" sz="2000" dirty="0"/>
                        <a:t>20</a:t>
                      </a:r>
                      <a:endParaRPr kumimoji="1" lang="ja-JP" altLang="en-US" sz="2000"/>
                    </a:p>
                  </a:txBody>
                  <a:tcPr/>
                </a:tc>
                <a:tc>
                  <a:txBody>
                    <a:bodyPr/>
                    <a:lstStyle/>
                    <a:p>
                      <a:r>
                        <a:rPr kumimoji="1" lang="en-US" altLang="ja-JP" sz="2000" dirty="0"/>
                        <a:t>.80</a:t>
                      </a:r>
                      <a:endParaRPr kumimoji="1" lang="ja-JP" altLang="en-US" sz="2000"/>
                    </a:p>
                  </a:txBody>
                  <a:tcPr/>
                </a:tc>
                <a:extLst>
                  <a:ext uri="{0D108BD9-81ED-4DB2-BD59-A6C34878D82A}">
                    <a16:rowId xmlns:a16="http://schemas.microsoft.com/office/drawing/2014/main" val="3720567204"/>
                  </a:ext>
                </a:extLst>
              </a:tr>
              <a:tr h="482806">
                <a:tc>
                  <a:txBody>
                    <a:bodyPr/>
                    <a:lstStyle/>
                    <a:p>
                      <a:r>
                        <a:rPr kumimoji="1" lang="en-US" altLang="ja-JP" sz="1400" dirty="0"/>
                        <a:t>B</a:t>
                      </a:r>
                    </a:p>
                  </a:txBody>
                  <a:tcPr/>
                </a:tc>
                <a:tc>
                  <a:txBody>
                    <a:bodyPr/>
                    <a:lstStyle/>
                    <a:p>
                      <a:r>
                        <a:rPr kumimoji="1" lang="en-US" altLang="ja-JP" sz="2000" dirty="0"/>
                        <a:t>8</a:t>
                      </a:r>
                      <a:endParaRPr kumimoji="1" lang="ja-JP" altLang="en-US" sz="2000"/>
                    </a:p>
                  </a:txBody>
                  <a:tcPr/>
                </a:tc>
                <a:tc>
                  <a:txBody>
                    <a:bodyPr/>
                    <a:lstStyle/>
                    <a:p>
                      <a:r>
                        <a:rPr kumimoji="1" lang="en-US" altLang="ja-JP" sz="2000" dirty="0"/>
                        <a:t>1</a:t>
                      </a:r>
                      <a:endParaRPr kumimoji="1" lang="ja-JP" altLang="en-US" sz="2000"/>
                    </a:p>
                  </a:txBody>
                  <a:tcPr/>
                </a:tc>
                <a:tc>
                  <a:txBody>
                    <a:bodyPr/>
                    <a:lstStyle/>
                    <a:p>
                      <a:r>
                        <a:rPr kumimoji="1" lang="en-US" altLang="ja-JP" sz="2000" dirty="0"/>
                        <a:t>10</a:t>
                      </a:r>
                      <a:endParaRPr kumimoji="1" lang="ja-JP" altLang="en-US" sz="2000"/>
                    </a:p>
                  </a:txBody>
                  <a:tcPr/>
                </a:tc>
                <a:tc>
                  <a:txBody>
                    <a:bodyPr/>
                    <a:lstStyle/>
                    <a:p>
                      <a:r>
                        <a:rPr kumimoji="1" lang="en-US" altLang="ja-JP" sz="2000" dirty="0"/>
                        <a:t>.70</a:t>
                      </a:r>
                      <a:endParaRPr kumimoji="1" lang="ja-JP" altLang="en-US" sz="2000"/>
                    </a:p>
                  </a:txBody>
                  <a:tcPr/>
                </a:tc>
                <a:extLst>
                  <a:ext uri="{0D108BD9-81ED-4DB2-BD59-A6C34878D82A}">
                    <a16:rowId xmlns:a16="http://schemas.microsoft.com/office/drawing/2014/main" val="3309623991"/>
                  </a:ext>
                </a:extLst>
              </a:tr>
              <a:tr h="482806">
                <a:tc>
                  <a:txBody>
                    <a:bodyPr/>
                    <a:lstStyle/>
                    <a:p>
                      <a:r>
                        <a:rPr kumimoji="1" lang="en-US" altLang="ja-JP" sz="1400" dirty="0"/>
                        <a:t>A</a:t>
                      </a:r>
                      <a:endParaRPr kumimoji="1" lang="ja-JP" altLang="en-US" sz="1400"/>
                    </a:p>
                  </a:txBody>
                  <a:tcPr/>
                </a:tc>
                <a:tc>
                  <a:txBody>
                    <a:bodyPr/>
                    <a:lstStyle/>
                    <a:p>
                      <a:r>
                        <a:rPr kumimoji="1" lang="en-US" altLang="ja-JP" sz="2000" dirty="0"/>
                        <a:t>4</a:t>
                      </a:r>
                      <a:endParaRPr kumimoji="1" lang="ja-JP" altLang="en-US" sz="2000"/>
                    </a:p>
                  </a:txBody>
                  <a:tcPr/>
                </a:tc>
                <a:tc>
                  <a:txBody>
                    <a:bodyPr/>
                    <a:lstStyle/>
                    <a:p>
                      <a:r>
                        <a:rPr kumimoji="1" lang="en-US" altLang="ja-JP" sz="2000" dirty="0"/>
                        <a:t>1</a:t>
                      </a:r>
                      <a:endParaRPr kumimoji="1" lang="ja-JP" altLang="en-US" sz="2000"/>
                    </a:p>
                  </a:txBody>
                  <a:tcPr/>
                </a:tc>
                <a:tc>
                  <a:txBody>
                    <a:bodyPr/>
                    <a:lstStyle/>
                    <a:p>
                      <a:r>
                        <a:rPr kumimoji="1" lang="en-US" altLang="ja-JP" sz="2000" dirty="0"/>
                        <a:t>6</a:t>
                      </a:r>
                      <a:endParaRPr kumimoji="1" lang="ja-JP" altLang="en-US" sz="2000"/>
                    </a:p>
                  </a:txBody>
                  <a:tcPr/>
                </a:tc>
                <a:tc>
                  <a:txBody>
                    <a:bodyPr/>
                    <a:lstStyle/>
                    <a:p>
                      <a:r>
                        <a:rPr kumimoji="1" lang="en-US" altLang="ja-JP" sz="2000" dirty="0"/>
                        <a:t>.50</a:t>
                      </a:r>
                      <a:endParaRPr kumimoji="1" lang="ja-JP" altLang="en-US" sz="2000"/>
                    </a:p>
                  </a:txBody>
                  <a:tcPr/>
                </a:tc>
                <a:extLst>
                  <a:ext uri="{0D108BD9-81ED-4DB2-BD59-A6C34878D82A}">
                    <a16:rowId xmlns:a16="http://schemas.microsoft.com/office/drawing/2014/main" val="3709318611"/>
                  </a:ext>
                </a:extLst>
              </a:tr>
              <a:tr h="83333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dirty="0" err="1"/>
                        <a:t>Tau+B</a:t>
                      </a:r>
                      <a:endParaRPr kumimoji="1" lang="ja-JP" altLang="en-US" sz="1400"/>
                    </a:p>
                  </a:txBody>
                  <a:tcPr/>
                </a:tc>
                <a:tc>
                  <a:txBody>
                    <a:bodyPr/>
                    <a:lstStyle/>
                    <a:p>
                      <a:r>
                        <a:rPr kumimoji="1" lang="en-US" altLang="ja-JP" sz="2000" dirty="0"/>
                        <a:t>25</a:t>
                      </a:r>
                      <a:endParaRPr kumimoji="1" lang="ja-JP" altLang="en-US" sz="2000"/>
                    </a:p>
                  </a:txBody>
                  <a:tcPr/>
                </a:tc>
                <a:tc>
                  <a:txBody>
                    <a:bodyPr/>
                    <a:lstStyle/>
                    <a:p>
                      <a:r>
                        <a:rPr kumimoji="1" lang="en-US" altLang="ja-JP" sz="2000" dirty="0"/>
                        <a:t>2</a:t>
                      </a:r>
                      <a:endParaRPr kumimoji="1" lang="ja-JP" altLang="en-US" sz="2000"/>
                    </a:p>
                  </a:txBody>
                  <a:tcPr/>
                </a:tc>
                <a:tc>
                  <a:txBody>
                    <a:bodyPr/>
                    <a:lstStyle/>
                    <a:p>
                      <a:r>
                        <a:rPr kumimoji="1" lang="en-US" altLang="ja-JP" sz="2000" dirty="0"/>
                        <a:t>30</a:t>
                      </a:r>
                      <a:endParaRPr kumimoji="1" lang="ja-JP" altLang="en-US" sz="2000"/>
                    </a:p>
                  </a:txBody>
                  <a:tcPr/>
                </a:tc>
                <a:tc>
                  <a:txBody>
                    <a:bodyPr/>
                    <a:lstStyle/>
                    <a:p>
                      <a:r>
                        <a:rPr kumimoji="1" lang="en-US" altLang="ja-JP" sz="2000" dirty="0"/>
                        <a:t>.77</a:t>
                      </a:r>
                      <a:endParaRPr kumimoji="1" lang="ja-JP" altLang="en-US" sz="2000"/>
                    </a:p>
                  </a:txBody>
                  <a:tcPr/>
                </a:tc>
                <a:extLst>
                  <a:ext uri="{0D108BD9-81ED-4DB2-BD59-A6C34878D82A}">
                    <a16:rowId xmlns:a16="http://schemas.microsoft.com/office/drawing/2014/main" val="510025035"/>
                  </a:ext>
                </a:extLst>
              </a:tr>
              <a:tr h="833337">
                <a:tc>
                  <a:txBody>
                    <a:bodyPr/>
                    <a:lstStyle/>
                    <a:p>
                      <a:r>
                        <a:rPr kumimoji="1" lang="en-US" altLang="ja-JP" sz="1400" dirty="0" err="1"/>
                        <a:t>Tau+B-A</a:t>
                      </a:r>
                      <a:endParaRPr kumimoji="1" lang="ja-JP" altLang="en-US" sz="1400"/>
                    </a:p>
                  </a:txBody>
                  <a:tcPr/>
                </a:tc>
                <a:tc>
                  <a:txBody>
                    <a:bodyPr/>
                    <a:lstStyle/>
                    <a:p>
                      <a:r>
                        <a:rPr kumimoji="1" lang="en-US" altLang="ja-JP" sz="2000" dirty="0"/>
                        <a:t>21</a:t>
                      </a:r>
                      <a:endParaRPr kumimoji="1" lang="ja-JP" altLang="en-US" sz="2000"/>
                    </a:p>
                  </a:txBody>
                  <a:tcPr/>
                </a:tc>
                <a:tc>
                  <a:txBody>
                    <a:bodyPr/>
                    <a:lstStyle/>
                    <a:p>
                      <a:r>
                        <a:rPr kumimoji="1" lang="en-US" altLang="ja-JP" sz="2000" dirty="0"/>
                        <a:t>1</a:t>
                      </a:r>
                      <a:endParaRPr kumimoji="1" lang="ja-JP" altLang="en-US" sz="2000"/>
                    </a:p>
                  </a:txBody>
                  <a:tcPr/>
                </a:tc>
                <a:tc>
                  <a:txBody>
                    <a:bodyPr/>
                    <a:lstStyle/>
                    <a:p>
                      <a:r>
                        <a:rPr kumimoji="1" lang="en-US" altLang="ja-JP" sz="2000" dirty="0"/>
                        <a:t>36</a:t>
                      </a:r>
                      <a:endParaRPr kumimoji="1" lang="ja-JP" altLang="en-US" sz="2000"/>
                    </a:p>
                  </a:txBody>
                  <a:tcPr/>
                </a:tc>
                <a:tc>
                  <a:txBody>
                    <a:bodyPr/>
                    <a:lstStyle/>
                    <a:p>
                      <a:r>
                        <a:rPr kumimoji="1" lang="en-US" altLang="ja-JP" sz="2000" dirty="0"/>
                        <a:t>.56</a:t>
                      </a:r>
                      <a:endParaRPr kumimoji="1" lang="ja-JP" altLang="en-US" sz="2000"/>
                    </a:p>
                  </a:txBody>
                  <a:tcPr/>
                </a:tc>
                <a:extLst>
                  <a:ext uri="{0D108BD9-81ED-4DB2-BD59-A6C34878D82A}">
                    <a16:rowId xmlns:a16="http://schemas.microsoft.com/office/drawing/2014/main" val="2696609727"/>
                  </a:ext>
                </a:extLst>
              </a:tr>
            </a:tbl>
          </a:graphicData>
        </a:graphic>
      </p:graphicFrame>
      <p:sp>
        <p:nvSpPr>
          <p:cNvPr id="23" name="正方形/長方形 22">
            <a:extLst>
              <a:ext uri="{FF2B5EF4-FFF2-40B4-BE49-F238E27FC236}">
                <a16:creationId xmlns:a16="http://schemas.microsoft.com/office/drawing/2014/main" id="{13C77682-5154-CA4E-AC94-8DA1E0AA180C}"/>
              </a:ext>
            </a:extLst>
          </p:cNvPr>
          <p:cNvSpPr/>
          <p:nvPr/>
        </p:nvSpPr>
        <p:spPr>
          <a:xfrm>
            <a:off x="542924" y="6325969"/>
            <a:ext cx="8215313" cy="307777"/>
          </a:xfrm>
          <a:prstGeom prst="rect">
            <a:avLst/>
          </a:prstGeom>
        </p:spPr>
        <p:txBody>
          <a:bodyPr wrap="square">
            <a:spAutoFit/>
          </a:bodyPr>
          <a:lstStyle/>
          <a:p>
            <a:r>
              <a:rPr lang="en" altLang="ja-JP" sz="1400" dirty="0">
                <a:hlinkClick r:id="rId3"/>
              </a:rPr>
              <a:t>http://cran.utstat.utoronto.ca/web/packages/SingleCaseES/vignettes/Effect-size-definitions.html#references</a:t>
            </a:r>
            <a:endParaRPr lang="ja-JP" altLang="en-US" sz="1400"/>
          </a:p>
        </p:txBody>
      </p:sp>
    </p:spTree>
    <p:extLst>
      <p:ext uri="{BB962C8B-B14F-4D97-AF65-F5344CB8AC3E}">
        <p14:creationId xmlns:p14="http://schemas.microsoft.com/office/powerpoint/2010/main" val="3504168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7070BE-E00D-F943-9FF3-54364354E9D9}"/>
              </a:ext>
            </a:extLst>
          </p:cNvPr>
          <p:cNvSpPr>
            <a:spLocks noGrp="1"/>
          </p:cNvSpPr>
          <p:nvPr>
            <p:ph type="title"/>
          </p:nvPr>
        </p:nvSpPr>
        <p:spPr/>
        <p:txBody>
          <a:bodyPr>
            <a:normAutofit fontScale="90000"/>
          </a:bodyPr>
          <a:lstStyle/>
          <a:p>
            <a:r>
              <a:rPr kumimoji="1" lang="en-US" altLang="ja-JP" dirty="0"/>
              <a:t>Baseline corrected Tau</a:t>
            </a:r>
            <a:endParaRPr kumimoji="1" lang="ja-JP" altLang="en-US"/>
          </a:p>
        </p:txBody>
      </p:sp>
      <p:sp>
        <p:nvSpPr>
          <p:cNvPr id="4" name="スライド番号プレースホルダー 3">
            <a:extLst>
              <a:ext uri="{FF2B5EF4-FFF2-40B4-BE49-F238E27FC236}">
                <a16:creationId xmlns:a16="http://schemas.microsoft.com/office/drawing/2014/main" id="{82FB9487-4C8F-7249-9A3F-80A6EA0288D1}"/>
              </a:ext>
            </a:extLst>
          </p:cNvPr>
          <p:cNvSpPr>
            <a:spLocks noGrp="1"/>
          </p:cNvSpPr>
          <p:nvPr>
            <p:ph type="sldNum" sz="quarter" idx="12"/>
          </p:nvPr>
        </p:nvSpPr>
        <p:spPr/>
        <p:txBody>
          <a:bodyPr/>
          <a:lstStyle/>
          <a:p>
            <a:fld id="{D12A908B-4209-6243-AA34-EE42F7EEC413}" type="slidenum">
              <a:rPr kumimoji="1" lang="ja-JP" altLang="en-US" smtClean="0"/>
              <a:t>67</a:t>
            </a:fld>
            <a:endParaRPr kumimoji="1" lang="ja-JP" altLang="en-US"/>
          </a:p>
        </p:txBody>
      </p:sp>
      <p:pic>
        <p:nvPicPr>
          <p:cNvPr id="5" name="図 4">
            <a:extLst>
              <a:ext uri="{FF2B5EF4-FFF2-40B4-BE49-F238E27FC236}">
                <a16:creationId xmlns:a16="http://schemas.microsoft.com/office/drawing/2014/main" id="{F5B1379A-A831-C040-A328-63A21F277AB0}"/>
              </a:ext>
            </a:extLst>
          </p:cNvPr>
          <p:cNvPicPr>
            <a:picLocks noChangeAspect="1"/>
          </p:cNvPicPr>
          <p:nvPr/>
        </p:nvPicPr>
        <p:blipFill>
          <a:blip r:embed="rId3"/>
          <a:stretch>
            <a:fillRect/>
          </a:stretch>
        </p:blipFill>
        <p:spPr>
          <a:xfrm>
            <a:off x="296883" y="2540978"/>
            <a:ext cx="5473717" cy="1488186"/>
          </a:xfrm>
          <a:prstGeom prst="rect">
            <a:avLst/>
          </a:prstGeom>
        </p:spPr>
      </p:pic>
      <p:sp>
        <p:nvSpPr>
          <p:cNvPr id="6" name="テキスト ボックス 5">
            <a:extLst>
              <a:ext uri="{FF2B5EF4-FFF2-40B4-BE49-F238E27FC236}">
                <a16:creationId xmlns:a16="http://schemas.microsoft.com/office/drawing/2014/main" id="{E4763EDE-C751-3E46-837D-E9F26D3B5D66}"/>
              </a:ext>
            </a:extLst>
          </p:cNvPr>
          <p:cNvSpPr txBox="1"/>
          <p:nvPr/>
        </p:nvSpPr>
        <p:spPr>
          <a:xfrm>
            <a:off x="178129" y="909238"/>
            <a:ext cx="8150757" cy="1200329"/>
          </a:xfrm>
          <a:prstGeom prst="rect">
            <a:avLst/>
          </a:prstGeom>
          <a:noFill/>
        </p:spPr>
        <p:txBody>
          <a:bodyPr wrap="none" rtlCol="0">
            <a:spAutoFit/>
          </a:bodyPr>
          <a:lstStyle/>
          <a:p>
            <a:r>
              <a:rPr lang="en-US" altLang="ja-JP" sz="2400" dirty="0">
                <a:latin typeface="Meiryo" panose="020B0604030504040204" pitchFamily="34" charset="-128"/>
                <a:ea typeface="Meiryo" panose="020B0604030504040204" pitchFamily="34" charset="-128"/>
              </a:rPr>
              <a:t>Tau-U</a:t>
            </a:r>
            <a:r>
              <a:rPr lang="ja-JP" altLang="en-US" sz="2400">
                <a:latin typeface="Meiryo" panose="020B0604030504040204" pitchFamily="34" charset="-128"/>
                <a:ea typeface="Meiryo" panose="020B0604030504040204" pitchFamily="34" charset="-128"/>
              </a:rPr>
              <a:t>の問題を克服する新たな指標として推奨されている</a:t>
            </a:r>
            <a:endParaRPr lang="en-US" altLang="ja-JP" sz="2400" dirty="0">
              <a:latin typeface="Meiryo" panose="020B0604030504040204" pitchFamily="34" charset="-128"/>
              <a:ea typeface="Meiryo" panose="020B0604030504040204" pitchFamily="34" charset="-128"/>
            </a:endParaRPr>
          </a:p>
          <a:p>
            <a:pPr marL="800100" lvl="1" indent="-342900">
              <a:buFontTx/>
              <a:buChar char="-"/>
            </a:pPr>
            <a:r>
              <a:rPr lang="ja-JP" altLang="en-US" sz="2400">
                <a:latin typeface="Meiryo" panose="020B0604030504040204" pitchFamily="34" charset="-128"/>
                <a:ea typeface="Meiryo" panose="020B0604030504040204" pitchFamily="34" charset="-128"/>
              </a:rPr>
              <a:t>トレンドのコントロールをしているけど弱い</a:t>
            </a:r>
            <a:endParaRPr lang="en-US" altLang="ja-JP" sz="2400" dirty="0">
              <a:latin typeface="Meiryo" panose="020B0604030504040204" pitchFamily="34" charset="-128"/>
              <a:ea typeface="Meiryo" panose="020B0604030504040204" pitchFamily="34" charset="-128"/>
            </a:endParaRPr>
          </a:p>
          <a:p>
            <a:pPr marL="800100" lvl="1" indent="-342900">
              <a:buFontTx/>
              <a:buChar char="-"/>
            </a:pPr>
            <a:r>
              <a:rPr lang="en-US" altLang="ja-JP" sz="2400" dirty="0">
                <a:latin typeface="Meiryo" panose="020B0604030504040204" pitchFamily="34" charset="-128"/>
                <a:ea typeface="Meiryo" panose="020B0604030504040204" pitchFamily="34" charset="-128"/>
              </a:rPr>
              <a:t>Type I</a:t>
            </a:r>
            <a:r>
              <a:rPr lang="ja-JP" altLang="en-US" sz="2400">
                <a:latin typeface="Meiryo" panose="020B0604030504040204" pitchFamily="34" charset="-128"/>
                <a:ea typeface="Meiryo" panose="020B0604030504040204" pitchFamily="34" charset="-128"/>
              </a:rPr>
              <a:t>エラーの増加への懸念</a:t>
            </a:r>
            <a:endParaRPr lang="en-US" altLang="ja-JP" sz="2400" dirty="0">
              <a:latin typeface="Meiryo" panose="020B0604030504040204" pitchFamily="34" charset="-128"/>
              <a:ea typeface="Meiryo" panose="020B0604030504040204" pitchFamily="34" charset="-128"/>
            </a:endParaRPr>
          </a:p>
        </p:txBody>
      </p:sp>
      <p:pic>
        <p:nvPicPr>
          <p:cNvPr id="7" name="図 6">
            <a:extLst>
              <a:ext uri="{FF2B5EF4-FFF2-40B4-BE49-F238E27FC236}">
                <a16:creationId xmlns:a16="http://schemas.microsoft.com/office/drawing/2014/main" id="{9E5B2181-B7FF-1F4E-8840-5F753085F79F}"/>
              </a:ext>
            </a:extLst>
          </p:cNvPr>
          <p:cNvPicPr>
            <a:picLocks noChangeAspect="1"/>
          </p:cNvPicPr>
          <p:nvPr/>
        </p:nvPicPr>
        <p:blipFill>
          <a:blip r:embed="rId4"/>
          <a:stretch>
            <a:fillRect/>
          </a:stretch>
        </p:blipFill>
        <p:spPr>
          <a:xfrm>
            <a:off x="5878033" y="2538824"/>
            <a:ext cx="2969084" cy="3331915"/>
          </a:xfrm>
          <a:prstGeom prst="rect">
            <a:avLst/>
          </a:prstGeom>
        </p:spPr>
      </p:pic>
      <p:sp>
        <p:nvSpPr>
          <p:cNvPr id="8" name="テキスト ボックス 7">
            <a:extLst>
              <a:ext uri="{FF2B5EF4-FFF2-40B4-BE49-F238E27FC236}">
                <a16:creationId xmlns:a16="http://schemas.microsoft.com/office/drawing/2014/main" id="{8C5824A8-C5F2-3D43-995A-955661FD567B}"/>
              </a:ext>
            </a:extLst>
          </p:cNvPr>
          <p:cNvSpPr txBox="1"/>
          <p:nvPr/>
        </p:nvSpPr>
        <p:spPr>
          <a:xfrm>
            <a:off x="2197792" y="4731966"/>
            <a:ext cx="2969083" cy="954107"/>
          </a:xfrm>
          <a:prstGeom prst="rect">
            <a:avLst/>
          </a:prstGeom>
          <a:noFill/>
        </p:spPr>
        <p:txBody>
          <a:bodyPr wrap="none" rtlCol="0">
            <a:spAutoFit/>
          </a:bodyPr>
          <a:lstStyle/>
          <a:p>
            <a:r>
              <a:rPr kumimoji="1" lang="ja-JP" altLang="en-US" sz="2800"/>
              <a:t>ウェブアプリや</a:t>
            </a:r>
            <a:endParaRPr kumimoji="1" lang="en-US" altLang="ja-JP" sz="2800" dirty="0"/>
          </a:p>
          <a:p>
            <a:r>
              <a:rPr lang="en-US" altLang="ja-JP" sz="2800" dirty="0"/>
              <a:t>R</a:t>
            </a:r>
            <a:r>
              <a:rPr lang="ja-JP" altLang="en-US" sz="2800"/>
              <a:t>のパッケージあり</a:t>
            </a:r>
            <a:endParaRPr kumimoji="1" lang="ja-JP" altLang="en-US" sz="2800"/>
          </a:p>
        </p:txBody>
      </p:sp>
      <p:sp>
        <p:nvSpPr>
          <p:cNvPr id="9" name="正方形/長方形 8">
            <a:extLst>
              <a:ext uri="{FF2B5EF4-FFF2-40B4-BE49-F238E27FC236}">
                <a16:creationId xmlns:a16="http://schemas.microsoft.com/office/drawing/2014/main" id="{AC236DC1-A940-FE43-8FAC-1EEE8D66A49C}"/>
              </a:ext>
            </a:extLst>
          </p:cNvPr>
          <p:cNvSpPr/>
          <p:nvPr/>
        </p:nvSpPr>
        <p:spPr>
          <a:xfrm>
            <a:off x="2197792" y="5686073"/>
            <a:ext cx="2978701" cy="369332"/>
          </a:xfrm>
          <a:prstGeom prst="rect">
            <a:avLst/>
          </a:prstGeom>
        </p:spPr>
        <p:txBody>
          <a:bodyPr wrap="none">
            <a:spAutoFit/>
          </a:bodyPr>
          <a:lstStyle/>
          <a:p>
            <a:r>
              <a:rPr lang="ja-JP" altLang="en-US"/>
              <a:t>http://ktarlow.com/stats/tau/</a:t>
            </a:r>
          </a:p>
        </p:txBody>
      </p:sp>
      <p:sp>
        <p:nvSpPr>
          <p:cNvPr id="10" name="テキスト ボックス 9">
            <a:extLst>
              <a:ext uri="{FF2B5EF4-FFF2-40B4-BE49-F238E27FC236}">
                <a16:creationId xmlns:a16="http://schemas.microsoft.com/office/drawing/2014/main" id="{909B13F5-E747-62A5-B54A-B20938EC346C}"/>
              </a:ext>
            </a:extLst>
          </p:cNvPr>
          <p:cNvSpPr txBox="1"/>
          <p:nvPr/>
        </p:nvSpPr>
        <p:spPr>
          <a:xfrm>
            <a:off x="296883" y="6211667"/>
            <a:ext cx="8640966" cy="584775"/>
          </a:xfrm>
          <a:prstGeom prst="rect">
            <a:avLst/>
          </a:prstGeom>
          <a:noFill/>
        </p:spPr>
        <p:txBody>
          <a:bodyPr wrap="square">
            <a:spAutoFit/>
          </a:bodyPr>
          <a:lstStyle/>
          <a:p>
            <a:r>
              <a:rPr lang="en" altLang="ja-JP" sz="1600" b="0" i="0" dirty="0" err="1">
                <a:solidFill>
                  <a:srgbClr val="222222"/>
                </a:solidFill>
                <a:effectLst/>
                <a:latin typeface="Arial" panose="020B0604020202020204" pitchFamily="34" charset="0"/>
              </a:rPr>
              <a:t>Tarlow</a:t>
            </a:r>
            <a:r>
              <a:rPr lang="en" altLang="ja-JP" sz="1600" b="0" i="0" dirty="0">
                <a:solidFill>
                  <a:srgbClr val="222222"/>
                </a:solidFill>
                <a:effectLst/>
                <a:latin typeface="Arial" panose="020B0604020202020204" pitchFamily="34" charset="0"/>
              </a:rPr>
              <a:t>, K. R. (2017). An improved rank correlation effect size statistic for single-case designs: Baseline corrected Tau. </a:t>
            </a:r>
            <a:r>
              <a:rPr lang="en" altLang="ja-JP" sz="1600" b="0" i="1" dirty="0">
                <a:solidFill>
                  <a:srgbClr val="222222"/>
                </a:solidFill>
                <a:effectLst/>
                <a:latin typeface="Arial" panose="020B0604020202020204" pitchFamily="34" charset="0"/>
              </a:rPr>
              <a:t>Behavior modification</a:t>
            </a:r>
            <a:r>
              <a:rPr lang="en" altLang="ja-JP" sz="1600" b="0" i="0" dirty="0">
                <a:solidFill>
                  <a:srgbClr val="222222"/>
                </a:solidFill>
                <a:effectLst/>
                <a:latin typeface="Arial" panose="020B0604020202020204" pitchFamily="34" charset="0"/>
              </a:rPr>
              <a:t>, </a:t>
            </a:r>
            <a:r>
              <a:rPr lang="en" altLang="ja-JP" sz="1600" b="0" i="1" dirty="0">
                <a:solidFill>
                  <a:srgbClr val="222222"/>
                </a:solidFill>
                <a:effectLst/>
                <a:latin typeface="Arial" panose="020B0604020202020204" pitchFamily="34" charset="0"/>
              </a:rPr>
              <a:t>41</a:t>
            </a:r>
            <a:r>
              <a:rPr lang="en" altLang="ja-JP" sz="1600" b="0" i="0" dirty="0">
                <a:solidFill>
                  <a:srgbClr val="222222"/>
                </a:solidFill>
                <a:effectLst/>
                <a:latin typeface="Arial" panose="020B0604020202020204" pitchFamily="34" charset="0"/>
              </a:rPr>
              <a:t>(4), 427-467.</a:t>
            </a:r>
            <a:endParaRPr lang="ja-JP" altLang="en-US" sz="1600"/>
          </a:p>
        </p:txBody>
      </p:sp>
    </p:spTree>
    <p:extLst>
      <p:ext uri="{BB962C8B-B14F-4D97-AF65-F5344CB8AC3E}">
        <p14:creationId xmlns:p14="http://schemas.microsoft.com/office/powerpoint/2010/main" val="660896055"/>
      </p:ext>
    </p:extLst>
  </p:cSld>
  <p:clrMapOvr>
    <a:masterClrMapping/>
  </p:clrMapOvr>
  <mc:AlternateContent xmlns:mc="http://schemas.openxmlformats.org/markup-compatibility/2006" xmlns:p14="http://schemas.microsoft.com/office/powerpoint/2010/main">
    <mc:Choice Requires="p14">
      <p:transition spd="slow" p14:dur="2000" advTm="36930"/>
    </mc:Choice>
    <mc:Fallback xmlns="">
      <p:transition spd="slow" advTm="3693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D7A1AC-931B-69CF-CF07-36CA8D42E746}"/>
              </a:ext>
            </a:extLst>
          </p:cNvPr>
          <p:cNvSpPr>
            <a:spLocks noGrp="1"/>
          </p:cNvSpPr>
          <p:nvPr>
            <p:ph type="title"/>
          </p:nvPr>
        </p:nvSpPr>
        <p:spPr/>
        <p:txBody>
          <a:bodyPr>
            <a:normAutofit fontScale="90000"/>
          </a:bodyPr>
          <a:lstStyle/>
          <a:p>
            <a:r>
              <a:rPr lang="ja-JP" altLang="en-US"/>
              <a:t>非重複率系の効果の目安</a:t>
            </a:r>
            <a:endParaRPr kumimoji="1" lang="ja-JP" altLang="en-US"/>
          </a:p>
        </p:txBody>
      </p:sp>
      <p:sp>
        <p:nvSpPr>
          <p:cNvPr id="3" name="コンテンツ プレースホルダー 2">
            <a:extLst>
              <a:ext uri="{FF2B5EF4-FFF2-40B4-BE49-F238E27FC236}">
                <a16:creationId xmlns:a16="http://schemas.microsoft.com/office/drawing/2014/main" id="{5440AFAB-3C26-4C02-0369-F95D1985F587}"/>
              </a:ext>
            </a:extLst>
          </p:cNvPr>
          <p:cNvSpPr>
            <a:spLocks noGrp="1"/>
          </p:cNvSpPr>
          <p:nvPr>
            <p:ph idx="1"/>
          </p:nvPr>
        </p:nvSpPr>
        <p:spPr/>
        <p:txBody>
          <a:bodyPr/>
          <a:lstStyle/>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pPr marL="0" indent="0">
              <a:buNone/>
            </a:pPr>
            <a:r>
              <a:rPr lang="ja-JP" altLang="en-US" sz="2000"/>
              <a:t>これらはあくまで参考となる先行知 見がない状況における目安であり，特定のアウ トカムや特定の対象ごとに，実証データの蓄積 を踏まえて適切な基準を細やかに設定し解釈基 準を設定していく必要がある。</a:t>
            </a:r>
            <a:endParaRPr kumimoji="1" lang="ja-JP" altLang="en-US" sz="2000"/>
          </a:p>
        </p:txBody>
      </p:sp>
      <p:sp>
        <p:nvSpPr>
          <p:cNvPr id="4" name="スライド番号プレースホルダー 3">
            <a:extLst>
              <a:ext uri="{FF2B5EF4-FFF2-40B4-BE49-F238E27FC236}">
                <a16:creationId xmlns:a16="http://schemas.microsoft.com/office/drawing/2014/main" id="{91A13620-C08B-8C48-1B4B-386C71FAEE79}"/>
              </a:ext>
            </a:extLst>
          </p:cNvPr>
          <p:cNvSpPr>
            <a:spLocks noGrp="1"/>
          </p:cNvSpPr>
          <p:nvPr>
            <p:ph type="sldNum" sz="quarter" idx="12"/>
          </p:nvPr>
        </p:nvSpPr>
        <p:spPr/>
        <p:txBody>
          <a:bodyPr/>
          <a:lstStyle/>
          <a:p>
            <a:fld id="{D12A908B-4209-6243-AA34-EE42F7EEC413}" type="slidenum">
              <a:rPr lang="ja-JP" altLang="en-US" smtClean="0"/>
              <a:pPr/>
              <a:t>68</a:t>
            </a:fld>
            <a:endParaRPr lang="ja-JP" altLang="en-US"/>
          </a:p>
        </p:txBody>
      </p:sp>
      <p:pic>
        <p:nvPicPr>
          <p:cNvPr id="5" name="図 4">
            <a:extLst>
              <a:ext uri="{FF2B5EF4-FFF2-40B4-BE49-F238E27FC236}">
                <a16:creationId xmlns:a16="http://schemas.microsoft.com/office/drawing/2014/main" id="{91443D59-777A-CF1B-B1BD-E1032D756F99}"/>
              </a:ext>
            </a:extLst>
          </p:cNvPr>
          <p:cNvPicPr>
            <a:picLocks noChangeAspect="1"/>
          </p:cNvPicPr>
          <p:nvPr/>
        </p:nvPicPr>
        <p:blipFill>
          <a:blip r:embed="rId2"/>
          <a:stretch>
            <a:fillRect/>
          </a:stretch>
        </p:blipFill>
        <p:spPr>
          <a:xfrm>
            <a:off x="116417" y="1291976"/>
            <a:ext cx="8821432" cy="3146210"/>
          </a:xfrm>
          <a:prstGeom prst="rect">
            <a:avLst/>
          </a:prstGeom>
        </p:spPr>
      </p:pic>
    </p:spTree>
    <p:extLst>
      <p:ext uri="{BB962C8B-B14F-4D97-AF65-F5344CB8AC3E}">
        <p14:creationId xmlns:p14="http://schemas.microsoft.com/office/powerpoint/2010/main" val="2405591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3FF79-4275-B247-9F47-AC181B593898}"/>
              </a:ext>
            </a:extLst>
          </p:cNvPr>
          <p:cNvSpPr>
            <a:spLocks noGrp="1"/>
          </p:cNvSpPr>
          <p:nvPr>
            <p:ph type="title"/>
          </p:nvPr>
        </p:nvSpPr>
        <p:spPr/>
        <p:txBody>
          <a:bodyPr>
            <a:normAutofit/>
          </a:bodyPr>
          <a:lstStyle/>
          <a:p>
            <a:r>
              <a:rPr kumimoji="1" lang="ja-JP" altLang="en-US" sz="3200"/>
              <a:t>パラメトリック系</a:t>
            </a:r>
          </a:p>
        </p:txBody>
      </p:sp>
      <p:sp>
        <p:nvSpPr>
          <p:cNvPr id="3" name="コンテンツ プレースホルダー 2">
            <a:extLst>
              <a:ext uri="{FF2B5EF4-FFF2-40B4-BE49-F238E27FC236}">
                <a16:creationId xmlns:a16="http://schemas.microsoft.com/office/drawing/2014/main" id="{0DA12CF1-AF10-3642-B1DC-DA5F3E5F4640}"/>
              </a:ext>
            </a:extLst>
          </p:cNvPr>
          <p:cNvSpPr>
            <a:spLocks noGrp="1"/>
          </p:cNvSpPr>
          <p:nvPr>
            <p:ph idx="1"/>
          </p:nvPr>
        </p:nvSpPr>
        <p:spPr/>
        <p:txBody>
          <a:bodyPr/>
          <a:lstStyle/>
          <a:p>
            <a:r>
              <a:rPr kumimoji="1" lang="en-US" altLang="ja-JP" dirty="0"/>
              <a:t>SMD</a:t>
            </a:r>
            <a:r>
              <a:rPr kumimoji="1" lang="ja-JP" altLang="en-US"/>
              <a:t>：標準化平均値差</a:t>
            </a:r>
            <a:endParaRPr kumimoji="1" lang="en-US" altLang="ja-JP" dirty="0"/>
          </a:p>
        </p:txBody>
      </p:sp>
      <p:sp>
        <p:nvSpPr>
          <p:cNvPr id="4" name="スライド番号プレースホルダー 3">
            <a:extLst>
              <a:ext uri="{FF2B5EF4-FFF2-40B4-BE49-F238E27FC236}">
                <a16:creationId xmlns:a16="http://schemas.microsoft.com/office/drawing/2014/main" id="{F3F59A8A-F253-0A44-9130-C9A1E6EA17ED}"/>
              </a:ext>
            </a:extLst>
          </p:cNvPr>
          <p:cNvSpPr>
            <a:spLocks noGrp="1"/>
          </p:cNvSpPr>
          <p:nvPr>
            <p:ph type="sldNum" sz="quarter" idx="12"/>
          </p:nvPr>
        </p:nvSpPr>
        <p:spPr/>
        <p:txBody>
          <a:bodyPr/>
          <a:lstStyle/>
          <a:p>
            <a:fld id="{D12A908B-4209-6243-AA34-EE42F7EEC413}" type="slidenum">
              <a:rPr kumimoji="1" lang="ja-JP" altLang="en-US" smtClean="0"/>
              <a:t>69</a:t>
            </a:fld>
            <a:endParaRPr kumimoji="1" lang="ja-JP" altLang="en-US"/>
          </a:p>
        </p:txBody>
      </p:sp>
      <p:sp>
        <p:nvSpPr>
          <p:cNvPr id="7" name="テキスト ボックス 6">
            <a:extLst>
              <a:ext uri="{FF2B5EF4-FFF2-40B4-BE49-F238E27FC236}">
                <a16:creationId xmlns:a16="http://schemas.microsoft.com/office/drawing/2014/main" id="{B87937C4-AA40-5647-9610-6E20ACB96308}"/>
              </a:ext>
            </a:extLst>
          </p:cNvPr>
          <p:cNvSpPr txBox="1"/>
          <p:nvPr/>
        </p:nvSpPr>
        <p:spPr>
          <a:xfrm>
            <a:off x="4672013" y="1564541"/>
            <a:ext cx="3643312" cy="1200329"/>
          </a:xfrm>
          <a:prstGeom prst="rect">
            <a:avLst/>
          </a:prstGeom>
          <a:solidFill>
            <a:srgbClr val="FFFFFF"/>
          </a:solidFill>
          <a:ln>
            <a:solidFill>
              <a:schemeClr val="tx1"/>
            </a:solidFill>
          </a:ln>
        </p:spPr>
        <p:txBody>
          <a:bodyPr wrap="square" rtlCol="0">
            <a:spAutoFit/>
          </a:bodyPr>
          <a:lstStyle/>
          <a:p>
            <a:r>
              <a:rPr kumimoji="1" lang="ja-JP" altLang="en-US" sz="2400" dirty="0">
                <a:latin typeface="Noto Sans CJK JP Regular" panose="020B0500000000000000" pitchFamily="34" charset="-128"/>
                <a:ea typeface="Noto Sans CJK JP Regular" panose="020B0500000000000000" pitchFamily="34" charset="-128"/>
              </a:rPr>
              <a:t>平均</a:t>
            </a:r>
            <a:r>
              <a:rPr kumimoji="1" lang="en-US" altLang="ja-JP" sz="2400" dirty="0">
                <a:latin typeface="Noto Sans CJK JP Regular" panose="020B0500000000000000" pitchFamily="34" charset="-128"/>
                <a:ea typeface="Noto Sans CJK JP Regular" panose="020B0500000000000000" pitchFamily="34" charset="-128"/>
              </a:rPr>
              <a:t>A=20</a:t>
            </a:r>
            <a:r>
              <a:rPr kumimoji="1" lang="ja-JP" altLang="en-US" sz="2400" dirty="0">
                <a:latin typeface="Noto Sans CJK JP Regular" panose="020B0500000000000000" pitchFamily="34" charset="-128"/>
                <a:ea typeface="Noto Sans CJK JP Regular" panose="020B0500000000000000" pitchFamily="34" charset="-128"/>
              </a:rPr>
              <a:t> </a:t>
            </a:r>
            <a:r>
              <a:rPr kumimoji="1" lang="en-US" altLang="ja-JP" sz="2400" dirty="0">
                <a:latin typeface="Noto Sans CJK JP Regular" panose="020B0500000000000000" pitchFamily="34" charset="-128"/>
                <a:ea typeface="Noto Sans CJK JP Regular" panose="020B0500000000000000" pitchFamily="34" charset="-128"/>
              </a:rPr>
              <a:t> </a:t>
            </a:r>
            <a:r>
              <a:rPr kumimoji="1" lang="ja-JP" altLang="en-US" sz="2400" dirty="0">
                <a:latin typeface="Noto Sans CJK JP Regular" panose="020B0500000000000000" pitchFamily="34" charset="-128"/>
                <a:ea typeface="Noto Sans CJK JP Regular" panose="020B0500000000000000" pitchFamily="34" charset="-128"/>
              </a:rPr>
              <a:t>平均</a:t>
            </a:r>
            <a:r>
              <a:rPr kumimoji="1" lang="en-US" altLang="ja-JP" sz="2400" dirty="0">
                <a:latin typeface="Noto Sans CJK JP Regular" panose="020B0500000000000000" pitchFamily="34" charset="-128"/>
                <a:ea typeface="Noto Sans CJK JP Regular" panose="020B0500000000000000" pitchFamily="34" charset="-128"/>
              </a:rPr>
              <a:t>B=12</a:t>
            </a:r>
          </a:p>
          <a:p>
            <a:r>
              <a:rPr lang="ja-JP" altLang="en-US" sz="2400">
                <a:latin typeface="Noto Sans CJK JP Regular" panose="020B0500000000000000" pitchFamily="34" charset="-128"/>
                <a:ea typeface="Noto Sans CJK JP Regular" panose="020B0500000000000000" pitchFamily="34" charset="-128"/>
              </a:rPr>
              <a:t>ベースラインの</a:t>
            </a:r>
            <a:r>
              <a:rPr lang="en-US" altLang="ja-JP" sz="2400" dirty="0">
                <a:latin typeface="Noto Sans CJK JP Regular" panose="020B0500000000000000" pitchFamily="34" charset="-128"/>
                <a:ea typeface="Noto Sans CJK JP Regular" panose="020B0500000000000000" pitchFamily="34" charset="-128"/>
              </a:rPr>
              <a:t>SD 3.20</a:t>
            </a:r>
            <a:r>
              <a:rPr kumimoji="1" lang="en-US" altLang="ja-JP" sz="2400" dirty="0">
                <a:latin typeface="Noto Sans CJK JP Regular" panose="020B0500000000000000" pitchFamily="34" charset="-128"/>
                <a:ea typeface="Noto Sans CJK JP Regular" panose="020B0500000000000000" pitchFamily="34" charset="-128"/>
              </a:rPr>
              <a:t> </a:t>
            </a:r>
          </a:p>
          <a:p>
            <a:r>
              <a:rPr lang="ja-JP" altLang="en-US" sz="2400" dirty="0">
                <a:latin typeface="Noto Sans CJK JP Regular" panose="020B0500000000000000" pitchFamily="34" charset="-128"/>
                <a:ea typeface="Noto Sans CJK JP Regular" panose="020B0500000000000000" pitchFamily="34" charset="-128"/>
              </a:rPr>
              <a:t>フェーズ間の差</a:t>
            </a:r>
            <a:r>
              <a:rPr lang="en-US" altLang="ja-JP" sz="2400" dirty="0">
                <a:latin typeface="Noto Sans CJK JP Regular" panose="020B0500000000000000" pitchFamily="34" charset="-128"/>
                <a:ea typeface="Noto Sans CJK JP Regular" panose="020B0500000000000000" pitchFamily="34" charset="-128"/>
              </a:rPr>
              <a:t>=8</a:t>
            </a:r>
            <a:r>
              <a:rPr kumimoji="1" lang="ja-JP" altLang="en-US" sz="2400" dirty="0">
                <a:latin typeface="Noto Sans CJK JP Regular" panose="020B0500000000000000" pitchFamily="34" charset="-128"/>
                <a:ea typeface="Noto Sans CJK JP Regular" panose="020B0500000000000000" pitchFamily="34" charset="-128"/>
              </a:rPr>
              <a:t> </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D1C671A-5CA9-2D41-AC10-FFD39A1C7C81}"/>
                  </a:ext>
                </a:extLst>
              </p:cNvPr>
              <p:cNvSpPr txBox="1"/>
              <p:nvPr/>
            </p:nvSpPr>
            <p:spPr>
              <a:xfrm>
                <a:off x="4729162" y="2998541"/>
                <a:ext cx="3527761" cy="754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𝑑</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1−</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3</m:t>
                              </m:r>
                            </m:num>
                            <m:den>
                              <m:r>
                                <a:rPr kumimoji="1" lang="en-US" altLang="ja-JP" sz="2400" b="0" i="1" smtClean="0">
                                  <a:latin typeface="Cambria Math" panose="02040503050406030204" pitchFamily="18" charset="0"/>
                                </a:rPr>
                                <m:t>4</m:t>
                              </m:r>
                              <m:r>
                                <a:rPr kumimoji="1" lang="en-US" altLang="ja-JP" sz="2400" b="0" i="1" smtClean="0">
                                  <a:latin typeface="Cambria Math" panose="02040503050406030204" pitchFamily="18" charset="0"/>
                                </a:rPr>
                                <m:t>𝑚</m:t>
                              </m:r>
                              <m:r>
                                <a:rPr kumimoji="1" lang="en-US" altLang="ja-JP" sz="2400" b="0" i="1" smtClean="0">
                                  <a:latin typeface="Cambria Math" panose="02040503050406030204" pitchFamily="18" charset="0"/>
                                </a:rPr>
                                <m:t>−5</m:t>
                              </m:r>
                            </m:den>
                          </m:f>
                        </m:e>
                      </m:d>
                      <m:f>
                        <m:fPr>
                          <m:ctrlPr>
                            <a:rPr kumimoji="1" lang="en-US" altLang="ja-JP" sz="2400" b="0" i="1" smtClean="0">
                              <a:latin typeface="Cambria Math" panose="02040503050406030204" pitchFamily="18" charset="0"/>
                            </a:rPr>
                          </m:ctrlPr>
                        </m:fPr>
                        <m:num>
                          <m:sSub>
                            <m:sSubPr>
                              <m:ctrlPr>
                                <a:rPr kumimoji="1" lang="en-US" altLang="ja-JP" sz="2400" b="0" i="1" smtClean="0">
                                  <a:latin typeface="Cambria Math" panose="02040503050406030204" pitchFamily="18" charset="0"/>
                                </a:rPr>
                              </m:ctrlPr>
                            </m:sSubPr>
                            <m:e>
                              <m:acc>
                                <m:accPr>
                                  <m:chr m:val="̅"/>
                                  <m:ctrlPr>
                                    <a:rPr kumimoji="1" lang="en-US" altLang="ja-JP" sz="2400" b="0" i="1" smtClean="0">
                                      <a:latin typeface="Cambria Math" panose="02040503050406030204" pitchFamily="18" charset="0"/>
                                    </a:rPr>
                                  </m:ctrlPr>
                                </m:accPr>
                                <m:e>
                                  <m:r>
                                    <a:rPr lang="en-US" altLang="ja-JP" sz="2400" i="1">
                                      <a:latin typeface="Cambria Math" panose="02040503050406030204" pitchFamily="18" charset="0"/>
                                    </a:rPr>
                                    <m:t>𝑦</m:t>
                                  </m:r>
                                </m:e>
                              </m:acc>
                            </m:e>
                            <m:sub>
                              <m:r>
                                <a:rPr kumimoji="1" lang="en-US" altLang="ja-JP" sz="2400" b="0" i="1" smtClean="0">
                                  <a:latin typeface="Cambria Math" panose="02040503050406030204" pitchFamily="18" charset="0"/>
                                </a:rPr>
                                <m:t>𝐵</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𝑦</m:t>
                                  </m:r>
                                </m:e>
                              </m:acc>
                            </m:e>
                            <m:sub>
                              <m:r>
                                <a:rPr lang="en-US" altLang="ja-JP" sz="2400" b="0" i="1" smtClean="0">
                                  <a:latin typeface="Cambria Math" panose="02040503050406030204" pitchFamily="18" charset="0"/>
                                </a:rPr>
                                <m:t>𝐴</m:t>
                              </m:r>
                            </m:sub>
                          </m:sSub>
                        </m:num>
                        <m:den>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𝐴</m:t>
                              </m:r>
                            </m:sub>
                          </m:sSub>
                        </m:den>
                      </m:f>
                    </m:oMath>
                  </m:oMathPara>
                </a14:m>
                <a:endParaRPr kumimoji="1" lang="ja-JP" altLang="en-US" sz="2800"/>
              </a:p>
            </p:txBody>
          </p:sp>
        </mc:Choice>
        <mc:Fallback xmlns="">
          <p:sp>
            <p:nvSpPr>
              <p:cNvPr id="13" name="テキスト ボックス 12">
                <a:extLst>
                  <a:ext uri="{FF2B5EF4-FFF2-40B4-BE49-F238E27FC236}">
                    <a16:creationId xmlns:a16="http://schemas.microsoft.com/office/drawing/2014/main" id="{4D1C671A-5CA9-2D41-AC10-FFD39A1C7C81}"/>
                  </a:ext>
                </a:extLst>
              </p:cNvPr>
              <p:cNvSpPr txBox="1">
                <a:spLocks noRot="1" noChangeAspect="1" noMove="1" noResize="1" noEditPoints="1" noAdjustHandles="1" noChangeArrowheads="1" noChangeShapeType="1" noTextEdit="1"/>
              </p:cNvSpPr>
              <p:nvPr/>
            </p:nvSpPr>
            <p:spPr>
              <a:xfrm>
                <a:off x="4729162" y="2998541"/>
                <a:ext cx="3527761" cy="754309"/>
              </a:xfrm>
              <a:prstGeom prst="rect">
                <a:avLst/>
              </a:prstGeom>
              <a:blipFill>
                <a:blip r:embed="rId3"/>
                <a:stretch>
                  <a:fillRect l="-1805" t="-1695" r="-361" b="-8475"/>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8F8F9987-7277-2944-A628-FD3DBB7FE47E}"/>
              </a:ext>
            </a:extLst>
          </p:cNvPr>
          <p:cNvSpPr txBox="1"/>
          <p:nvPr/>
        </p:nvSpPr>
        <p:spPr>
          <a:xfrm>
            <a:off x="4972051" y="4143375"/>
            <a:ext cx="3486149" cy="646331"/>
          </a:xfrm>
          <a:prstGeom prst="rect">
            <a:avLst/>
          </a:prstGeom>
          <a:noFill/>
        </p:spPr>
        <p:txBody>
          <a:bodyPr wrap="square" rtlCol="0">
            <a:spAutoFit/>
          </a:bodyPr>
          <a:lstStyle/>
          <a:p>
            <a:r>
              <a:rPr kumimoji="1" lang="en-US" altLang="ja-JP" i="1" dirty="0">
                <a:latin typeface="Noto Sans CJK JP Regular" panose="020B0500000000000000" pitchFamily="34" charset="-128"/>
                <a:ea typeface="Noto Sans CJK JP Regular" panose="020B0500000000000000" pitchFamily="34" charset="-128"/>
              </a:rPr>
              <a:t>S</a:t>
            </a:r>
            <a:r>
              <a:rPr kumimoji="1" lang="en-US" altLang="ja-JP" i="1" baseline="-25000" dirty="0">
                <a:latin typeface="Noto Sans CJK JP Regular" panose="020B0500000000000000" pitchFamily="34" charset="-128"/>
                <a:ea typeface="Noto Sans CJK JP Regular" panose="020B0500000000000000" pitchFamily="34" charset="-128"/>
              </a:rPr>
              <a:t>A</a:t>
            </a:r>
            <a:r>
              <a:rPr lang="ja-JP" altLang="en-US">
                <a:latin typeface="Noto Sans CJK JP Regular" panose="020B0500000000000000" pitchFamily="34" charset="-128"/>
                <a:ea typeface="Noto Sans CJK JP Regular" panose="020B0500000000000000" pitchFamily="34" charset="-128"/>
              </a:rPr>
              <a:t>：ベースラインの標準偏差</a:t>
            </a:r>
            <a:endParaRPr lang="en-US" altLang="ja-JP" dirty="0">
              <a:latin typeface="Noto Sans CJK JP Regular" panose="020B0500000000000000" pitchFamily="34" charset="-128"/>
              <a:ea typeface="Noto Sans CJK JP Regular" panose="020B0500000000000000" pitchFamily="34" charset="-128"/>
            </a:endParaRPr>
          </a:p>
          <a:p>
            <a:r>
              <a:rPr kumimoji="1" lang="en-US" altLang="ja-JP" dirty="0">
                <a:latin typeface="Noto Sans CJK JP Regular" panose="020B0500000000000000" pitchFamily="34" charset="-128"/>
                <a:ea typeface="Noto Sans CJK JP Regular" panose="020B0500000000000000" pitchFamily="34" charset="-128"/>
              </a:rPr>
              <a:t>m</a:t>
            </a:r>
            <a:r>
              <a:rPr kumimoji="1" lang="ja-JP" altLang="en-US">
                <a:latin typeface="Noto Sans CJK JP Regular" panose="020B0500000000000000" pitchFamily="34" charset="-128"/>
                <a:ea typeface="Noto Sans CJK JP Regular" panose="020B0500000000000000" pitchFamily="34" charset="-128"/>
              </a:rPr>
              <a:t>：</a:t>
            </a:r>
            <a:r>
              <a:rPr lang="ja-JP" altLang="en-US">
                <a:latin typeface="Noto Sans CJK JP Regular" panose="020B0500000000000000" pitchFamily="34" charset="-128"/>
                <a:ea typeface="Noto Sans CJK JP Regular" panose="020B0500000000000000" pitchFamily="34" charset="-128"/>
              </a:rPr>
              <a:t>ベースライン</a:t>
            </a:r>
            <a:r>
              <a:rPr kumimoji="1" lang="ja-JP" altLang="en-US">
                <a:latin typeface="Noto Sans CJK JP Regular" panose="020B0500000000000000" pitchFamily="34" charset="-128"/>
                <a:ea typeface="Noto Sans CJK JP Regular" panose="020B0500000000000000" pitchFamily="34" charset="-128"/>
              </a:rPr>
              <a:t>の時点数</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35283C0D-5C78-1A43-ADE7-3375D623D56C}"/>
                  </a:ext>
                </a:extLst>
              </p:cNvPr>
              <p:cNvSpPr txBox="1"/>
              <p:nvPr/>
            </p:nvSpPr>
            <p:spPr>
              <a:xfrm>
                <a:off x="4864100" y="5151191"/>
                <a:ext cx="3706206" cy="584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en-US" altLang="ja-JP" sz="2000" b="0" i="1" smtClean="0">
                          <a:latin typeface="Cambria Math" panose="02040503050406030204" pitchFamily="18" charset="0"/>
                        </a:rPr>
                        <m:t>=</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1−</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3</m:t>
                              </m:r>
                            </m:num>
                            <m:den>
                              <m:r>
                                <a:rPr kumimoji="1" lang="en-US" altLang="ja-JP" sz="2000" b="0" i="1" smtClean="0">
                                  <a:latin typeface="Cambria Math" panose="02040503050406030204" pitchFamily="18" charset="0"/>
                                </a:rPr>
                                <m:t>4∗10−5</m:t>
                              </m:r>
                            </m:den>
                          </m:f>
                        </m:e>
                      </m:d>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8</m:t>
                          </m:r>
                        </m:num>
                        <m:den>
                          <m:r>
                            <a:rPr kumimoji="1" lang="en-US" altLang="ja-JP" sz="2000" b="0" i="1" smtClean="0">
                              <a:latin typeface="Cambria Math" panose="02040503050406030204" pitchFamily="18" charset="0"/>
                            </a:rPr>
                            <m:t>3.20</m:t>
                          </m:r>
                        </m:den>
                      </m:f>
                      <m:r>
                        <a:rPr kumimoji="1" lang="en-US" altLang="ja-JP" sz="2000" b="0" i="1" smtClean="0">
                          <a:latin typeface="Cambria Math" panose="02040503050406030204" pitchFamily="18" charset="0"/>
                        </a:rPr>
                        <m:t>=2.28</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35283C0D-5C78-1A43-ADE7-3375D623D56C}"/>
                  </a:ext>
                </a:extLst>
              </p:cNvPr>
              <p:cNvSpPr txBox="1">
                <a:spLocks noRot="1" noChangeAspect="1" noMove="1" noResize="1" noEditPoints="1" noAdjustHandles="1" noChangeArrowheads="1" noChangeShapeType="1" noTextEdit="1"/>
              </p:cNvSpPr>
              <p:nvPr/>
            </p:nvSpPr>
            <p:spPr>
              <a:xfrm>
                <a:off x="4864100" y="5151191"/>
                <a:ext cx="3706206" cy="584647"/>
              </a:xfrm>
              <a:prstGeom prst="rect">
                <a:avLst/>
              </a:prstGeom>
              <a:blipFill>
                <a:blip r:embed="rId4"/>
                <a:stretch>
                  <a:fillRect l="-1375" r="-1031" b="-15217"/>
                </a:stretch>
              </a:blipFill>
            </p:spPr>
            <p:txBody>
              <a:bodyPr/>
              <a:lstStyle/>
              <a:p>
                <a:r>
                  <a:rPr lang="ja-JP" altLang="en-US">
                    <a:noFill/>
                  </a:rPr>
                  <a:t> </a:t>
                </a:r>
              </a:p>
            </p:txBody>
          </p:sp>
        </mc:Fallback>
      </mc:AlternateContent>
      <p:sp>
        <p:nvSpPr>
          <p:cNvPr id="18" name="正方形/長方形 17">
            <a:extLst>
              <a:ext uri="{FF2B5EF4-FFF2-40B4-BE49-F238E27FC236}">
                <a16:creationId xmlns:a16="http://schemas.microsoft.com/office/drawing/2014/main" id="{289C5EEF-8F12-9742-B4D1-82A7CCCFCE3D}"/>
              </a:ext>
            </a:extLst>
          </p:cNvPr>
          <p:cNvSpPr/>
          <p:nvPr/>
        </p:nvSpPr>
        <p:spPr>
          <a:xfrm>
            <a:off x="542924" y="6325969"/>
            <a:ext cx="8215313" cy="307777"/>
          </a:xfrm>
          <a:prstGeom prst="rect">
            <a:avLst/>
          </a:prstGeom>
        </p:spPr>
        <p:txBody>
          <a:bodyPr wrap="square">
            <a:spAutoFit/>
          </a:bodyPr>
          <a:lstStyle/>
          <a:p>
            <a:r>
              <a:rPr lang="en" altLang="ja-JP" sz="1400" dirty="0">
                <a:hlinkClick r:id="rId5"/>
              </a:rPr>
              <a:t>http://cran.utstat.utoronto.ca/web/packages/SingleCaseES/vignettes/Effect-size-definitions.html#references</a:t>
            </a:r>
            <a:endParaRPr lang="ja-JP" altLang="en-US" sz="1400"/>
          </a:p>
        </p:txBody>
      </p:sp>
      <p:pic>
        <p:nvPicPr>
          <p:cNvPr id="5" name="図 4">
            <a:extLst>
              <a:ext uri="{FF2B5EF4-FFF2-40B4-BE49-F238E27FC236}">
                <a16:creationId xmlns:a16="http://schemas.microsoft.com/office/drawing/2014/main" id="{14B667A2-9544-4408-7C1E-7A1DA421D408}"/>
              </a:ext>
            </a:extLst>
          </p:cNvPr>
          <p:cNvPicPr>
            <a:picLocks noChangeAspect="1"/>
          </p:cNvPicPr>
          <p:nvPr/>
        </p:nvPicPr>
        <p:blipFill>
          <a:blip r:embed="rId6"/>
          <a:stretch>
            <a:fillRect/>
          </a:stretch>
        </p:blipFill>
        <p:spPr>
          <a:xfrm>
            <a:off x="316495" y="1565789"/>
            <a:ext cx="3855455" cy="3492338"/>
          </a:xfrm>
          <a:prstGeom prst="rect">
            <a:avLst/>
          </a:prstGeom>
        </p:spPr>
      </p:pic>
      <p:sp>
        <p:nvSpPr>
          <p:cNvPr id="10" name="テキスト ボックス 9">
            <a:extLst>
              <a:ext uri="{FF2B5EF4-FFF2-40B4-BE49-F238E27FC236}">
                <a16:creationId xmlns:a16="http://schemas.microsoft.com/office/drawing/2014/main" id="{72A6F8E7-9F86-4E27-6B76-9D743DBF09A3}"/>
              </a:ext>
            </a:extLst>
          </p:cNvPr>
          <p:cNvSpPr txBox="1"/>
          <p:nvPr/>
        </p:nvSpPr>
        <p:spPr>
          <a:xfrm>
            <a:off x="621157" y="5320790"/>
            <a:ext cx="3743332" cy="923330"/>
          </a:xfrm>
          <a:prstGeom prst="rect">
            <a:avLst/>
          </a:prstGeom>
          <a:noFill/>
        </p:spPr>
        <p:txBody>
          <a:bodyPr wrap="none" rtlCol="0">
            <a:spAutoFit/>
          </a:bodyPr>
          <a:lstStyle/>
          <a:p>
            <a:r>
              <a:rPr kumimoji="1" lang="ja-JP" altLang="en-US"/>
              <a:t>効果が漸進型</a:t>
            </a:r>
            <a:r>
              <a:rPr kumimoji="1" lang="en-US" altLang="ja-JP" dirty="0"/>
              <a:t> or </a:t>
            </a:r>
            <a:r>
              <a:rPr kumimoji="1" lang="ja-JP" altLang="en-US"/>
              <a:t>遅延型であるなら、</a:t>
            </a:r>
            <a:endParaRPr kumimoji="1" lang="en-US" altLang="ja-JP" dirty="0"/>
          </a:p>
          <a:p>
            <a:r>
              <a:rPr kumimoji="1" lang="ja-JP" altLang="en-US"/>
              <a:t>介入期の最後の</a:t>
            </a:r>
            <a:r>
              <a:rPr kumimoji="1" lang="en-US" altLang="ja-JP" dirty="0"/>
              <a:t>3</a:t>
            </a:r>
            <a:r>
              <a:rPr kumimoji="1" lang="ja-JP" altLang="en-US"/>
              <a:t>セッションの平均を</a:t>
            </a:r>
            <a:endParaRPr kumimoji="1" lang="en-US" altLang="ja-JP" dirty="0"/>
          </a:p>
          <a:p>
            <a:r>
              <a:rPr lang="ja-JP" altLang="en-US"/>
              <a:t>ベーズラインと比較するのも有効</a:t>
            </a:r>
            <a:endParaRPr kumimoji="1" lang="ja-JP" altLang="en-US"/>
          </a:p>
        </p:txBody>
      </p:sp>
    </p:spTree>
    <p:extLst>
      <p:ext uri="{BB962C8B-B14F-4D97-AF65-F5344CB8AC3E}">
        <p14:creationId xmlns:p14="http://schemas.microsoft.com/office/powerpoint/2010/main" val="3266614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F60A0-96EC-E344-8650-609A90E8A735}"/>
              </a:ext>
            </a:extLst>
          </p:cNvPr>
          <p:cNvSpPr>
            <a:spLocks noGrp="1"/>
          </p:cNvSpPr>
          <p:nvPr>
            <p:ph type="title"/>
          </p:nvPr>
        </p:nvSpPr>
        <p:spPr/>
        <p:txBody>
          <a:bodyPr>
            <a:normAutofit fontScale="90000"/>
          </a:bodyPr>
          <a:lstStyle/>
          <a:p>
            <a:r>
              <a:rPr lang="en-US" altLang="ja-JP" dirty="0">
                <a:latin typeface="Arial Unicode MS" panose="020B0604020202020204" pitchFamily="34" charset="-128"/>
                <a:ea typeface="Arial Unicode MS" panose="020B0604020202020204" pitchFamily="34" charset="-128"/>
                <a:cs typeface="Arial Unicode MS" panose="020B0604020202020204" pitchFamily="34" charset="-128"/>
              </a:rPr>
              <a:t>SCED</a:t>
            </a:r>
            <a:endParaRPr kumimoji="1" lang="ja-JP" altLang="en-US">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スライド番号プレースホルダー 3">
            <a:extLst>
              <a:ext uri="{FF2B5EF4-FFF2-40B4-BE49-F238E27FC236}">
                <a16:creationId xmlns:a16="http://schemas.microsoft.com/office/drawing/2014/main" id="{AB45662F-3972-C844-BC24-AB56AE9FEA7A}"/>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7</a:t>
            </a:fld>
            <a:endParaRPr lang="ja-JP" altLang="en-US">
              <a:latin typeface="Calibri"/>
              <a:ea typeface="ＭＳ Ｐゴシック" panose="020B0600070205080204" pitchFamily="34" charset="-128"/>
            </a:endParaRPr>
          </a:p>
        </p:txBody>
      </p:sp>
      <p:sp>
        <p:nvSpPr>
          <p:cNvPr id="3" name="正方形/長方形 2">
            <a:extLst>
              <a:ext uri="{FF2B5EF4-FFF2-40B4-BE49-F238E27FC236}">
                <a16:creationId xmlns:a16="http://schemas.microsoft.com/office/drawing/2014/main" id="{D9AA8DAE-593B-5047-B3B5-CBCEC6AC482E}"/>
              </a:ext>
            </a:extLst>
          </p:cNvPr>
          <p:cNvSpPr/>
          <p:nvPr/>
        </p:nvSpPr>
        <p:spPr>
          <a:xfrm>
            <a:off x="107504" y="6309322"/>
            <a:ext cx="9144000" cy="461665"/>
          </a:xfrm>
          <a:prstGeom prst="rect">
            <a:avLst/>
          </a:prstGeom>
        </p:spPr>
        <p:txBody>
          <a:bodyPr wrap="square">
            <a:spAutoFit/>
          </a:bodyPr>
          <a:lstStyle/>
          <a:p>
            <a:pPr defTabSz="457200"/>
            <a:r>
              <a:rPr lang="en" altLang="ja-JP" sz="1200" dirty="0" err="1">
                <a:solidFill>
                  <a:prstClr val="black"/>
                </a:solidFill>
                <a:latin typeface="Calibri"/>
                <a:ea typeface="ＭＳ Ｐゴシック" panose="020B0600070205080204" pitchFamily="34" charset="-128"/>
              </a:rPr>
              <a:t>Kratochwill</a:t>
            </a:r>
            <a:r>
              <a:rPr lang="en" altLang="ja-JP" sz="1200" dirty="0">
                <a:solidFill>
                  <a:prstClr val="black"/>
                </a:solidFill>
                <a:latin typeface="Calibri"/>
                <a:ea typeface="ＭＳ Ｐゴシック" panose="020B0600070205080204" pitchFamily="34" charset="-128"/>
              </a:rPr>
              <a:t>, T. R., Hitchcock, J., Horner, R. H., Levin, J. R., Odom, S. L., </a:t>
            </a:r>
            <a:r>
              <a:rPr lang="en" altLang="ja-JP" sz="1200" dirty="0" err="1">
                <a:solidFill>
                  <a:prstClr val="black"/>
                </a:solidFill>
                <a:latin typeface="Calibri"/>
                <a:ea typeface="ＭＳ Ｐゴシック" panose="020B0600070205080204" pitchFamily="34" charset="-128"/>
              </a:rPr>
              <a:t>Rindskopf</a:t>
            </a:r>
            <a:r>
              <a:rPr lang="en" altLang="ja-JP" sz="1200" dirty="0">
                <a:solidFill>
                  <a:prstClr val="black"/>
                </a:solidFill>
                <a:latin typeface="Calibri"/>
                <a:ea typeface="ＭＳ Ｐゴシック" panose="020B0600070205080204" pitchFamily="34" charset="-128"/>
              </a:rPr>
              <a:t>, D. M &amp; </a:t>
            </a:r>
            <a:r>
              <a:rPr lang="en" altLang="ja-JP" sz="1200" dirty="0" err="1">
                <a:solidFill>
                  <a:prstClr val="black"/>
                </a:solidFill>
                <a:latin typeface="Calibri"/>
                <a:ea typeface="ＭＳ Ｐゴシック" panose="020B0600070205080204" pitchFamily="34" charset="-128"/>
              </a:rPr>
              <a:t>Shadish</a:t>
            </a:r>
            <a:r>
              <a:rPr lang="en" altLang="ja-JP" sz="1200" dirty="0">
                <a:solidFill>
                  <a:prstClr val="black"/>
                </a:solidFill>
                <a:latin typeface="Calibri"/>
                <a:ea typeface="ＭＳ Ｐゴシック" panose="020B0600070205080204" pitchFamily="34" charset="-128"/>
              </a:rPr>
              <a:t>, W. R. (2010). Single-case designs technical documentation. Retrieved from What Works Clearinghouse website: http://</a:t>
            </a:r>
            <a:r>
              <a:rPr lang="en" altLang="ja-JP" sz="1200" dirty="0" err="1">
                <a:solidFill>
                  <a:prstClr val="black"/>
                </a:solidFill>
                <a:latin typeface="Calibri"/>
                <a:ea typeface="ＭＳ Ｐゴシック" panose="020B0600070205080204" pitchFamily="34" charset="-128"/>
              </a:rPr>
              <a:t>ies.ed.gov</a:t>
            </a:r>
            <a:r>
              <a:rPr lang="en" altLang="ja-JP" sz="1200" dirty="0">
                <a:solidFill>
                  <a:prstClr val="black"/>
                </a:solidFill>
                <a:latin typeface="Calibri"/>
                <a:ea typeface="ＭＳ Ｐゴシック" panose="020B0600070205080204" pitchFamily="34" charset="-128"/>
              </a:rPr>
              <a:t>/</a:t>
            </a:r>
            <a:r>
              <a:rPr lang="en" altLang="ja-JP" sz="1200" dirty="0" err="1">
                <a:solidFill>
                  <a:prstClr val="black"/>
                </a:solidFill>
                <a:latin typeface="Calibri"/>
                <a:ea typeface="ＭＳ Ｐゴシック" panose="020B0600070205080204" pitchFamily="34" charset="-128"/>
              </a:rPr>
              <a:t>ncee</a:t>
            </a:r>
            <a:r>
              <a:rPr lang="en" altLang="ja-JP" sz="1200" dirty="0">
                <a:solidFill>
                  <a:prstClr val="black"/>
                </a:solidFill>
                <a:latin typeface="Calibri"/>
                <a:ea typeface="ＭＳ Ｐゴシック" panose="020B0600070205080204" pitchFamily="34" charset="-128"/>
              </a:rPr>
              <a:t>/</a:t>
            </a:r>
            <a:r>
              <a:rPr lang="en" altLang="ja-JP" sz="1200" dirty="0" err="1">
                <a:solidFill>
                  <a:prstClr val="black"/>
                </a:solidFill>
                <a:latin typeface="Calibri"/>
                <a:ea typeface="ＭＳ Ｐゴシック" panose="020B0600070205080204" pitchFamily="34" charset="-128"/>
              </a:rPr>
              <a:t>wwc</a:t>
            </a:r>
            <a:r>
              <a:rPr lang="en" altLang="ja-JP" sz="1200" dirty="0">
                <a:solidFill>
                  <a:prstClr val="black"/>
                </a:solidFill>
                <a:latin typeface="Calibri"/>
                <a:ea typeface="ＭＳ Ｐゴシック" panose="020B0600070205080204" pitchFamily="34" charset="-128"/>
              </a:rPr>
              <a:t>/pdf/</a:t>
            </a:r>
            <a:r>
              <a:rPr lang="en" altLang="ja-JP" sz="1200" dirty="0" err="1">
                <a:solidFill>
                  <a:prstClr val="black"/>
                </a:solidFill>
                <a:latin typeface="Calibri"/>
                <a:ea typeface="ＭＳ Ｐゴシック" panose="020B0600070205080204" pitchFamily="34" charset="-128"/>
              </a:rPr>
              <a:t>wwc_scd.pdf</a:t>
            </a:r>
            <a:r>
              <a:rPr lang="en" altLang="ja-JP" sz="1200" dirty="0">
                <a:solidFill>
                  <a:prstClr val="black"/>
                </a:solidFill>
                <a:latin typeface="Calibri"/>
                <a:ea typeface="ＭＳ Ｐゴシック" panose="020B0600070205080204" pitchFamily="34" charset="-128"/>
              </a:rPr>
              <a:t>.</a:t>
            </a:r>
            <a:endParaRPr lang="ja-JP" altLang="en-US" sz="1200">
              <a:solidFill>
                <a:prstClr val="black"/>
              </a:solidFill>
              <a:latin typeface="Calibri"/>
              <a:ea typeface="ＭＳ Ｐゴシック" panose="020B0600070205080204" pitchFamily="34" charset="-128"/>
            </a:endParaRPr>
          </a:p>
        </p:txBody>
      </p:sp>
      <p:sp>
        <p:nvSpPr>
          <p:cNvPr id="6" name="正方形/長方形 5">
            <a:extLst>
              <a:ext uri="{FF2B5EF4-FFF2-40B4-BE49-F238E27FC236}">
                <a16:creationId xmlns:a16="http://schemas.microsoft.com/office/drawing/2014/main" id="{41BA9096-E0BA-5048-8EF7-34708CBE9F3A}"/>
              </a:ext>
            </a:extLst>
          </p:cNvPr>
          <p:cNvSpPr/>
          <p:nvPr/>
        </p:nvSpPr>
        <p:spPr>
          <a:xfrm>
            <a:off x="395536" y="908722"/>
            <a:ext cx="8496944" cy="5447645"/>
          </a:xfrm>
          <a:prstGeom prst="rect">
            <a:avLst/>
          </a:prstGeom>
        </p:spPr>
        <p:txBody>
          <a:bodyPr wrap="square">
            <a:spAutoFit/>
          </a:bodyPr>
          <a:lstStyle/>
          <a:p>
            <a:pPr marL="514350" indent="-514350" defTabSz="457200">
              <a:buFont typeface="+mj-lt"/>
              <a:buAutoNum type="arabicPeriod"/>
            </a:pPr>
            <a:r>
              <a:rPr lang="ja-JP" altLang="en-US" sz="3200">
                <a:solidFill>
                  <a:prstClr val="black"/>
                </a:solidFill>
                <a:latin typeface="Arial Unicode MS" panose="020B0604020202020204" pitchFamily="34" charset="-128"/>
                <a:ea typeface="BIZ UDゴシック" panose="020B0400000000000000" pitchFamily="49" charset="-128"/>
              </a:rPr>
              <a:t>事例</a:t>
            </a:r>
            <a:r>
              <a:rPr lang="en-US" altLang="ja-JP" sz="3200" dirty="0">
                <a:solidFill>
                  <a:prstClr val="black"/>
                </a:solidFill>
                <a:latin typeface="Arial Unicode MS" panose="020B0604020202020204" pitchFamily="34" charset="-128"/>
                <a:ea typeface="BIZ UDゴシック" panose="020B0400000000000000" pitchFamily="49" charset="-128"/>
              </a:rPr>
              <a:t>(</a:t>
            </a:r>
            <a:r>
              <a:rPr lang="ja-JP" altLang="en-US" sz="3200">
                <a:solidFill>
                  <a:prstClr val="black"/>
                </a:solidFill>
                <a:latin typeface="Arial Unicode MS" panose="020B0604020202020204" pitchFamily="34" charset="-128"/>
                <a:ea typeface="BIZ UDゴシック" panose="020B0400000000000000" pitchFamily="49" charset="-128"/>
              </a:rPr>
              <a:t>個人</a:t>
            </a:r>
            <a:r>
              <a:rPr lang="en-US" altLang="ja-JP" sz="3200" dirty="0">
                <a:solidFill>
                  <a:prstClr val="black"/>
                </a:solidFill>
                <a:latin typeface="Arial Unicode MS" panose="020B0604020202020204" pitchFamily="34" charset="-128"/>
                <a:ea typeface="BIZ UDゴシック" panose="020B0400000000000000" pitchFamily="49" charset="-128"/>
              </a:rPr>
              <a:t>)</a:t>
            </a:r>
            <a:r>
              <a:rPr lang="ja-JP" altLang="en-US" sz="3200">
                <a:solidFill>
                  <a:prstClr val="black"/>
                </a:solidFill>
                <a:latin typeface="Arial Unicode MS" panose="020B0604020202020204" pitchFamily="34" charset="-128"/>
                <a:ea typeface="BIZ UDゴシック" panose="020B0400000000000000" pitchFamily="49" charset="-128"/>
              </a:rPr>
              <a:t>またはクラスター</a:t>
            </a:r>
            <a:r>
              <a:rPr lang="en-US" altLang="ja-JP" sz="3200" dirty="0">
                <a:solidFill>
                  <a:prstClr val="black"/>
                </a:solidFill>
                <a:latin typeface="Arial Unicode MS" panose="020B0604020202020204" pitchFamily="34" charset="-128"/>
                <a:ea typeface="BIZ UDゴシック" panose="020B0400000000000000" pitchFamily="49" charset="-128"/>
              </a:rPr>
              <a:t>(</a:t>
            </a:r>
            <a:r>
              <a:rPr lang="ja-JP" altLang="en-US" sz="3200">
                <a:solidFill>
                  <a:prstClr val="black"/>
                </a:solidFill>
                <a:latin typeface="Arial Unicode MS" panose="020B0604020202020204" pitchFamily="34" charset="-128"/>
                <a:ea typeface="BIZ UDゴシック" panose="020B0400000000000000" pitchFamily="49" charset="-128"/>
              </a:rPr>
              <a:t>学級やコミュニティ</a:t>
            </a:r>
            <a:r>
              <a:rPr lang="en-US" altLang="ja-JP" sz="3200" dirty="0">
                <a:solidFill>
                  <a:prstClr val="black"/>
                </a:solidFill>
                <a:latin typeface="Arial Unicode MS" panose="020B0604020202020204" pitchFamily="34" charset="-128"/>
                <a:ea typeface="BIZ UDゴシック" panose="020B0400000000000000" pitchFamily="49" charset="-128"/>
              </a:rPr>
              <a:t>)</a:t>
            </a:r>
            <a:r>
              <a:rPr lang="ja-JP" altLang="en-US" sz="3200">
                <a:solidFill>
                  <a:prstClr val="black"/>
                </a:solidFill>
                <a:latin typeface="Arial Unicode MS" panose="020B0604020202020204" pitchFamily="34" charset="-128"/>
                <a:ea typeface="BIZ UDゴシック" panose="020B0400000000000000" pitchFamily="49" charset="-128"/>
              </a:rPr>
              <a:t>がデータ分析の単位</a:t>
            </a:r>
            <a:endParaRPr lang="en-US" altLang="ja-JP" sz="3200" dirty="0">
              <a:solidFill>
                <a:prstClr val="black"/>
              </a:solidFill>
              <a:latin typeface="Arial Unicode MS" panose="020B0604020202020204" pitchFamily="34" charset="-128"/>
              <a:ea typeface="BIZ UDゴシック" panose="020B0400000000000000" pitchFamily="49" charset="-128"/>
            </a:endParaRPr>
          </a:p>
          <a:p>
            <a:pPr lvl="1" defTabSz="457200"/>
            <a:br>
              <a:rPr lang="en" altLang="ja-JP" sz="3200" dirty="0">
                <a:solidFill>
                  <a:prstClr val="black"/>
                </a:solidFill>
                <a:latin typeface="Arial Unicode MS" panose="020B0604020202020204" pitchFamily="34" charset="-128"/>
                <a:ea typeface="BIZ UDゴシック" panose="020B0400000000000000" pitchFamily="49" charset="-128"/>
              </a:rPr>
            </a:br>
            <a:endParaRPr lang="en" altLang="ja-JP" sz="3200" dirty="0">
              <a:solidFill>
                <a:prstClr val="black"/>
              </a:solidFill>
              <a:latin typeface="Arial Unicode MS" panose="020B0604020202020204" pitchFamily="34" charset="-128"/>
              <a:ea typeface="BIZ UDゴシック" panose="020B0400000000000000" pitchFamily="49" charset="-128"/>
            </a:endParaRPr>
          </a:p>
          <a:p>
            <a:pPr marL="514350" indent="-514350" defTabSz="457200">
              <a:buFont typeface="+mj-lt"/>
              <a:buAutoNum type="arabicPeriod"/>
            </a:pPr>
            <a:r>
              <a:rPr lang="ja-JP" altLang="en-US" sz="3200">
                <a:solidFill>
                  <a:prstClr val="black"/>
                </a:solidFill>
                <a:latin typeface="Arial Unicode MS" panose="020B0604020202020204" pitchFamily="34" charset="-128"/>
                <a:ea typeface="BIZ UDゴシック" panose="020B0400000000000000" pitchFamily="49" charset="-128"/>
              </a:rPr>
              <a:t>事例内で、介入条件と比較のための統制条件が提供される</a:t>
            </a:r>
            <a:br>
              <a:rPr lang="en-US" altLang="ja-JP" sz="3200" dirty="0">
                <a:solidFill>
                  <a:prstClr val="black"/>
                </a:solidFill>
                <a:latin typeface="Arial Unicode MS" panose="020B0604020202020204" pitchFamily="34" charset="-128"/>
                <a:ea typeface="BIZ UDゴシック" panose="020B0400000000000000" pitchFamily="49" charset="-128"/>
              </a:rPr>
            </a:br>
            <a:br>
              <a:rPr lang="en-US" altLang="ja-JP" sz="3200" dirty="0">
                <a:solidFill>
                  <a:prstClr val="black"/>
                </a:solidFill>
                <a:latin typeface="Arial Unicode MS" panose="020B0604020202020204" pitchFamily="34" charset="-128"/>
                <a:ea typeface="BIZ UDゴシック" panose="020B0400000000000000" pitchFamily="49" charset="-128"/>
              </a:rPr>
            </a:br>
            <a:endParaRPr lang="en" altLang="ja-JP" sz="3200" dirty="0">
              <a:solidFill>
                <a:prstClr val="black"/>
              </a:solidFill>
              <a:latin typeface="Arial Unicode MS" panose="020B0604020202020204" pitchFamily="34" charset="-128"/>
              <a:ea typeface="BIZ UDゴシック" panose="020B0400000000000000" pitchFamily="49" charset="-128"/>
            </a:endParaRPr>
          </a:p>
          <a:p>
            <a:pPr marL="514350" indent="-514350" defTabSz="457200">
              <a:buFont typeface="+mj-lt"/>
              <a:buAutoNum type="arabicPeriod"/>
            </a:pPr>
            <a:r>
              <a:rPr lang="ja-JP" altLang="en-US" sz="3200">
                <a:solidFill>
                  <a:prstClr val="black"/>
                </a:solidFill>
                <a:latin typeface="Arial Unicode MS" panose="020B0604020202020204" pitchFamily="34" charset="-128"/>
                <a:ea typeface="BIZ UDゴシック" panose="020B0400000000000000" pitchFamily="49" charset="-128"/>
              </a:rPr>
              <a:t>アウトカム変数が事例内で、複数の条件下</a:t>
            </a:r>
            <a:r>
              <a:rPr lang="en-US" altLang="ja-JP" sz="3200" dirty="0">
                <a:solidFill>
                  <a:prstClr val="black"/>
                </a:solidFill>
                <a:latin typeface="Arial Unicode MS" panose="020B0604020202020204" pitchFamily="34" charset="-128"/>
                <a:ea typeface="BIZ UDゴシック" panose="020B0400000000000000" pitchFamily="49" charset="-128"/>
              </a:rPr>
              <a:t>(</a:t>
            </a:r>
            <a:r>
              <a:rPr lang="ja-JP" altLang="en-US" sz="3200">
                <a:solidFill>
                  <a:prstClr val="black"/>
                </a:solidFill>
                <a:latin typeface="Arial Unicode MS" panose="020B0604020202020204" pitchFamily="34" charset="-128"/>
                <a:ea typeface="BIZ UDゴシック" panose="020B0400000000000000" pitchFamily="49" charset="-128"/>
              </a:rPr>
              <a:t>異なる独立変数の水準）で反復測定</a:t>
            </a:r>
            <a:endParaRPr lang="en" altLang="ja-JP" sz="3200" dirty="0">
              <a:solidFill>
                <a:prstClr val="black"/>
              </a:solidFill>
              <a:latin typeface="Arial Unicode MS" panose="020B0604020202020204" pitchFamily="34" charset="-128"/>
              <a:ea typeface="BIZ UDゴシック" panose="020B0400000000000000" pitchFamily="49" charset="-128"/>
            </a:endParaRPr>
          </a:p>
          <a:p>
            <a:pPr marL="342900" indent="-342900" defTabSz="457200">
              <a:buFontTx/>
              <a:buChar char="-"/>
            </a:pPr>
            <a:endParaRPr lang="ja-JP" altLang="en-US" sz="2800" b="1" dirty="0">
              <a:solidFill>
                <a:prstClr val="black"/>
              </a:solidFill>
              <a:latin typeface="Arial Unicode MS" panose="020B0604020202020204" pitchFamily="34" charset="-128"/>
              <a:ea typeface="BIZ UDゴシック" panose="020B0400000000000000" pitchFamily="49" charset="-128"/>
            </a:endParaRPr>
          </a:p>
        </p:txBody>
      </p:sp>
    </p:spTree>
    <p:extLst>
      <p:ext uri="{BB962C8B-B14F-4D97-AF65-F5344CB8AC3E}">
        <p14:creationId xmlns:p14="http://schemas.microsoft.com/office/powerpoint/2010/main" val="3860088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3FF79-4275-B247-9F47-AC181B593898}"/>
              </a:ext>
            </a:extLst>
          </p:cNvPr>
          <p:cNvSpPr>
            <a:spLocks noGrp="1"/>
          </p:cNvSpPr>
          <p:nvPr>
            <p:ph type="title"/>
          </p:nvPr>
        </p:nvSpPr>
        <p:spPr/>
        <p:txBody>
          <a:bodyPr>
            <a:normAutofit/>
          </a:bodyPr>
          <a:lstStyle/>
          <a:p>
            <a:r>
              <a:rPr kumimoji="1" lang="ja-JP" altLang="en-US" sz="3200"/>
              <a:t>パラメトリック系</a:t>
            </a:r>
          </a:p>
        </p:txBody>
      </p:sp>
      <p:sp>
        <p:nvSpPr>
          <p:cNvPr id="3" name="コンテンツ プレースホルダー 2">
            <a:extLst>
              <a:ext uri="{FF2B5EF4-FFF2-40B4-BE49-F238E27FC236}">
                <a16:creationId xmlns:a16="http://schemas.microsoft.com/office/drawing/2014/main" id="{0DA12CF1-AF10-3642-B1DC-DA5F3E5F4640}"/>
              </a:ext>
            </a:extLst>
          </p:cNvPr>
          <p:cNvSpPr>
            <a:spLocks noGrp="1"/>
          </p:cNvSpPr>
          <p:nvPr>
            <p:ph idx="1"/>
          </p:nvPr>
        </p:nvSpPr>
        <p:spPr/>
        <p:txBody>
          <a:bodyPr/>
          <a:lstStyle/>
          <a:p>
            <a:r>
              <a:rPr lang="en-US" altLang="ja-JP" dirty="0"/>
              <a:t>LOR</a:t>
            </a:r>
            <a:endParaRPr kumimoji="1" lang="en-US" altLang="ja-JP" dirty="0"/>
          </a:p>
        </p:txBody>
      </p:sp>
      <p:sp>
        <p:nvSpPr>
          <p:cNvPr id="4" name="スライド番号プレースホルダー 3">
            <a:extLst>
              <a:ext uri="{FF2B5EF4-FFF2-40B4-BE49-F238E27FC236}">
                <a16:creationId xmlns:a16="http://schemas.microsoft.com/office/drawing/2014/main" id="{F3F59A8A-F253-0A44-9130-C9A1E6EA17ED}"/>
              </a:ext>
            </a:extLst>
          </p:cNvPr>
          <p:cNvSpPr>
            <a:spLocks noGrp="1"/>
          </p:cNvSpPr>
          <p:nvPr>
            <p:ph type="sldNum" sz="quarter" idx="12"/>
          </p:nvPr>
        </p:nvSpPr>
        <p:spPr/>
        <p:txBody>
          <a:bodyPr/>
          <a:lstStyle/>
          <a:p>
            <a:fld id="{D12A908B-4209-6243-AA34-EE42F7EEC413}" type="slidenum">
              <a:rPr kumimoji="1" lang="ja-JP" altLang="en-US" smtClean="0"/>
              <a:t>70</a:t>
            </a:fld>
            <a:endParaRPr kumimoji="1" lang="ja-JP" altLang="en-US"/>
          </a:p>
        </p:txBody>
      </p:sp>
      <p:pic>
        <p:nvPicPr>
          <p:cNvPr id="6" name="図 5">
            <a:extLst>
              <a:ext uri="{FF2B5EF4-FFF2-40B4-BE49-F238E27FC236}">
                <a16:creationId xmlns:a16="http://schemas.microsoft.com/office/drawing/2014/main" id="{25CD6E8C-3566-234C-9D27-605FC9F13FC9}"/>
              </a:ext>
            </a:extLst>
          </p:cNvPr>
          <p:cNvPicPr>
            <a:picLocks noChangeAspect="1"/>
          </p:cNvPicPr>
          <p:nvPr/>
        </p:nvPicPr>
        <p:blipFill>
          <a:blip r:embed="rId3"/>
          <a:stretch>
            <a:fillRect/>
          </a:stretch>
        </p:blipFill>
        <p:spPr>
          <a:xfrm>
            <a:off x="134410" y="1805535"/>
            <a:ext cx="4572525" cy="4145549"/>
          </a:xfrm>
          <a:prstGeom prst="rect">
            <a:avLst/>
          </a:prstGeom>
          <a:solidFill>
            <a:schemeClr val="bg1"/>
          </a:solidFill>
        </p:spPr>
      </p:pic>
      <p:cxnSp>
        <p:nvCxnSpPr>
          <p:cNvPr id="7" name="直線コネクタ 6">
            <a:extLst>
              <a:ext uri="{FF2B5EF4-FFF2-40B4-BE49-F238E27FC236}">
                <a16:creationId xmlns:a16="http://schemas.microsoft.com/office/drawing/2014/main" id="{07010767-2385-5146-B8AB-49AD9542262C}"/>
              </a:ext>
            </a:extLst>
          </p:cNvPr>
          <p:cNvCxnSpPr>
            <a:cxnSpLocks/>
          </p:cNvCxnSpPr>
          <p:nvPr/>
        </p:nvCxnSpPr>
        <p:spPr>
          <a:xfrm>
            <a:off x="787003" y="2695774"/>
            <a:ext cx="1248172" cy="0"/>
          </a:xfrm>
          <a:prstGeom prst="line">
            <a:avLst/>
          </a:prstGeom>
          <a:ln w="38100">
            <a:prstDash val="sysDash"/>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2DAFF922-448E-414E-BA60-0BE9B92023E6}"/>
              </a:ext>
            </a:extLst>
          </p:cNvPr>
          <p:cNvCxnSpPr>
            <a:cxnSpLocks/>
          </p:cNvCxnSpPr>
          <p:nvPr/>
        </p:nvCxnSpPr>
        <p:spPr>
          <a:xfrm>
            <a:off x="2122587" y="3752850"/>
            <a:ext cx="2412901" cy="0"/>
          </a:xfrm>
          <a:prstGeom prst="line">
            <a:avLst/>
          </a:prstGeom>
          <a:ln w="38100">
            <a:prstDash val="sysDash"/>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4E7E2FF-6233-5249-863F-18866A86668C}"/>
                  </a:ext>
                </a:extLst>
              </p:cNvPr>
              <p:cNvSpPr txBox="1"/>
              <p:nvPr/>
            </p:nvSpPr>
            <p:spPr>
              <a:xfrm>
                <a:off x="4743449" y="1646907"/>
                <a:ext cx="4045082" cy="897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L</m:t>
                      </m:r>
                      <m:r>
                        <a:rPr lang="en-US" altLang="ja-JP" sz="2800" b="0" i="1" smtClean="0">
                          <a:latin typeface="Cambria Math" panose="02040503050406030204" pitchFamily="18" charset="0"/>
                        </a:rPr>
                        <m:t>𝑂</m:t>
                      </m:r>
                      <m:r>
                        <m:rPr>
                          <m:sty m:val="p"/>
                        </m:rPr>
                        <a:rPr lang="en-US" altLang="ja-JP" sz="2800" i="1" smtClean="0">
                          <a:latin typeface="Cambria Math" panose="02040503050406030204" pitchFamily="18" charset="0"/>
                        </a:rPr>
                        <m:t>R</m:t>
                      </m:r>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log</m:t>
                      </m:r>
                      <m:r>
                        <a:rPr kumimoji="1" lang="en-US" altLang="ja-JP" sz="2800" b="0" i="0" smtClean="0">
                          <a:latin typeface="Cambria Math" panose="02040503050406030204" pitchFamily="18" charset="0"/>
                        </a:rPr>
                        <m:t> </m:t>
                      </m:r>
                      <m:d>
                        <m:dPr>
                          <m:ctrlPr>
                            <a:rPr kumimoji="1" lang="en-US" altLang="ja-JP" sz="2800" b="0" i="1" smtClean="0">
                              <a:latin typeface="Cambria Math" panose="02040503050406030204" pitchFamily="18" charset="0"/>
                            </a:rPr>
                          </m:ctrlPr>
                        </m:dPr>
                        <m:e>
                          <m:f>
                            <m:fPr>
                              <m:ctrlPr>
                                <a:rPr lang="en-US" altLang="ja-JP" sz="2800" i="1">
                                  <a:latin typeface="Cambria Math" panose="02040503050406030204" pitchFamily="18" charset="0"/>
                                </a:rPr>
                              </m:ctrlPr>
                            </m:fPr>
                            <m:num>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𝑦</m:t>
                                      </m:r>
                                    </m:e>
                                  </m:acc>
                                </m:e>
                                <m:sub>
                                  <m:r>
                                    <a:rPr lang="en-US" altLang="ja-JP" sz="2800" i="1">
                                      <a:latin typeface="Cambria Math" panose="02040503050406030204" pitchFamily="18" charset="0"/>
                                    </a:rPr>
                                    <m:t>𝐵</m:t>
                                  </m:r>
                                </m:sub>
                              </m:sSub>
                              <m:r>
                                <a:rPr lang="en-US" altLang="ja-JP" sz="2800" b="0" i="1" smtClean="0">
                                  <a:latin typeface="Cambria Math" panose="02040503050406030204" pitchFamily="18" charset="0"/>
                                </a:rPr>
                                <m:t>/(1−</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𝑦</m:t>
                                      </m:r>
                                    </m:e>
                                  </m:acc>
                                </m:e>
                                <m:sub>
                                  <m:r>
                                    <a:rPr lang="en-US" altLang="ja-JP" sz="2800" i="1">
                                      <a:latin typeface="Cambria Math" panose="02040503050406030204" pitchFamily="18" charset="0"/>
                                    </a:rPr>
                                    <m:t>𝐵</m:t>
                                  </m:r>
                                </m:sub>
                              </m:sSub>
                              <m:r>
                                <a:rPr lang="en-US" altLang="ja-JP" sz="2800" b="0" i="1" smtClean="0">
                                  <a:latin typeface="Cambria Math" panose="02040503050406030204" pitchFamily="18" charset="0"/>
                                </a:rPr>
                                <m:t>)</m:t>
                              </m:r>
                            </m:num>
                            <m:den>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𝑦</m:t>
                                      </m:r>
                                    </m:e>
                                  </m:acc>
                                </m:e>
                                <m:sub>
                                  <m:r>
                                    <a:rPr lang="en-US" altLang="ja-JP" sz="2800" b="0" i="1" smtClean="0">
                                      <a:latin typeface="Cambria Math" panose="02040503050406030204" pitchFamily="18" charset="0"/>
                                    </a:rPr>
                                    <m:t>𝐴</m:t>
                                  </m:r>
                                </m:sub>
                              </m:sSub>
                              <m:r>
                                <a:rPr lang="en-US" altLang="ja-JP" sz="2800" i="1">
                                  <a:latin typeface="Cambria Math" panose="02040503050406030204" pitchFamily="18" charset="0"/>
                                </a:rPr>
                                <m:t>/(1−</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𝑦</m:t>
                                      </m:r>
                                    </m:e>
                                  </m:acc>
                                </m:e>
                                <m:sub>
                                  <m:r>
                                    <a:rPr lang="en-US" altLang="ja-JP" sz="2800" b="0" i="1" smtClean="0">
                                      <a:latin typeface="Cambria Math" panose="02040503050406030204" pitchFamily="18" charset="0"/>
                                    </a:rPr>
                                    <m:t>𝐴</m:t>
                                  </m:r>
                                </m:sub>
                              </m:sSub>
                              <m:r>
                                <a:rPr lang="en-US" altLang="ja-JP" sz="2800" i="1">
                                  <a:latin typeface="Cambria Math" panose="02040503050406030204" pitchFamily="18" charset="0"/>
                                </a:rPr>
                                <m:t>)</m:t>
                              </m:r>
                            </m:den>
                          </m:f>
                        </m:e>
                      </m:d>
                    </m:oMath>
                  </m:oMathPara>
                </a14:m>
                <a:endParaRPr kumimoji="1" lang="ja-JP" altLang="en-US" sz="3200"/>
              </a:p>
            </p:txBody>
          </p:sp>
        </mc:Choice>
        <mc:Fallback xmlns="">
          <p:sp>
            <p:nvSpPr>
              <p:cNvPr id="9" name="テキスト ボックス 8">
                <a:extLst>
                  <a:ext uri="{FF2B5EF4-FFF2-40B4-BE49-F238E27FC236}">
                    <a16:creationId xmlns:a16="http://schemas.microsoft.com/office/drawing/2014/main" id="{A4E7E2FF-6233-5249-863F-18866A86668C}"/>
                  </a:ext>
                </a:extLst>
              </p:cNvPr>
              <p:cNvSpPr txBox="1">
                <a:spLocks noRot="1" noChangeAspect="1" noMove="1" noResize="1" noEditPoints="1" noAdjustHandles="1" noChangeArrowheads="1" noChangeShapeType="1" noTextEdit="1"/>
              </p:cNvSpPr>
              <p:nvPr/>
            </p:nvSpPr>
            <p:spPr>
              <a:xfrm>
                <a:off x="4743449" y="1646907"/>
                <a:ext cx="4045082" cy="897105"/>
              </a:xfrm>
              <a:prstGeom prst="rect">
                <a:avLst/>
              </a:prstGeom>
              <a:blipFill>
                <a:blip r:embed="rId4"/>
                <a:stretch>
                  <a:fillRect l="-1567" t="-4225" b="-1690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D699183-A8A4-9247-B038-8D1752557D54}"/>
                  </a:ext>
                </a:extLst>
              </p:cNvPr>
              <p:cNvSpPr txBox="1"/>
              <p:nvPr/>
            </p:nvSpPr>
            <p:spPr>
              <a:xfrm>
                <a:off x="4799776" y="3910013"/>
                <a:ext cx="3976858" cy="1452962"/>
              </a:xfrm>
              <a:prstGeom prst="rect">
                <a:avLst/>
              </a:prstGeom>
              <a:noFill/>
            </p:spPr>
            <p:txBody>
              <a:bodyPr wrap="none" lIns="0" tIns="0" rIns="0" bIns="0" rtlCol="0">
                <a:spAutoFit/>
              </a:bodyPr>
              <a:lstStyle/>
              <a:p>
                <a14:m>
                  <m:oMath xmlns:m="http://schemas.openxmlformats.org/officeDocument/2006/math">
                    <m:r>
                      <m:rPr>
                        <m:sty m:val="p"/>
                      </m:rPr>
                      <a:rPr lang="en-US" altLang="ja-JP" sz="2400" i="1" smtClean="0">
                        <a:latin typeface="Cambria Math" panose="02040503050406030204" pitchFamily="18" charset="0"/>
                      </a:rPr>
                      <m:t>L</m:t>
                    </m:r>
                    <m:r>
                      <a:rPr lang="en-US" altLang="ja-JP" sz="2400" b="0" i="1" smtClean="0">
                        <a:latin typeface="Cambria Math" panose="02040503050406030204" pitchFamily="18" charset="0"/>
                      </a:rPr>
                      <m:t>𝑂</m:t>
                    </m:r>
                    <m:r>
                      <m:rPr>
                        <m:sty m:val="p"/>
                      </m:rPr>
                      <a:rPr lang="en-US" altLang="ja-JP" sz="2400" i="1" smtClean="0">
                        <a:latin typeface="Cambria Math" panose="02040503050406030204" pitchFamily="18" charset="0"/>
                      </a:rPr>
                      <m:t>R</m:t>
                    </m:r>
                    <m:r>
                      <a:rPr kumimoji="1" lang="en-US" altLang="ja-JP" sz="2400" b="0" i="1" smtClean="0">
                        <a:latin typeface="Cambria Math" panose="02040503050406030204" pitchFamily="18" charset="0"/>
                      </a:rPr>
                      <m:t>=</m:t>
                    </m:r>
                    <m:r>
                      <m:rPr>
                        <m:sty m:val="p"/>
                      </m:rPr>
                      <a:rPr kumimoji="1" lang="en-US" altLang="ja-JP" sz="2400" b="0" i="0" smtClean="0">
                        <a:latin typeface="Cambria Math" panose="02040503050406030204" pitchFamily="18" charset="0"/>
                      </a:rPr>
                      <m:t>log</m:t>
                    </m:r>
                    <m:r>
                      <a:rPr kumimoji="1" lang="en-US" altLang="ja-JP" sz="2400" b="0" i="0" smtClean="0">
                        <a:latin typeface="Cambria Math" panose="02040503050406030204" pitchFamily="18" charset="0"/>
                      </a:rPr>
                      <m:t> </m:t>
                    </m:r>
                    <m:d>
                      <m:dPr>
                        <m:ctrlPr>
                          <a:rPr kumimoji="1" lang="en-US" altLang="ja-JP" sz="2400" b="0" i="1" smtClean="0">
                            <a:latin typeface="Cambria Math" panose="02040503050406030204" pitchFamily="18" charset="0"/>
                          </a:rPr>
                        </m:ctrlPr>
                      </m:dPr>
                      <m:e>
                        <m:f>
                          <m:fP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12/(1−12)</m:t>
                            </m:r>
                          </m:num>
                          <m:den>
                            <m:r>
                              <a:rPr lang="en-US" altLang="ja-JP" sz="2400" i="1" smtClean="0">
                                <a:latin typeface="Cambria Math" panose="02040503050406030204" pitchFamily="18" charset="0"/>
                              </a:rPr>
                              <m:t>2</m:t>
                            </m:r>
                            <m:r>
                              <a:rPr lang="en-US" altLang="ja-JP" sz="2400" b="0" i="1" smtClean="0">
                                <a:latin typeface="Cambria Math" panose="02040503050406030204" pitchFamily="18" charset="0"/>
                              </a:rPr>
                              <m:t>0</m:t>
                            </m:r>
                            <m:r>
                              <a:rPr lang="en-US" altLang="ja-JP" sz="2400" i="1">
                                <a:latin typeface="Cambria Math" panose="02040503050406030204" pitchFamily="18" charset="0"/>
                              </a:rPr>
                              <m:t>/(1−</m:t>
                            </m:r>
                            <m:r>
                              <a:rPr lang="en-US" altLang="ja-JP" sz="2400" b="0" i="1" smtClean="0">
                                <a:latin typeface="Cambria Math" panose="02040503050406030204" pitchFamily="18" charset="0"/>
                              </a:rPr>
                              <m:t>20</m:t>
                            </m:r>
                            <m:r>
                              <a:rPr lang="en-US" altLang="ja-JP" sz="2400" i="1">
                                <a:latin typeface="Cambria Math" panose="02040503050406030204" pitchFamily="18" charset="0"/>
                              </a:rPr>
                              <m:t>)</m:t>
                            </m:r>
                          </m:den>
                        </m:f>
                      </m:e>
                    </m:d>
                  </m:oMath>
                </a14:m>
                <a:r>
                  <a:rPr kumimoji="1" lang="en-US" altLang="ja-JP" sz="2800" dirty="0"/>
                  <a:t> =0.036</a:t>
                </a:r>
              </a:p>
              <a:p>
                <a:endParaRPr lang="en-US" altLang="ja-JP" sz="2800" dirty="0"/>
              </a:p>
              <a:p>
                <a:r>
                  <a:rPr kumimoji="1" lang="en-US" altLang="ja-JP" sz="2800" dirty="0"/>
                  <a:t>exp(0.036) = 1.036</a:t>
                </a:r>
                <a:endParaRPr kumimoji="1" lang="ja-JP" altLang="en-US" sz="2800"/>
              </a:p>
            </p:txBody>
          </p:sp>
        </mc:Choice>
        <mc:Fallback xmlns="">
          <p:sp>
            <p:nvSpPr>
              <p:cNvPr id="13" name="テキスト ボックス 12">
                <a:extLst>
                  <a:ext uri="{FF2B5EF4-FFF2-40B4-BE49-F238E27FC236}">
                    <a16:creationId xmlns:a16="http://schemas.microsoft.com/office/drawing/2014/main" id="{ED699183-A8A4-9247-B038-8D1752557D54}"/>
                  </a:ext>
                </a:extLst>
              </p:cNvPr>
              <p:cNvSpPr txBox="1">
                <a:spLocks noRot="1" noChangeAspect="1" noMove="1" noResize="1" noEditPoints="1" noAdjustHandles="1" noChangeArrowheads="1" noChangeShapeType="1" noTextEdit="1"/>
              </p:cNvSpPr>
              <p:nvPr/>
            </p:nvSpPr>
            <p:spPr>
              <a:xfrm>
                <a:off x="4799776" y="3910013"/>
                <a:ext cx="3976858" cy="1452962"/>
              </a:xfrm>
              <a:prstGeom prst="rect">
                <a:avLst/>
              </a:prstGeom>
              <a:blipFill>
                <a:blip r:embed="rId5"/>
                <a:stretch>
                  <a:fillRect l="-5414" t="-3478" r="-4459" b="-13913"/>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6BD34FFC-0FE7-D446-85F4-0F40D66ADB01}"/>
              </a:ext>
            </a:extLst>
          </p:cNvPr>
          <p:cNvSpPr/>
          <p:nvPr/>
        </p:nvSpPr>
        <p:spPr>
          <a:xfrm>
            <a:off x="542924" y="6325969"/>
            <a:ext cx="8215313" cy="307777"/>
          </a:xfrm>
          <a:prstGeom prst="rect">
            <a:avLst/>
          </a:prstGeom>
        </p:spPr>
        <p:txBody>
          <a:bodyPr wrap="square">
            <a:spAutoFit/>
          </a:bodyPr>
          <a:lstStyle/>
          <a:p>
            <a:r>
              <a:rPr lang="en" altLang="ja-JP" sz="1400" dirty="0">
                <a:hlinkClick r:id="rId6"/>
              </a:rPr>
              <a:t>http://cran.utstat.utoronto.ca/web/packages/SingleCaseES/vignettes/Effect-size-definitions.html#references</a:t>
            </a:r>
            <a:endParaRPr lang="ja-JP" altLang="en-US" sz="1400"/>
          </a:p>
        </p:txBody>
      </p:sp>
    </p:spTree>
    <p:extLst>
      <p:ext uri="{BB962C8B-B14F-4D97-AF65-F5344CB8AC3E}">
        <p14:creationId xmlns:p14="http://schemas.microsoft.com/office/powerpoint/2010/main" val="3653667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3FF79-4275-B247-9F47-AC181B593898}"/>
              </a:ext>
            </a:extLst>
          </p:cNvPr>
          <p:cNvSpPr>
            <a:spLocks noGrp="1"/>
          </p:cNvSpPr>
          <p:nvPr>
            <p:ph type="title"/>
          </p:nvPr>
        </p:nvSpPr>
        <p:spPr/>
        <p:txBody>
          <a:bodyPr>
            <a:normAutofit/>
          </a:bodyPr>
          <a:lstStyle/>
          <a:p>
            <a:r>
              <a:rPr kumimoji="1" lang="ja-JP" altLang="en-US" sz="3200"/>
              <a:t>パラメトリック系</a:t>
            </a:r>
          </a:p>
        </p:txBody>
      </p:sp>
      <p:sp>
        <p:nvSpPr>
          <p:cNvPr id="3" name="コンテンツ プレースホルダー 2">
            <a:extLst>
              <a:ext uri="{FF2B5EF4-FFF2-40B4-BE49-F238E27FC236}">
                <a16:creationId xmlns:a16="http://schemas.microsoft.com/office/drawing/2014/main" id="{0DA12CF1-AF10-3642-B1DC-DA5F3E5F4640}"/>
              </a:ext>
            </a:extLst>
          </p:cNvPr>
          <p:cNvSpPr>
            <a:spLocks noGrp="1"/>
          </p:cNvSpPr>
          <p:nvPr>
            <p:ph idx="1"/>
          </p:nvPr>
        </p:nvSpPr>
        <p:spPr/>
        <p:txBody>
          <a:bodyPr/>
          <a:lstStyle/>
          <a:p>
            <a:r>
              <a:rPr lang="en-US" altLang="ja-JP" dirty="0"/>
              <a:t>LRR</a:t>
            </a:r>
            <a:endParaRPr kumimoji="1" lang="en-US" altLang="ja-JP" dirty="0"/>
          </a:p>
        </p:txBody>
      </p:sp>
      <p:sp>
        <p:nvSpPr>
          <p:cNvPr id="4" name="スライド番号プレースホルダー 3">
            <a:extLst>
              <a:ext uri="{FF2B5EF4-FFF2-40B4-BE49-F238E27FC236}">
                <a16:creationId xmlns:a16="http://schemas.microsoft.com/office/drawing/2014/main" id="{F3F59A8A-F253-0A44-9130-C9A1E6EA17ED}"/>
              </a:ext>
            </a:extLst>
          </p:cNvPr>
          <p:cNvSpPr>
            <a:spLocks noGrp="1"/>
          </p:cNvSpPr>
          <p:nvPr>
            <p:ph type="sldNum" sz="quarter" idx="12"/>
          </p:nvPr>
        </p:nvSpPr>
        <p:spPr/>
        <p:txBody>
          <a:bodyPr/>
          <a:lstStyle/>
          <a:p>
            <a:fld id="{D12A908B-4209-6243-AA34-EE42F7EEC413}" type="slidenum">
              <a:rPr kumimoji="1" lang="ja-JP" altLang="en-US" smtClean="0"/>
              <a:t>71</a:t>
            </a:fld>
            <a:endParaRPr kumimoji="1" lang="ja-JP" altLang="en-US"/>
          </a:p>
        </p:txBody>
      </p:sp>
      <p:sp>
        <p:nvSpPr>
          <p:cNvPr id="5" name="正方形/長方形 4">
            <a:extLst>
              <a:ext uri="{FF2B5EF4-FFF2-40B4-BE49-F238E27FC236}">
                <a16:creationId xmlns:a16="http://schemas.microsoft.com/office/drawing/2014/main" id="{F3537F8E-8F57-0D41-932D-E54738985914}"/>
              </a:ext>
            </a:extLst>
          </p:cNvPr>
          <p:cNvSpPr/>
          <p:nvPr/>
        </p:nvSpPr>
        <p:spPr>
          <a:xfrm>
            <a:off x="542924" y="6325969"/>
            <a:ext cx="8215313" cy="307777"/>
          </a:xfrm>
          <a:prstGeom prst="rect">
            <a:avLst/>
          </a:prstGeom>
        </p:spPr>
        <p:txBody>
          <a:bodyPr wrap="square">
            <a:spAutoFit/>
          </a:bodyPr>
          <a:lstStyle/>
          <a:p>
            <a:r>
              <a:rPr lang="en" altLang="ja-JP" sz="1400" dirty="0">
                <a:hlinkClick r:id="rId3"/>
              </a:rPr>
              <a:t>http://cran.utstat.utoronto.ca/web/packages/SingleCaseES/vignettes/Effect-size-definitions.html#references</a:t>
            </a:r>
            <a:endParaRPr lang="ja-JP" altLang="en-US" sz="1400"/>
          </a:p>
        </p:txBody>
      </p:sp>
      <p:pic>
        <p:nvPicPr>
          <p:cNvPr id="6" name="図 5">
            <a:extLst>
              <a:ext uri="{FF2B5EF4-FFF2-40B4-BE49-F238E27FC236}">
                <a16:creationId xmlns:a16="http://schemas.microsoft.com/office/drawing/2014/main" id="{25CD6E8C-3566-234C-9D27-605FC9F13FC9}"/>
              </a:ext>
            </a:extLst>
          </p:cNvPr>
          <p:cNvPicPr>
            <a:picLocks noChangeAspect="1"/>
          </p:cNvPicPr>
          <p:nvPr/>
        </p:nvPicPr>
        <p:blipFill>
          <a:blip r:embed="rId4"/>
          <a:stretch>
            <a:fillRect/>
          </a:stretch>
        </p:blipFill>
        <p:spPr>
          <a:xfrm>
            <a:off x="134410" y="1805535"/>
            <a:ext cx="4572525" cy="4145549"/>
          </a:xfrm>
          <a:prstGeom prst="rect">
            <a:avLst/>
          </a:prstGeom>
          <a:solidFill>
            <a:schemeClr val="bg1"/>
          </a:solidFill>
        </p:spPr>
      </p:pic>
      <p:cxnSp>
        <p:nvCxnSpPr>
          <p:cNvPr id="7" name="直線コネクタ 6">
            <a:extLst>
              <a:ext uri="{FF2B5EF4-FFF2-40B4-BE49-F238E27FC236}">
                <a16:creationId xmlns:a16="http://schemas.microsoft.com/office/drawing/2014/main" id="{07010767-2385-5146-B8AB-49AD9542262C}"/>
              </a:ext>
            </a:extLst>
          </p:cNvPr>
          <p:cNvCxnSpPr>
            <a:cxnSpLocks/>
          </p:cNvCxnSpPr>
          <p:nvPr/>
        </p:nvCxnSpPr>
        <p:spPr>
          <a:xfrm>
            <a:off x="787003" y="2695774"/>
            <a:ext cx="1248172" cy="0"/>
          </a:xfrm>
          <a:prstGeom prst="line">
            <a:avLst/>
          </a:prstGeom>
          <a:ln w="38100">
            <a:prstDash val="sysDash"/>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2DAFF922-448E-414E-BA60-0BE9B92023E6}"/>
              </a:ext>
            </a:extLst>
          </p:cNvPr>
          <p:cNvCxnSpPr>
            <a:cxnSpLocks/>
          </p:cNvCxnSpPr>
          <p:nvPr/>
        </p:nvCxnSpPr>
        <p:spPr>
          <a:xfrm>
            <a:off x="2122587" y="3752850"/>
            <a:ext cx="2412901" cy="0"/>
          </a:xfrm>
          <a:prstGeom prst="line">
            <a:avLst/>
          </a:prstGeom>
          <a:ln w="38100">
            <a:prstDash val="sysDash"/>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4E7E2FF-6233-5249-863F-18866A86668C}"/>
                  </a:ext>
                </a:extLst>
              </p:cNvPr>
              <p:cNvSpPr txBox="1"/>
              <p:nvPr/>
            </p:nvSpPr>
            <p:spPr>
              <a:xfrm>
                <a:off x="4743449" y="1646907"/>
                <a:ext cx="3261342" cy="1117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600" i="1" smtClean="0">
                          <a:latin typeface="Cambria Math" panose="02040503050406030204" pitchFamily="18" charset="0"/>
                        </a:rPr>
                        <m:t>LRR</m:t>
                      </m:r>
                      <m:r>
                        <a:rPr kumimoji="1" lang="en-US" altLang="ja-JP" sz="3600" b="0" i="1" smtClean="0">
                          <a:latin typeface="Cambria Math" panose="02040503050406030204" pitchFamily="18" charset="0"/>
                        </a:rPr>
                        <m:t>=</m:t>
                      </m:r>
                      <m:r>
                        <m:rPr>
                          <m:sty m:val="p"/>
                        </m:rPr>
                        <a:rPr kumimoji="1" lang="en-US" altLang="ja-JP" sz="3600" b="0" i="0" smtClean="0">
                          <a:latin typeface="Cambria Math" panose="02040503050406030204" pitchFamily="18" charset="0"/>
                        </a:rPr>
                        <m:t>log</m:t>
                      </m:r>
                      <m:r>
                        <a:rPr kumimoji="1" lang="en-US" altLang="ja-JP" sz="3600" b="0" i="0" smtClean="0">
                          <a:latin typeface="Cambria Math" panose="02040503050406030204" pitchFamily="18" charset="0"/>
                        </a:rPr>
                        <m:t> </m:t>
                      </m:r>
                      <m:d>
                        <m:dPr>
                          <m:ctrlPr>
                            <a:rPr kumimoji="1" lang="en-US" altLang="ja-JP" sz="3600" b="0" i="1" smtClean="0">
                              <a:latin typeface="Cambria Math" panose="02040503050406030204" pitchFamily="18" charset="0"/>
                            </a:rPr>
                          </m:ctrlPr>
                        </m:dPr>
                        <m:e>
                          <m:f>
                            <m:fPr>
                              <m:ctrlPr>
                                <a:rPr lang="en-US" altLang="ja-JP" sz="3600" i="1">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𝑦</m:t>
                                      </m:r>
                                    </m:e>
                                  </m:acc>
                                </m:e>
                                <m:sub>
                                  <m:r>
                                    <a:rPr lang="en-US" altLang="ja-JP" sz="3600" i="1">
                                      <a:latin typeface="Cambria Math" panose="02040503050406030204" pitchFamily="18" charset="0"/>
                                    </a:rPr>
                                    <m:t>𝐵</m:t>
                                  </m:r>
                                </m:sub>
                              </m:sSub>
                            </m:num>
                            <m:den>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𝑦</m:t>
                                      </m:r>
                                    </m:e>
                                  </m:acc>
                                </m:e>
                                <m:sub>
                                  <m:r>
                                    <a:rPr lang="en-US" altLang="ja-JP" sz="3600" i="1">
                                      <a:latin typeface="Cambria Math" panose="02040503050406030204" pitchFamily="18" charset="0"/>
                                    </a:rPr>
                                    <m:t>𝐴</m:t>
                                  </m:r>
                                </m:sub>
                              </m:sSub>
                            </m:den>
                          </m:f>
                        </m:e>
                      </m:d>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4E7E2FF-6233-5249-863F-18866A86668C}"/>
                  </a:ext>
                </a:extLst>
              </p:cNvPr>
              <p:cNvSpPr txBox="1">
                <a:spLocks noRot="1" noChangeAspect="1" noMove="1" noResize="1" noEditPoints="1" noAdjustHandles="1" noChangeArrowheads="1" noChangeShapeType="1" noTextEdit="1"/>
              </p:cNvSpPr>
              <p:nvPr/>
            </p:nvSpPr>
            <p:spPr>
              <a:xfrm>
                <a:off x="4743449" y="1646907"/>
                <a:ext cx="3261342" cy="1117870"/>
              </a:xfrm>
              <a:prstGeom prst="rect">
                <a:avLst/>
              </a:prstGeom>
              <a:blipFill>
                <a:blip r:embed="rId5"/>
                <a:stretch>
                  <a:fillRect l="-2724"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B76096F-9093-E248-92C9-5E8B07A2BCAB}"/>
                  </a:ext>
                </a:extLst>
              </p:cNvPr>
              <p:cNvSpPr txBox="1"/>
              <p:nvPr/>
            </p:nvSpPr>
            <p:spPr>
              <a:xfrm>
                <a:off x="4843463" y="3233605"/>
                <a:ext cx="3657600" cy="414537"/>
              </a:xfrm>
              <a:prstGeom prst="rect">
                <a:avLst/>
              </a:prstGeom>
              <a:noFill/>
            </p:spPr>
            <p:txBody>
              <a:bodyPr wrap="square" lIns="0" tIns="0" rIns="0" bIns="0" rtlCol="0">
                <a:spAutoFit/>
              </a:bodyPr>
              <a:lstStyle/>
              <a:p>
                <a14:m>
                  <m:oMath xmlns:m="http://schemas.openxmlformats.org/officeDocument/2006/math">
                    <m:r>
                      <m:rPr>
                        <m:sty m:val="p"/>
                      </m:rPr>
                      <a:rPr lang="en-US" altLang="ja-JP" i="1" smtClean="0">
                        <a:latin typeface="Cambria Math" panose="02040503050406030204" pitchFamily="18" charset="0"/>
                      </a:rPr>
                      <m:t>LRR</m:t>
                    </m:r>
                    <m:r>
                      <a:rPr kumimoji="1"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log</m:t>
                    </m:r>
                    <m:r>
                      <a:rPr kumimoji="1" lang="en-US" altLang="ja-JP" b="0" i="0" smtClean="0">
                        <a:latin typeface="Cambria Math" panose="02040503050406030204" pitchFamily="18" charset="0"/>
                      </a:rPr>
                      <m:t> </m:t>
                    </m:r>
                    <m:d>
                      <m:dPr>
                        <m:ctrlPr>
                          <a:rPr kumimoji="1" lang="en-US" altLang="ja-JP" b="0" i="1" smtClean="0">
                            <a:latin typeface="Cambria Math" panose="02040503050406030204" pitchFamily="18" charset="0"/>
                          </a:rPr>
                        </m:ctrlPr>
                      </m:dPr>
                      <m:e>
                        <m:f>
                          <m:fPr>
                            <m:ctrlPr>
                              <a:rPr lang="en-US" altLang="ja-JP" i="1">
                                <a:latin typeface="Cambria Math" panose="02040503050406030204" pitchFamily="18" charset="0"/>
                              </a:rPr>
                            </m:ctrlPr>
                          </m:fPr>
                          <m:num>
                            <m:r>
                              <a:rPr lang="en-US" altLang="ja-JP" b="0" i="1" smtClean="0">
                                <a:latin typeface="Cambria Math" panose="02040503050406030204" pitchFamily="18" charset="0"/>
                              </a:rPr>
                              <m:t>12</m:t>
                            </m:r>
                          </m:num>
                          <m:den>
                            <m:r>
                              <a:rPr lang="en-US" altLang="ja-JP" b="0" i="1" smtClean="0">
                                <a:latin typeface="Cambria Math" panose="02040503050406030204" pitchFamily="18" charset="0"/>
                              </a:rPr>
                              <m:t>20</m:t>
                            </m:r>
                          </m:den>
                        </m:f>
                      </m:e>
                    </m:d>
                    <m:r>
                      <a:rPr kumimoji="1" lang="en-US" altLang="ja-JP" b="0" i="1" smtClean="0">
                        <a:latin typeface="Cambria Math" panose="02040503050406030204" pitchFamily="18" charset="0"/>
                      </a:rPr>
                      <m:t>=</m:t>
                    </m:r>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log</m:t>
                        </m:r>
                      </m:fName>
                      <m:e>
                        <m:r>
                          <a:rPr kumimoji="1" lang="en-US" altLang="ja-JP" b="0" i="1" smtClean="0">
                            <a:latin typeface="Cambria Math" panose="02040503050406030204" pitchFamily="18" charset="0"/>
                          </a:rPr>
                          <m:t>(0.6)</m:t>
                        </m:r>
                      </m:e>
                    </m:func>
                    <m:r>
                      <a:rPr kumimoji="1" lang="en-US" altLang="ja-JP" b="0" i="1" smtClean="0">
                        <a:latin typeface="Cambria Math" panose="02040503050406030204" pitchFamily="18" charset="0"/>
                      </a:rPr>
                      <m:t>=</m:t>
                    </m:r>
                  </m:oMath>
                </a14:m>
                <a:r>
                  <a:rPr lang="en-US" altLang="ja-JP" dirty="0"/>
                  <a:t> -0.51</a:t>
                </a:r>
              </a:p>
            </p:txBody>
          </p:sp>
        </mc:Choice>
        <mc:Fallback xmlns="">
          <p:sp>
            <p:nvSpPr>
              <p:cNvPr id="10" name="テキスト ボックス 9">
                <a:extLst>
                  <a:ext uri="{FF2B5EF4-FFF2-40B4-BE49-F238E27FC236}">
                    <a16:creationId xmlns:a16="http://schemas.microsoft.com/office/drawing/2014/main" id="{3B76096F-9093-E248-92C9-5E8B07A2BCAB}"/>
                  </a:ext>
                </a:extLst>
              </p:cNvPr>
              <p:cNvSpPr txBox="1">
                <a:spLocks noRot="1" noChangeAspect="1" noMove="1" noResize="1" noEditPoints="1" noAdjustHandles="1" noChangeArrowheads="1" noChangeShapeType="1" noTextEdit="1"/>
              </p:cNvSpPr>
              <p:nvPr/>
            </p:nvSpPr>
            <p:spPr>
              <a:xfrm>
                <a:off x="4843463" y="3233605"/>
                <a:ext cx="3657600" cy="414537"/>
              </a:xfrm>
              <a:prstGeom prst="rect">
                <a:avLst/>
              </a:prstGeom>
              <a:blipFill>
                <a:blip r:embed="rId6"/>
                <a:stretch>
                  <a:fillRect l="-2083"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A2A3AF1-C8B2-4E48-B3F9-0BF004EED294}"/>
                  </a:ext>
                </a:extLst>
              </p:cNvPr>
              <p:cNvSpPr txBox="1"/>
              <p:nvPr/>
            </p:nvSpPr>
            <p:spPr>
              <a:xfrm>
                <a:off x="4700586" y="4557579"/>
                <a:ext cx="42005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 </m:t>
                      </m:r>
                      <m:r>
                        <a:rPr lang="en-US" altLang="ja-JP" b="0" i="1" smtClean="0">
                          <a:latin typeface="Cambria Math" panose="02040503050406030204" pitchFamily="18" charset="0"/>
                        </a:rPr>
                        <m:t>𝑐h𝑎𝑛𝑔𝑒</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m:rPr>
                              <m:sty m:val="p"/>
                            </m:rPr>
                            <a:rPr kumimoji="1" lang="en-US" altLang="ja-JP" b="0" i="0" smtClean="0">
                              <a:latin typeface="Cambria Math" panose="02040503050406030204" pitchFamily="18" charset="0"/>
                            </a:rPr>
                            <m:t>exp</m:t>
                          </m:r>
                          <m:d>
                            <m:dPr>
                              <m:ctrlPr>
                                <a:rPr kumimoji="1" lang="en-US" altLang="ja-JP" b="0" i="1" smtClean="0">
                                  <a:latin typeface="Cambria Math" panose="02040503050406030204" pitchFamily="18" charset="0"/>
                                </a:rPr>
                              </m:ctrlPr>
                            </m:dPr>
                            <m:e>
                              <m:r>
                                <m:rPr>
                                  <m:sty m:val="p"/>
                                </m:rPr>
                                <a:rPr kumimoji="1" lang="en-US" altLang="ja-JP" b="0" i="0" smtClean="0">
                                  <a:latin typeface="Cambria Math" panose="02040503050406030204" pitchFamily="18" charset="0"/>
                                </a:rPr>
                                <m:t>LRR</m:t>
                              </m:r>
                            </m:e>
                          </m:d>
                          <m:r>
                            <a:rPr kumimoji="1" lang="en-US" altLang="ja-JP" b="0" i="0" smtClean="0">
                              <a:latin typeface="Cambria Math" panose="02040503050406030204" pitchFamily="18" charset="0"/>
                            </a:rPr>
                            <m:t>−1</m:t>
                          </m:r>
                        </m:e>
                      </m:d>
                      <m:r>
                        <a:rPr kumimoji="1" lang="en-US" altLang="ja-JP" b="0" i="0" smtClean="0">
                          <a:latin typeface="Cambria Math" panose="02040503050406030204" pitchFamily="18" charset="0"/>
                        </a:rPr>
                        <m:t>∗100</m:t>
                      </m:r>
                      <m:r>
                        <a:rPr kumimoji="1" lang="en-US" altLang="ja-JP" b="0" i="1" smtClean="0">
                          <a:latin typeface="Cambria Math" panose="02040503050406030204" pitchFamily="18" charset="0"/>
                        </a:rPr>
                        <m:t>=40</m:t>
                      </m:r>
                    </m:oMath>
                  </m:oMathPara>
                </a14:m>
                <a:endParaRPr lang="en-US" altLang="ja-JP" dirty="0"/>
              </a:p>
            </p:txBody>
          </p:sp>
        </mc:Choice>
        <mc:Fallback xmlns="">
          <p:sp>
            <p:nvSpPr>
              <p:cNvPr id="11" name="テキスト ボックス 10">
                <a:extLst>
                  <a:ext uri="{FF2B5EF4-FFF2-40B4-BE49-F238E27FC236}">
                    <a16:creationId xmlns:a16="http://schemas.microsoft.com/office/drawing/2014/main" id="{0A2A3AF1-C8B2-4E48-B3F9-0BF004EED294}"/>
                  </a:ext>
                </a:extLst>
              </p:cNvPr>
              <p:cNvSpPr txBox="1">
                <a:spLocks noRot="1" noChangeAspect="1" noMove="1" noResize="1" noEditPoints="1" noAdjustHandles="1" noChangeArrowheads="1" noChangeShapeType="1" noTextEdit="1"/>
              </p:cNvSpPr>
              <p:nvPr/>
            </p:nvSpPr>
            <p:spPr>
              <a:xfrm>
                <a:off x="4700586" y="4557579"/>
                <a:ext cx="4200527" cy="276999"/>
              </a:xfrm>
              <a:prstGeom prst="rect">
                <a:avLst/>
              </a:prstGeom>
              <a:blipFill>
                <a:blip r:embed="rId7"/>
                <a:stretch>
                  <a:fillRect t="-9524" b="-42857"/>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6587B84B-C767-534A-9ADE-DC2689BAD762}"/>
              </a:ext>
            </a:extLst>
          </p:cNvPr>
          <p:cNvSpPr txBox="1"/>
          <p:nvPr/>
        </p:nvSpPr>
        <p:spPr>
          <a:xfrm>
            <a:off x="4535488" y="5743576"/>
            <a:ext cx="4400564" cy="461665"/>
          </a:xfrm>
          <a:prstGeom prst="rect">
            <a:avLst/>
          </a:prstGeom>
          <a:noFill/>
        </p:spPr>
        <p:txBody>
          <a:bodyPr wrap="none" rtlCol="0">
            <a:spAutoFit/>
          </a:bodyPr>
          <a:lstStyle/>
          <a:p>
            <a:r>
              <a:rPr kumimoji="1" lang="ja-JP" altLang="en-US" sz="2400"/>
              <a:t>ベースラインと比べて</a:t>
            </a:r>
            <a:r>
              <a:rPr kumimoji="1" lang="en-US" altLang="ja-JP" sz="2400" dirty="0"/>
              <a:t>40%</a:t>
            </a:r>
            <a:r>
              <a:rPr kumimoji="1" lang="ja-JP" altLang="en-US" sz="2400"/>
              <a:t>の改善</a:t>
            </a:r>
          </a:p>
        </p:txBody>
      </p:sp>
    </p:spTree>
    <p:extLst>
      <p:ext uri="{BB962C8B-B14F-4D97-AF65-F5344CB8AC3E}">
        <p14:creationId xmlns:p14="http://schemas.microsoft.com/office/powerpoint/2010/main" val="15025103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3FF79-4275-B247-9F47-AC181B593898}"/>
              </a:ext>
            </a:extLst>
          </p:cNvPr>
          <p:cNvSpPr>
            <a:spLocks noGrp="1"/>
          </p:cNvSpPr>
          <p:nvPr>
            <p:ph type="title"/>
          </p:nvPr>
        </p:nvSpPr>
        <p:spPr/>
        <p:txBody>
          <a:bodyPr>
            <a:normAutofit/>
          </a:bodyPr>
          <a:lstStyle/>
          <a:p>
            <a:r>
              <a:rPr kumimoji="1" lang="ja-JP" altLang="en-US" sz="3200"/>
              <a:t>パラメトリック系</a:t>
            </a:r>
          </a:p>
        </p:txBody>
      </p:sp>
      <p:sp>
        <p:nvSpPr>
          <p:cNvPr id="3" name="コンテンツ プレースホルダー 2">
            <a:extLst>
              <a:ext uri="{FF2B5EF4-FFF2-40B4-BE49-F238E27FC236}">
                <a16:creationId xmlns:a16="http://schemas.microsoft.com/office/drawing/2014/main" id="{0DA12CF1-AF10-3642-B1DC-DA5F3E5F4640}"/>
              </a:ext>
            </a:extLst>
          </p:cNvPr>
          <p:cNvSpPr>
            <a:spLocks noGrp="1"/>
          </p:cNvSpPr>
          <p:nvPr>
            <p:ph idx="1"/>
          </p:nvPr>
        </p:nvSpPr>
        <p:spPr/>
        <p:txBody>
          <a:bodyPr/>
          <a:lstStyle/>
          <a:p>
            <a:r>
              <a:rPr lang="en-US" altLang="ja-JP" dirty="0"/>
              <a:t>Gradual</a:t>
            </a:r>
            <a:r>
              <a:rPr lang="ja-JP" altLang="en-US"/>
              <a:t>な変化対応版</a:t>
            </a:r>
            <a:r>
              <a:rPr lang="en-US" altLang="ja-JP" dirty="0"/>
              <a:t> LRR</a:t>
            </a:r>
            <a:endParaRPr kumimoji="1" lang="en-US" altLang="ja-JP" dirty="0"/>
          </a:p>
        </p:txBody>
      </p:sp>
      <p:sp>
        <p:nvSpPr>
          <p:cNvPr id="4" name="スライド番号プレースホルダー 3">
            <a:extLst>
              <a:ext uri="{FF2B5EF4-FFF2-40B4-BE49-F238E27FC236}">
                <a16:creationId xmlns:a16="http://schemas.microsoft.com/office/drawing/2014/main" id="{F3F59A8A-F253-0A44-9130-C9A1E6EA17ED}"/>
              </a:ext>
            </a:extLst>
          </p:cNvPr>
          <p:cNvSpPr>
            <a:spLocks noGrp="1"/>
          </p:cNvSpPr>
          <p:nvPr>
            <p:ph type="sldNum" sz="quarter" idx="12"/>
          </p:nvPr>
        </p:nvSpPr>
        <p:spPr/>
        <p:txBody>
          <a:bodyPr/>
          <a:lstStyle/>
          <a:p>
            <a:fld id="{D12A908B-4209-6243-AA34-EE42F7EEC413}" type="slidenum">
              <a:rPr kumimoji="1" lang="ja-JP" altLang="en-US" smtClean="0"/>
              <a:t>72</a:t>
            </a:fld>
            <a:endParaRPr kumimoji="1" lang="ja-JP" altLang="en-US"/>
          </a:p>
        </p:txBody>
      </p:sp>
      <p:pic>
        <p:nvPicPr>
          <p:cNvPr id="8" name="図 7">
            <a:extLst>
              <a:ext uri="{FF2B5EF4-FFF2-40B4-BE49-F238E27FC236}">
                <a16:creationId xmlns:a16="http://schemas.microsoft.com/office/drawing/2014/main" id="{4289E20D-72ED-F540-BDD8-EFF990848C7C}"/>
              </a:ext>
            </a:extLst>
          </p:cNvPr>
          <p:cNvPicPr>
            <a:picLocks noChangeAspect="1"/>
          </p:cNvPicPr>
          <p:nvPr/>
        </p:nvPicPr>
        <p:blipFill>
          <a:blip r:embed="rId2"/>
          <a:stretch>
            <a:fillRect/>
          </a:stretch>
        </p:blipFill>
        <p:spPr>
          <a:xfrm>
            <a:off x="1188076" y="1784555"/>
            <a:ext cx="6767847" cy="4036961"/>
          </a:xfrm>
          <a:prstGeom prst="rect">
            <a:avLst/>
          </a:prstGeom>
        </p:spPr>
      </p:pic>
      <p:sp>
        <p:nvSpPr>
          <p:cNvPr id="6" name="テキスト ボックス 5">
            <a:extLst>
              <a:ext uri="{FF2B5EF4-FFF2-40B4-BE49-F238E27FC236}">
                <a16:creationId xmlns:a16="http://schemas.microsoft.com/office/drawing/2014/main" id="{EC8A5829-360B-38ED-BD53-6E75741648C9}"/>
              </a:ext>
            </a:extLst>
          </p:cNvPr>
          <p:cNvSpPr txBox="1"/>
          <p:nvPr/>
        </p:nvSpPr>
        <p:spPr>
          <a:xfrm>
            <a:off x="472702" y="6212058"/>
            <a:ext cx="8671298" cy="584775"/>
          </a:xfrm>
          <a:prstGeom prst="rect">
            <a:avLst/>
          </a:prstGeom>
          <a:noFill/>
        </p:spPr>
        <p:txBody>
          <a:bodyPr wrap="square">
            <a:spAutoFit/>
          </a:bodyPr>
          <a:lstStyle/>
          <a:p>
            <a:r>
              <a:rPr lang="en" altLang="ja-JP" sz="1600" b="0" i="0" dirty="0">
                <a:solidFill>
                  <a:srgbClr val="222222"/>
                </a:solidFill>
                <a:effectLst/>
                <a:latin typeface="Arial" panose="020B0604020202020204" pitchFamily="34" charset="0"/>
              </a:rPr>
              <a:t>Swan, D. M., &amp; Pustejovsky, J. E. (2018). A gradual effects model for single-case designs. </a:t>
            </a:r>
            <a:r>
              <a:rPr lang="en" altLang="ja-JP" sz="1600" b="0" i="1" dirty="0">
                <a:solidFill>
                  <a:srgbClr val="222222"/>
                </a:solidFill>
                <a:effectLst/>
                <a:latin typeface="Arial" panose="020B0604020202020204" pitchFamily="34" charset="0"/>
              </a:rPr>
              <a:t>Multivariate Behavioral Research</a:t>
            </a:r>
            <a:r>
              <a:rPr lang="en" altLang="ja-JP" sz="1600" b="0" i="0" dirty="0">
                <a:solidFill>
                  <a:srgbClr val="222222"/>
                </a:solidFill>
                <a:effectLst/>
                <a:latin typeface="Arial" panose="020B0604020202020204" pitchFamily="34" charset="0"/>
              </a:rPr>
              <a:t>, </a:t>
            </a:r>
            <a:r>
              <a:rPr lang="en" altLang="ja-JP" sz="1600" b="0" i="1" dirty="0">
                <a:solidFill>
                  <a:srgbClr val="222222"/>
                </a:solidFill>
                <a:effectLst/>
                <a:latin typeface="Arial" panose="020B0604020202020204" pitchFamily="34" charset="0"/>
              </a:rPr>
              <a:t>53</a:t>
            </a:r>
            <a:r>
              <a:rPr lang="en" altLang="ja-JP" sz="1600" b="0" i="0" dirty="0">
                <a:solidFill>
                  <a:srgbClr val="222222"/>
                </a:solidFill>
                <a:effectLst/>
                <a:latin typeface="Arial" panose="020B0604020202020204" pitchFamily="34" charset="0"/>
              </a:rPr>
              <a:t>(4), 574-593.</a:t>
            </a:r>
            <a:endParaRPr lang="ja-JP" altLang="en-US" sz="1600"/>
          </a:p>
        </p:txBody>
      </p:sp>
    </p:spTree>
    <p:extLst>
      <p:ext uri="{BB962C8B-B14F-4D97-AF65-F5344CB8AC3E}">
        <p14:creationId xmlns:p14="http://schemas.microsoft.com/office/powerpoint/2010/main" val="2769075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9D6058-0E88-EA49-B269-347ED3AD06B9}"/>
              </a:ext>
            </a:extLst>
          </p:cNvPr>
          <p:cNvSpPr>
            <a:spLocks noGrp="1"/>
          </p:cNvSpPr>
          <p:nvPr>
            <p:ph type="title"/>
          </p:nvPr>
        </p:nvSpPr>
        <p:spPr/>
        <p:txBody>
          <a:bodyPr>
            <a:normAutofit fontScale="90000"/>
          </a:bodyPr>
          <a:lstStyle/>
          <a:p>
            <a:r>
              <a:rPr kumimoji="1" lang="ja-JP" altLang="en-US"/>
              <a:t>演習：ケース内効果指標の算出</a:t>
            </a:r>
          </a:p>
        </p:txBody>
      </p:sp>
      <p:sp>
        <p:nvSpPr>
          <p:cNvPr id="3" name="コンテンツ プレースホルダー 2">
            <a:extLst>
              <a:ext uri="{FF2B5EF4-FFF2-40B4-BE49-F238E27FC236}">
                <a16:creationId xmlns:a16="http://schemas.microsoft.com/office/drawing/2014/main" id="{65A88087-EAEB-2440-A66B-064A1B4C85DC}"/>
              </a:ext>
            </a:extLst>
          </p:cNvPr>
          <p:cNvSpPr>
            <a:spLocks noGrp="1"/>
          </p:cNvSpPr>
          <p:nvPr>
            <p:ph idx="1"/>
          </p:nvPr>
        </p:nvSpPr>
        <p:spPr/>
        <p:txBody>
          <a:bodyPr/>
          <a:lstStyle/>
          <a:p>
            <a:r>
              <a:rPr lang="ja-JP" altLang="en-US"/>
              <a:t>シングルケースデザインの代表的な効果指標</a:t>
            </a:r>
            <a:br>
              <a:rPr lang="en-US" altLang="ja-JP" dirty="0"/>
            </a:br>
            <a:r>
              <a:rPr lang="ja-JP" altLang="en-US"/>
              <a:t>のウェブアプリケーション</a:t>
            </a:r>
            <a:endParaRPr lang="en-US" altLang="ja-JP" dirty="0"/>
          </a:p>
        </p:txBody>
      </p:sp>
      <p:sp>
        <p:nvSpPr>
          <p:cNvPr id="4" name="スライド番号プレースホルダー 3">
            <a:extLst>
              <a:ext uri="{FF2B5EF4-FFF2-40B4-BE49-F238E27FC236}">
                <a16:creationId xmlns:a16="http://schemas.microsoft.com/office/drawing/2014/main" id="{B1A46200-0337-8843-B989-F57A949EF5ED}"/>
              </a:ext>
            </a:extLst>
          </p:cNvPr>
          <p:cNvSpPr>
            <a:spLocks noGrp="1"/>
          </p:cNvSpPr>
          <p:nvPr>
            <p:ph type="sldNum" sz="quarter" idx="12"/>
          </p:nvPr>
        </p:nvSpPr>
        <p:spPr/>
        <p:txBody>
          <a:bodyPr/>
          <a:lstStyle/>
          <a:p>
            <a:fld id="{D12A908B-4209-6243-AA34-EE42F7EEC413}" type="slidenum">
              <a:rPr kumimoji="1" lang="ja-JP" altLang="en-US" smtClean="0"/>
              <a:t>73</a:t>
            </a:fld>
            <a:endParaRPr kumimoji="1" lang="ja-JP" altLang="en-US"/>
          </a:p>
        </p:txBody>
      </p:sp>
      <p:sp>
        <p:nvSpPr>
          <p:cNvPr id="5" name="正方形/長方形 4">
            <a:extLst>
              <a:ext uri="{FF2B5EF4-FFF2-40B4-BE49-F238E27FC236}">
                <a16:creationId xmlns:a16="http://schemas.microsoft.com/office/drawing/2014/main" id="{D74AB00D-3806-CC4D-B437-D386B4A741D0}"/>
              </a:ext>
            </a:extLst>
          </p:cNvPr>
          <p:cNvSpPr/>
          <p:nvPr/>
        </p:nvSpPr>
        <p:spPr>
          <a:xfrm>
            <a:off x="1206038" y="1958848"/>
            <a:ext cx="5900205" cy="461665"/>
          </a:xfrm>
          <a:prstGeom prst="rect">
            <a:avLst/>
          </a:prstGeom>
        </p:spPr>
        <p:txBody>
          <a:bodyPr wrap="none">
            <a:spAutoFit/>
          </a:bodyPr>
          <a:lstStyle/>
          <a:p>
            <a:r>
              <a:rPr lang="en" altLang="ja-JP" sz="2400" dirty="0">
                <a:hlinkClick r:id="rId3"/>
              </a:rPr>
              <a:t>https://jepusto.shinyapps.io/SCD-effect-sizes/</a:t>
            </a:r>
            <a:endParaRPr lang="ja-JP" altLang="en-US" sz="2400"/>
          </a:p>
        </p:txBody>
      </p:sp>
      <p:pic>
        <p:nvPicPr>
          <p:cNvPr id="7" name="図 6">
            <a:extLst>
              <a:ext uri="{FF2B5EF4-FFF2-40B4-BE49-F238E27FC236}">
                <a16:creationId xmlns:a16="http://schemas.microsoft.com/office/drawing/2014/main" id="{B86A3050-5361-444A-B20B-3335844C37ED}"/>
              </a:ext>
            </a:extLst>
          </p:cNvPr>
          <p:cNvPicPr>
            <a:picLocks noChangeAspect="1"/>
          </p:cNvPicPr>
          <p:nvPr/>
        </p:nvPicPr>
        <p:blipFill>
          <a:blip r:embed="rId4"/>
          <a:stretch>
            <a:fillRect/>
          </a:stretch>
        </p:blipFill>
        <p:spPr>
          <a:xfrm>
            <a:off x="1206038" y="2500137"/>
            <a:ext cx="6008822" cy="3476841"/>
          </a:xfrm>
          <a:prstGeom prst="rect">
            <a:avLst/>
          </a:prstGeom>
        </p:spPr>
      </p:pic>
      <p:sp>
        <p:nvSpPr>
          <p:cNvPr id="6" name="テキスト ボックス 5">
            <a:extLst>
              <a:ext uri="{FF2B5EF4-FFF2-40B4-BE49-F238E27FC236}">
                <a16:creationId xmlns:a16="http://schemas.microsoft.com/office/drawing/2014/main" id="{29387D3C-D259-89A5-FD96-3FD70FC5B82C}"/>
              </a:ext>
            </a:extLst>
          </p:cNvPr>
          <p:cNvSpPr txBox="1"/>
          <p:nvPr/>
        </p:nvSpPr>
        <p:spPr>
          <a:xfrm>
            <a:off x="957076" y="6352888"/>
            <a:ext cx="6967472" cy="369332"/>
          </a:xfrm>
          <a:prstGeom prst="rect">
            <a:avLst/>
          </a:prstGeom>
          <a:noFill/>
        </p:spPr>
        <p:txBody>
          <a:bodyPr wrap="square">
            <a:spAutoFit/>
          </a:bodyPr>
          <a:lstStyle/>
          <a:p>
            <a:pPr defTabSz="457200"/>
            <a:r>
              <a:rPr lang="ja-JP" altLang="en-US" sz="1800">
                <a:solidFill>
                  <a:prstClr val="black"/>
                </a:solidFill>
                <a:latin typeface="Arial Unicode MS" panose="020B0604020202020204" pitchFamily="34" charset="-128"/>
                <a:ea typeface="BIZ UDゴシック" panose="020B0400000000000000" pitchFamily="49" charset="-128"/>
              </a:rPr>
              <a:t>演習補足資料</a:t>
            </a:r>
            <a:r>
              <a:rPr lang="en-US" altLang="ja-JP" sz="1800" dirty="0">
                <a:solidFill>
                  <a:prstClr val="black"/>
                </a:solidFill>
                <a:latin typeface="Arial Unicode MS" panose="020B0604020202020204" pitchFamily="34" charset="-128"/>
                <a:ea typeface="BIZ UDゴシック" panose="020B0400000000000000" pitchFamily="49" charset="-128"/>
              </a:rPr>
              <a:t>: </a:t>
            </a:r>
            <a:r>
              <a:rPr kumimoji="1" lang="en-US" altLang="ja-JP" sz="1800" dirty="0">
                <a:hlinkClick r:id="rId5"/>
              </a:rPr>
              <a:t>https://ytake2.github.io/JABCT2022/jabct2022.html</a:t>
            </a:r>
            <a:endParaRPr kumimoji="1" lang="en-US" altLang="ja-JP" sz="1800" dirty="0"/>
          </a:p>
        </p:txBody>
      </p:sp>
    </p:spTree>
    <p:extLst>
      <p:ext uri="{BB962C8B-B14F-4D97-AF65-F5344CB8AC3E}">
        <p14:creationId xmlns:p14="http://schemas.microsoft.com/office/powerpoint/2010/main" val="1079698065"/>
      </p:ext>
    </p:extLst>
  </p:cSld>
  <p:clrMapOvr>
    <a:masterClrMapping/>
  </p:clrMapOvr>
  <mc:AlternateContent xmlns:mc="http://schemas.openxmlformats.org/markup-compatibility/2006" xmlns:p14="http://schemas.microsoft.com/office/powerpoint/2010/main">
    <mc:Choice Requires="p14">
      <p:transition spd="slow" p14:dur="2000" advTm="21301"/>
    </mc:Choice>
    <mc:Fallback xmlns="">
      <p:transition spd="slow" advTm="2130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9D6058-0E88-EA49-B269-347ED3AD06B9}"/>
              </a:ext>
            </a:extLst>
          </p:cNvPr>
          <p:cNvSpPr>
            <a:spLocks noGrp="1"/>
          </p:cNvSpPr>
          <p:nvPr>
            <p:ph type="title"/>
          </p:nvPr>
        </p:nvSpPr>
        <p:spPr/>
        <p:txBody>
          <a:bodyPr>
            <a:normAutofit fontScale="90000"/>
          </a:bodyPr>
          <a:lstStyle/>
          <a:p>
            <a:r>
              <a:rPr kumimoji="1" lang="ja-JP" altLang="en-US"/>
              <a:t>演習：ケース内効果指標の算出</a:t>
            </a:r>
          </a:p>
        </p:txBody>
      </p:sp>
      <p:sp>
        <p:nvSpPr>
          <p:cNvPr id="3" name="コンテンツ プレースホルダー 2">
            <a:extLst>
              <a:ext uri="{FF2B5EF4-FFF2-40B4-BE49-F238E27FC236}">
                <a16:creationId xmlns:a16="http://schemas.microsoft.com/office/drawing/2014/main" id="{65A88087-EAEB-2440-A66B-064A1B4C85DC}"/>
              </a:ext>
            </a:extLst>
          </p:cNvPr>
          <p:cNvSpPr>
            <a:spLocks noGrp="1"/>
          </p:cNvSpPr>
          <p:nvPr>
            <p:ph idx="1"/>
          </p:nvPr>
        </p:nvSpPr>
        <p:spPr/>
        <p:txBody>
          <a:bodyPr/>
          <a:lstStyle/>
          <a:p>
            <a:r>
              <a:rPr lang="en-US" altLang="ja-JP" dirty="0"/>
              <a:t>Gradual</a:t>
            </a:r>
            <a:r>
              <a:rPr lang="ja-JP" altLang="en-US"/>
              <a:t>な変化対応版</a:t>
            </a:r>
            <a:r>
              <a:rPr lang="en-US" altLang="ja-JP" dirty="0"/>
              <a:t> LRR</a:t>
            </a:r>
            <a:r>
              <a:rPr lang="ja-JP" altLang="en-US"/>
              <a:t>のウェブアプリケーション</a:t>
            </a:r>
            <a:endParaRPr lang="en-US" altLang="ja-JP" dirty="0"/>
          </a:p>
        </p:txBody>
      </p:sp>
      <p:sp>
        <p:nvSpPr>
          <p:cNvPr id="4" name="スライド番号プレースホルダー 3">
            <a:extLst>
              <a:ext uri="{FF2B5EF4-FFF2-40B4-BE49-F238E27FC236}">
                <a16:creationId xmlns:a16="http://schemas.microsoft.com/office/drawing/2014/main" id="{B1A46200-0337-8843-B989-F57A949EF5ED}"/>
              </a:ext>
            </a:extLst>
          </p:cNvPr>
          <p:cNvSpPr>
            <a:spLocks noGrp="1"/>
          </p:cNvSpPr>
          <p:nvPr>
            <p:ph type="sldNum" sz="quarter" idx="12"/>
          </p:nvPr>
        </p:nvSpPr>
        <p:spPr/>
        <p:txBody>
          <a:bodyPr/>
          <a:lstStyle/>
          <a:p>
            <a:fld id="{D12A908B-4209-6243-AA34-EE42F7EEC413}" type="slidenum">
              <a:rPr kumimoji="1" lang="ja-JP" altLang="en-US" smtClean="0"/>
              <a:t>74</a:t>
            </a:fld>
            <a:endParaRPr kumimoji="1" lang="ja-JP" altLang="en-US"/>
          </a:p>
        </p:txBody>
      </p:sp>
      <p:pic>
        <p:nvPicPr>
          <p:cNvPr id="8" name="図 7">
            <a:extLst>
              <a:ext uri="{FF2B5EF4-FFF2-40B4-BE49-F238E27FC236}">
                <a16:creationId xmlns:a16="http://schemas.microsoft.com/office/drawing/2014/main" id="{787FADB4-F037-280C-68F8-BCF3CB679530}"/>
              </a:ext>
            </a:extLst>
          </p:cNvPr>
          <p:cNvPicPr>
            <a:picLocks noChangeAspect="1"/>
          </p:cNvPicPr>
          <p:nvPr/>
        </p:nvPicPr>
        <p:blipFill>
          <a:blip r:embed="rId3"/>
          <a:stretch>
            <a:fillRect/>
          </a:stretch>
        </p:blipFill>
        <p:spPr>
          <a:xfrm>
            <a:off x="1493659" y="2545560"/>
            <a:ext cx="5431797" cy="3713261"/>
          </a:xfrm>
          <a:prstGeom prst="rect">
            <a:avLst/>
          </a:prstGeom>
        </p:spPr>
      </p:pic>
      <p:sp>
        <p:nvSpPr>
          <p:cNvPr id="10" name="テキスト ボックス 9">
            <a:extLst>
              <a:ext uri="{FF2B5EF4-FFF2-40B4-BE49-F238E27FC236}">
                <a16:creationId xmlns:a16="http://schemas.microsoft.com/office/drawing/2014/main" id="{62913AA2-9428-ADAD-1922-33D490C0618E}"/>
              </a:ext>
            </a:extLst>
          </p:cNvPr>
          <p:cNvSpPr txBox="1"/>
          <p:nvPr/>
        </p:nvSpPr>
        <p:spPr>
          <a:xfrm>
            <a:off x="1685003" y="1876801"/>
            <a:ext cx="5773993" cy="461665"/>
          </a:xfrm>
          <a:prstGeom prst="rect">
            <a:avLst/>
          </a:prstGeom>
          <a:noFill/>
        </p:spPr>
        <p:txBody>
          <a:bodyPr wrap="square">
            <a:spAutoFit/>
          </a:bodyPr>
          <a:lstStyle/>
          <a:p>
            <a:r>
              <a:rPr lang="ja-JP" altLang="en-US" sz="2400"/>
              <a:t>https://jepusto.shinyapps.io/gem-scd/</a:t>
            </a:r>
          </a:p>
        </p:txBody>
      </p:sp>
    </p:spTree>
    <p:extLst>
      <p:ext uri="{BB962C8B-B14F-4D97-AF65-F5344CB8AC3E}">
        <p14:creationId xmlns:p14="http://schemas.microsoft.com/office/powerpoint/2010/main" val="878309814"/>
      </p:ext>
    </p:extLst>
  </p:cSld>
  <p:clrMapOvr>
    <a:masterClrMapping/>
  </p:clrMapOvr>
  <mc:AlternateContent xmlns:mc="http://schemas.openxmlformats.org/markup-compatibility/2006" xmlns:p14="http://schemas.microsoft.com/office/powerpoint/2010/main">
    <mc:Choice Requires="p14">
      <p:transition spd="slow" p14:dur="2000" advTm="21301"/>
    </mc:Choice>
    <mc:Fallback xmlns="">
      <p:transition spd="slow" advTm="21301"/>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BB4EAB6-61F9-094D-5C23-0F8EA85E20E6}"/>
              </a:ext>
            </a:extLst>
          </p:cNvPr>
          <p:cNvSpPr>
            <a:spLocks noGrp="1"/>
          </p:cNvSpPr>
          <p:nvPr>
            <p:ph type="title"/>
          </p:nvPr>
        </p:nvSpPr>
        <p:spPr/>
        <p:txBody>
          <a:bodyPr/>
          <a:lstStyle/>
          <a:p>
            <a:r>
              <a:rPr lang="ja-JP" altLang="en-US"/>
              <a:t>効果量の選び方</a:t>
            </a:r>
          </a:p>
        </p:txBody>
      </p:sp>
      <p:sp>
        <p:nvSpPr>
          <p:cNvPr id="6" name="テキスト プレースホルダー 5">
            <a:extLst>
              <a:ext uri="{FF2B5EF4-FFF2-40B4-BE49-F238E27FC236}">
                <a16:creationId xmlns:a16="http://schemas.microsoft.com/office/drawing/2014/main" id="{62B8FD9B-DBA3-ECA1-6689-138BC566B521}"/>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1DCFB3C7-5837-5E51-5123-BB6D9FC67539}"/>
              </a:ext>
            </a:extLst>
          </p:cNvPr>
          <p:cNvSpPr>
            <a:spLocks noGrp="1"/>
          </p:cNvSpPr>
          <p:nvPr>
            <p:ph type="sldNum" sz="quarter" idx="12"/>
          </p:nvPr>
        </p:nvSpPr>
        <p:spPr/>
        <p:txBody>
          <a:bodyPr/>
          <a:lstStyle/>
          <a:p>
            <a:fld id="{D12A908B-4209-6243-AA34-EE42F7EEC413}" type="slidenum">
              <a:rPr lang="ja-JP" altLang="en-US" smtClean="0"/>
              <a:pPr/>
              <a:t>75</a:t>
            </a:fld>
            <a:endParaRPr lang="ja-JP" altLang="en-US"/>
          </a:p>
        </p:txBody>
      </p:sp>
    </p:spTree>
    <p:extLst>
      <p:ext uri="{BB962C8B-B14F-4D97-AF65-F5344CB8AC3E}">
        <p14:creationId xmlns:p14="http://schemas.microsoft.com/office/powerpoint/2010/main" val="2448818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1776E-47F8-4C4A-8A4C-62BD64077660}"/>
              </a:ext>
            </a:extLst>
          </p:cNvPr>
          <p:cNvSpPr>
            <a:spLocks noGrp="1"/>
          </p:cNvSpPr>
          <p:nvPr>
            <p:ph type="title"/>
          </p:nvPr>
        </p:nvSpPr>
        <p:spPr/>
        <p:txBody>
          <a:bodyPr>
            <a:normAutofit fontScale="90000"/>
          </a:bodyPr>
          <a:lstStyle/>
          <a:p>
            <a:r>
              <a:rPr kumimoji="1" lang="ja-JP" altLang="en-US"/>
              <a:t>解析法選択フローチャート</a:t>
            </a:r>
          </a:p>
        </p:txBody>
      </p:sp>
      <p:sp>
        <p:nvSpPr>
          <p:cNvPr id="3" name="スライド番号プレースホルダー 2">
            <a:extLst>
              <a:ext uri="{FF2B5EF4-FFF2-40B4-BE49-F238E27FC236}">
                <a16:creationId xmlns:a16="http://schemas.microsoft.com/office/drawing/2014/main" id="{E04DB2D8-E149-CF4D-952F-6DC02E2A3512}"/>
              </a:ext>
            </a:extLst>
          </p:cNvPr>
          <p:cNvSpPr>
            <a:spLocks noGrp="1"/>
          </p:cNvSpPr>
          <p:nvPr>
            <p:ph type="sldNum" sz="quarter" idx="12"/>
          </p:nvPr>
        </p:nvSpPr>
        <p:spPr/>
        <p:txBody>
          <a:bodyPr/>
          <a:lstStyle/>
          <a:p>
            <a:fld id="{D12A908B-4209-6243-AA34-EE42F7EEC413}" type="slidenum">
              <a:rPr kumimoji="1" lang="ja-JP" altLang="en-US" smtClean="0"/>
              <a:t>76</a:t>
            </a:fld>
            <a:endParaRPr kumimoji="1" lang="ja-JP" altLang="en-US"/>
          </a:p>
        </p:txBody>
      </p:sp>
      <p:pic>
        <p:nvPicPr>
          <p:cNvPr id="7" name="図 6">
            <a:extLst>
              <a:ext uri="{FF2B5EF4-FFF2-40B4-BE49-F238E27FC236}">
                <a16:creationId xmlns:a16="http://schemas.microsoft.com/office/drawing/2014/main" id="{1AA027E6-2FA0-6949-82A2-ED34175A72C7}"/>
              </a:ext>
            </a:extLst>
          </p:cNvPr>
          <p:cNvPicPr>
            <a:picLocks noChangeAspect="1"/>
          </p:cNvPicPr>
          <p:nvPr/>
        </p:nvPicPr>
        <p:blipFill>
          <a:blip r:embed="rId3"/>
          <a:stretch>
            <a:fillRect/>
          </a:stretch>
        </p:blipFill>
        <p:spPr>
          <a:xfrm>
            <a:off x="324179" y="1034602"/>
            <a:ext cx="8495642" cy="4788795"/>
          </a:xfrm>
          <a:prstGeom prst="rect">
            <a:avLst/>
          </a:prstGeom>
        </p:spPr>
      </p:pic>
      <p:sp>
        <p:nvSpPr>
          <p:cNvPr id="8" name="正方形/長方形 7">
            <a:extLst>
              <a:ext uri="{FF2B5EF4-FFF2-40B4-BE49-F238E27FC236}">
                <a16:creationId xmlns:a16="http://schemas.microsoft.com/office/drawing/2014/main" id="{536EC079-5BAE-9341-9083-CAEB285AA49B}"/>
              </a:ext>
            </a:extLst>
          </p:cNvPr>
          <p:cNvSpPr/>
          <p:nvPr/>
        </p:nvSpPr>
        <p:spPr>
          <a:xfrm>
            <a:off x="324179" y="6273225"/>
            <a:ext cx="8249978" cy="584775"/>
          </a:xfrm>
          <a:prstGeom prst="rect">
            <a:avLst/>
          </a:prstGeom>
        </p:spPr>
        <p:txBody>
          <a:bodyPr wrap="square">
            <a:spAutoFit/>
          </a:bodyPr>
          <a:lstStyle/>
          <a:p>
            <a:r>
              <a:rPr lang="en" altLang="ja-JP" sz="1600" dirty="0">
                <a:solidFill>
                  <a:srgbClr val="222222"/>
                </a:solidFill>
                <a:latin typeface="Arial" panose="020B0604020202020204" pitchFamily="34" charset="0"/>
              </a:rPr>
              <a:t>Manolov, R., </a:t>
            </a:r>
            <a:r>
              <a:rPr lang="en" altLang="ja-JP" sz="1600" dirty="0" err="1">
                <a:solidFill>
                  <a:srgbClr val="222222"/>
                </a:solidFill>
                <a:latin typeface="Arial" panose="020B0604020202020204" pitchFamily="34" charset="0"/>
              </a:rPr>
              <a:t>Moeyaert</a:t>
            </a:r>
            <a:r>
              <a:rPr lang="en" altLang="ja-JP" sz="1600" dirty="0">
                <a:solidFill>
                  <a:srgbClr val="222222"/>
                </a:solidFill>
                <a:latin typeface="Arial" panose="020B0604020202020204" pitchFamily="34" charset="0"/>
              </a:rPr>
              <a:t>, M., &amp; Fingerhut, J. E. (2021). A Priori Justification for Effect Measures in Single-Case Experimental Designs. </a:t>
            </a:r>
            <a:r>
              <a:rPr lang="en" altLang="ja-JP" sz="1600" i="1" dirty="0">
                <a:solidFill>
                  <a:srgbClr val="222222"/>
                </a:solidFill>
                <a:latin typeface="Arial" panose="020B0604020202020204" pitchFamily="34" charset="0"/>
              </a:rPr>
              <a:t>Perspectives on Behavior Science</a:t>
            </a:r>
            <a:r>
              <a:rPr lang="en" altLang="ja-JP" sz="1600" dirty="0">
                <a:solidFill>
                  <a:srgbClr val="222222"/>
                </a:solidFill>
                <a:latin typeface="Arial" panose="020B0604020202020204" pitchFamily="34" charset="0"/>
              </a:rPr>
              <a:t>, 1-34.</a:t>
            </a:r>
            <a:endParaRPr lang="ja-JP" altLang="en-US" sz="1600"/>
          </a:p>
        </p:txBody>
      </p:sp>
      <p:sp>
        <p:nvSpPr>
          <p:cNvPr id="12" name="テキスト ボックス 11">
            <a:extLst>
              <a:ext uri="{FF2B5EF4-FFF2-40B4-BE49-F238E27FC236}">
                <a16:creationId xmlns:a16="http://schemas.microsoft.com/office/drawing/2014/main" id="{E819F68B-FAF3-2443-9C6A-B910CD162633}"/>
              </a:ext>
            </a:extLst>
          </p:cNvPr>
          <p:cNvSpPr txBox="1"/>
          <p:nvPr/>
        </p:nvSpPr>
        <p:spPr>
          <a:xfrm>
            <a:off x="5952366" y="1682345"/>
            <a:ext cx="2361828" cy="523220"/>
          </a:xfrm>
          <a:prstGeom prst="rect">
            <a:avLst/>
          </a:prstGeom>
          <a:noFill/>
        </p:spPr>
        <p:txBody>
          <a:bodyPr wrap="square" rtlCol="0">
            <a:spAutoFit/>
          </a:bodyPr>
          <a:lstStyle/>
          <a:p>
            <a:r>
              <a:rPr lang="ja-JP" altLang="en-US" sz="2800"/>
              <a:t>ケース内効果</a:t>
            </a:r>
            <a:endParaRPr kumimoji="1" lang="ja-JP" altLang="en-US" sz="2800"/>
          </a:p>
        </p:txBody>
      </p:sp>
      <p:sp>
        <p:nvSpPr>
          <p:cNvPr id="13" name="テキスト ボックス 12">
            <a:extLst>
              <a:ext uri="{FF2B5EF4-FFF2-40B4-BE49-F238E27FC236}">
                <a16:creationId xmlns:a16="http://schemas.microsoft.com/office/drawing/2014/main" id="{BE54F50B-F4DC-E44E-A84E-6E2D2E51F6BB}"/>
              </a:ext>
            </a:extLst>
          </p:cNvPr>
          <p:cNvSpPr txBox="1"/>
          <p:nvPr/>
        </p:nvSpPr>
        <p:spPr>
          <a:xfrm>
            <a:off x="86572" y="1749635"/>
            <a:ext cx="2361828" cy="523220"/>
          </a:xfrm>
          <a:prstGeom prst="rect">
            <a:avLst/>
          </a:prstGeom>
          <a:noFill/>
        </p:spPr>
        <p:txBody>
          <a:bodyPr wrap="square" rtlCol="0">
            <a:spAutoFit/>
          </a:bodyPr>
          <a:lstStyle/>
          <a:p>
            <a:r>
              <a:rPr lang="ja-JP" altLang="en-US" sz="2800"/>
              <a:t>ケース間効果</a:t>
            </a:r>
            <a:endParaRPr kumimoji="1" lang="ja-JP" altLang="en-US" sz="2800"/>
          </a:p>
        </p:txBody>
      </p:sp>
      <p:sp>
        <p:nvSpPr>
          <p:cNvPr id="4" name="正方形/長方形 3">
            <a:extLst>
              <a:ext uri="{FF2B5EF4-FFF2-40B4-BE49-F238E27FC236}">
                <a16:creationId xmlns:a16="http://schemas.microsoft.com/office/drawing/2014/main" id="{F144D8B1-0662-D94B-BDC1-4A78EB5FFD65}"/>
              </a:ext>
            </a:extLst>
          </p:cNvPr>
          <p:cNvSpPr/>
          <p:nvPr/>
        </p:nvSpPr>
        <p:spPr>
          <a:xfrm>
            <a:off x="324179" y="4787855"/>
            <a:ext cx="649598"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HLM</a:t>
            </a:r>
            <a:endParaRPr kumimoji="1" lang="ja-JP" altLang="en-US"/>
          </a:p>
        </p:txBody>
      </p:sp>
      <p:sp>
        <p:nvSpPr>
          <p:cNvPr id="16" name="正方形/長方形 15">
            <a:extLst>
              <a:ext uri="{FF2B5EF4-FFF2-40B4-BE49-F238E27FC236}">
                <a16:creationId xmlns:a16="http://schemas.microsoft.com/office/drawing/2014/main" id="{54B98182-6490-7641-8016-47AFC526BA46}"/>
              </a:ext>
            </a:extLst>
          </p:cNvPr>
          <p:cNvSpPr/>
          <p:nvPr/>
        </p:nvSpPr>
        <p:spPr>
          <a:xfrm>
            <a:off x="1638791" y="4061926"/>
            <a:ext cx="673349"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HLM</a:t>
            </a:r>
            <a:endParaRPr kumimoji="1" lang="ja-JP" altLang="en-US"/>
          </a:p>
        </p:txBody>
      </p:sp>
      <p:sp>
        <p:nvSpPr>
          <p:cNvPr id="17" name="正方形/長方形 16">
            <a:extLst>
              <a:ext uri="{FF2B5EF4-FFF2-40B4-BE49-F238E27FC236}">
                <a16:creationId xmlns:a16="http://schemas.microsoft.com/office/drawing/2014/main" id="{776F847E-207D-D842-8F20-B6EB448CB092}"/>
              </a:ext>
            </a:extLst>
          </p:cNvPr>
          <p:cNvSpPr/>
          <p:nvPr/>
        </p:nvSpPr>
        <p:spPr>
          <a:xfrm>
            <a:off x="4263238" y="4715069"/>
            <a:ext cx="673349"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LRR</a:t>
            </a:r>
            <a:endParaRPr kumimoji="1" lang="ja-JP" altLang="en-US"/>
          </a:p>
        </p:txBody>
      </p:sp>
      <p:sp>
        <p:nvSpPr>
          <p:cNvPr id="18" name="正方形/長方形 17">
            <a:extLst>
              <a:ext uri="{FF2B5EF4-FFF2-40B4-BE49-F238E27FC236}">
                <a16:creationId xmlns:a16="http://schemas.microsoft.com/office/drawing/2014/main" id="{60AA03DE-0783-A247-8CD8-1D471BCCBBFE}"/>
              </a:ext>
            </a:extLst>
          </p:cNvPr>
          <p:cNvSpPr/>
          <p:nvPr/>
        </p:nvSpPr>
        <p:spPr>
          <a:xfrm>
            <a:off x="5035134" y="4738820"/>
            <a:ext cx="673349"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SMD</a:t>
            </a:r>
            <a:endParaRPr kumimoji="1" lang="ja-JP" altLang="en-US"/>
          </a:p>
        </p:txBody>
      </p:sp>
      <p:sp>
        <p:nvSpPr>
          <p:cNvPr id="19" name="正方形/長方形 18">
            <a:extLst>
              <a:ext uri="{FF2B5EF4-FFF2-40B4-BE49-F238E27FC236}">
                <a16:creationId xmlns:a16="http://schemas.microsoft.com/office/drawing/2014/main" id="{0C9A7F9F-19CC-2540-BDC5-4ECF21788E8D}"/>
              </a:ext>
            </a:extLst>
          </p:cNvPr>
          <p:cNvSpPr/>
          <p:nvPr/>
        </p:nvSpPr>
        <p:spPr>
          <a:xfrm>
            <a:off x="5937659" y="4976327"/>
            <a:ext cx="673349"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PW</a:t>
            </a:r>
            <a:r>
              <a:rPr kumimoji="1" lang="ja-JP" altLang="en-US"/>
              <a:t>回帰</a:t>
            </a:r>
          </a:p>
        </p:txBody>
      </p:sp>
      <p:sp>
        <p:nvSpPr>
          <p:cNvPr id="20" name="正方形/長方形 19">
            <a:extLst>
              <a:ext uri="{FF2B5EF4-FFF2-40B4-BE49-F238E27FC236}">
                <a16:creationId xmlns:a16="http://schemas.microsoft.com/office/drawing/2014/main" id="{DBF032AE-F032-244C-8F77-2DBD36E38620}"/>
              </a:ext>
            </a:extLst>
          </p:cNvPr>
          <p:cNvSpPr/>
          <p:nvPr/>
        </p:nvSpPr>
        <p:spPr>
          <a:xfrm>
            <a:off x="6982687" y="3931298"/>
            <a:ext cx="1068783" cy="3438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BCT</a:t>
            </a:r>
            <a:endParaRPr kumimoji="1" lang="ja-JP" altLang="en-US"/>
          </a:p>
        </p:txBody>
      </p:sp>
      <p:sp>
        <p:nvSpPr>
          <p:cNvPr id="21" name="正方形/長方形 20">
            <a:extLst>
              <a:ext uri="{FF2B5EF4-FFF2-40B4-BE49-F238E27FC236}">
                <a16:creationId xmlns:a16="http://schemas.microsoft.com/office/drawing/2014/main" id="{3F89F69E-FC98-9941-807D-09E215C37DAF}"/>
              </a:ext>
            </a:extLst>
          </p:cNvPr>
          <p:cNvSpPr/>
          <p:nvPr/>
        </p:nvSpPr>
        <p:spPr>
          <a:xfrm>
            <a:off x="8122718" y="3955049"/>
            <a:ext cx="673349" cy="3438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NAP</a:t>
            </a:r>
            <a:endParaRPr kumimoji="1" lang="ja-JP" altLang="en-US"/>
          </a:p>
        </p:txBody>
      </p:sp>
    </p:spTree>
    <p:extLst>
      <p:ext uri="{BB962C8B-B14F-4D97-AF65-F5344CB8AC3E}">
        <p14:creationId xmlns:p14="http://schemas.microsoft.com/office/powerpoint/2010/main" val="344230809"/>
      </p:ext>
    </p:extLst>
  </p:cSld>
  <p:clrMapOvr>
    <a:masterClrMapping/>
  </p:clrMapOvr>
  <mc:AlternateContent xmlns:mc="http://schemas.openxmlformats.org/markup-compatibility/2006" xmlns:p14="http://schemas.microsoft.com/office/powerpoint/2010/main">
    <mc:Choice Requires="p14">
      <p:transition spd="slow" p14:dur="2000" advTm="36869"/>
    </mc:Choice>
    <mc:Fallback xmlns="">
      <p:transition spd="slow" advTm="36869"/>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1776E-47F8-4C4A-8A4C-62BD64077660}"/>
              </a:ext>
            </a:extLst>
          </p:cNvPr>
          <p:cNvSpPr>
            <a:spLocks noGrp="1"/>
          </p:cNvSpPr>
          <p:nvPr>
            <p:ph type="title"/>
          </p:nvPr>
        </p:nvSpPr>
        <p:spPr/>
        <p:txBody>
          <a:bodyPr>
            <a:normAutofit fontScale="90000"/>
          </a:bodyPr>
          <a:lstStyle/>
          <a:p>
            <a:r>
              <a:rPr kumimoji="1" lang="ja-JP" altLang="en-US"/>
              <a:t>ケース内効果指標フローチャート</a:t>
            </a:r>
          </a:p>
        </p:txBody>
      </p:sp>
      <p:sp>
        <p:nvSpPr>
          <p:cNvPr id="3" name="スライド番号プレースホルダー 2">
            <a:extLst>
              <a:ext uri="{FF2B5EF4-FFF2-40B4-BE49-F238E27FC236}">
                <a16:creationId xmlns:a16="http://schemas.microsoft.com/office/drawing/2014/main" id="{E04DB2D8-E149-CF4D-952F-6DC02E2A3512}"/>
              </a:ext>
            </a:extLst>
          </p:cNvPr>
          <p:cNvSpPr>
            <a:spLocks noGrp="1"/>
          </p:cNvSpPr>
          <p:nvPr>
            <p:ph type="sldNum" sz="quarter" idx="12"/>
          </p:nvPr>
        </p:nvSpPr>
        <p:spPr/>
        <p:txBody>
          <a:bodyPr/>
          <a:lstStyle/>
          <a:p>
            <a:fld id="{D12A908B-4209-6243-AA34-EE42F7EEC413}" type="slidenum">
              <a:rPr kumimoji="1" lang="ja-JP" altLang="en-US" smtClean="0"/>
              <a:t>77</a:t>
            </a:fld>
            <a:endParaRPr kumimoji="1" lang="ja-JP" altLang="en-US"/>
          </a:p>
        </p:txBody>
      </p:sp>
      <p:sp>
        <p:nvSpPr>
          <p:cNvPr id="8" name="正方形/長方形 7">
            <a:extLst>
              <a:ext uri="{FF2B5EF4-FFF2-40B4-BE49-F238E27FC236}">
                <a16:creationId xmlns:a16="http://schemas.microsoft.com/office/drawing/2014/main" id="{536EC079-5BAE-9341-9083-CAEB285AA49B}"/>
              </a:ext>
            </a:extLst>
          </p:cNvPr>
          <p:cNvSpPr/>
          <p:nvPr/>
        </p:nvSpPr>
        <p:spPr>
          <a:xfrm>
            <a:off x="324179" y="6273225"/>
            <a:ext cx="8249978" cy="584775"/>
          </a:xfrm>
          <a:prstGeom prst="rect">
            <a:avLst/>
          </a:prstGeom>
        </p:spPr>
        <p:txBody>
          <a:bodyPr wrap="square">
            <a:spAutoFit/>
          </a:bodyPr>
          <a:lstStyle/>
          <a:p>
            <a:r>
              <a:rPr lang="en" altLang="ja-JP" sz="1600" dirty="0">
                <a:solidFill>
                  <a:srgbClr val="222222"/>
                </a:solidFill>
                <a:latin typeface="Arial" panose="020B0604020202020204" pitchFamily="34" charset="0"/>
              </a:rPr>
              <a:t>Manolov, R., </a:t>
            </a:r>
            <a:r>
              <a:rPr lang="en" altLang="ja-JP" sz="1600" dirty="0" err="1">
                <a:solidFill>
                  <a:srgbClr val="222222"/>
                </a:solidFill>
                <a:latin typeface="Arial" panose="020B0604020202020204" pitchFamily="34" charset="0"/>
              </a:rPr>
              <a:t>Moeyaert</a:t>
            </a:r>
            <a:r>
              <a:rPr lang="en" altLang="ja-JP" sz="1600" dirty="0">
                <a:solidFill>
                  <a:srgbClr val="222222"/>
                </a:solidFill>
                <a:latin typeface="Arial" panose="020B0604020202020204" pitchFamily="34" charset="0"/>
              </a:rPr>
              <a:t>, M., &amp; Fingerhut, J. E. (2021). A Priori Justification for Effect Measures in Single-Case Experimental Designs. </a:t>
            </a:r>
            <a:r>
              <a:rPr lang="en" altLang="ja-JP" sz="1600" i="1" dirty="0">
                <a:solidFill>
                  <a:srgbClr val="222222"/>
                </a:solidFill>
                <a:latin typeface="Arial" panose="020B0604020202020204" pitchFamily="34" charset="0"/>
              </a:rPr>
              <a:t>Perspectives on Behavior Science</a:t>
            </a:r>
            <a:r>
              <a:rPr lang="en" altLang="ja-JP" sz="1600" dirty="0">
                <a:solidFill>
                  <a:srgbClr val="222222"/>
                </a:solidFill>
                <a:latin typeface="Arial" panose="020B0604020202020204" pitchFamily="34" charset="0"/>
              </a:rPr>
              <a:t>, 1-34.</a:t>
            </a:r>
            <a:endParaRPr lang="ja-JP" altLang="en-US" sz="1600"/>
          </a:p>
        </p:txBody>
      </p:sp>
      <p:grpSp>
        <p:nvGrpSpPr>
          <p:cNvPr id="5" name="グループ化 4">
            <a:extLst>
              <a:ext uri="{FF2B5EF4-FFF2-40B4-BE49-F238E27FC236}">
                <a16:creationId xmlns:a16="http://schemas.microsoft.com/office/drawing/2014/main" id="{FB872492-2AFF-DF48-9905-F67328C1CB23}"/>
              </a:ext>
            </a:extLst>
          </p:cNvPr>
          <p:cNvGrpSpPr/>
          <p:nvPr/>
        </p:nvGrpSpPr>
        <p:grpSpPr>
          <a:xfrm>
            <a:off x="-155392" y="720195"/>
            <a:ext cx="6773055" cy="5030906"/>
            <a:chOff x="795647" y="720195"/>
            <a:chExt cx="6773055" cy="5030906"/>
          </a:xfrm>
        </p:grpSpPr>
        <p:pic>
          <p:nvPicPr>
            <p:cNvPr id="7" name="図 6">
              <a:extLst>
                <a:ext uri="{FF2B5EF4-FFF2-40B4-BE49-F238E27FC236}">
                  <a16:creationId xmlns:a16="http://schemas.microsoft.com/office/drawing/2014/main" id="{1AA027E6-2FA0-6949-82A2-ED34175A72C7}"/>
                </a:ext>
              </a:extLst>
            </p:cNvPr>
            <p:cNvPicPr>
              <a:picLocks noChangeAspect="1"/>
            </p:cNvPicPr>
            <p:nvPr/>
          </p:nvPicPr>
          <p:blipFill rotWithShape="1">
            <a:blip r:embed="rId3"/>
            <a:srcRect l="45063" t="24903"/>
            <a:stretch/>
          </p:blipFill>
          <p:spPr>
            <a:xfrm>
              <a:off x="1116282" y="779320"/>
              <a:ext cx="6452420" cy="4971781"/>
            </a:xfrm>
            <a:prstGeom prst="rect">
              <a:avLst/>
            </a:prstGeom>
          </p:spPr>
        </p:pic>
        <p:sp>
          <p:nvSpPr>
            <p:cNvPr id="4" name="正方形/長方形 3">
              <a:extLst>
                <a:ext uri="{FF2B5EF4-FFF2-40B4-BE49-F238E27FC236}">
                  <a16:creationId xmlns:a16="http://schemas.microsoft.com/office/drawing/2014/main" id="{04F12C28-11C0-FE41-9C11-BD2C67D1ECBA}"/>
                </a:ext>
              </a:extLst>
            </p:cNvPr>
            <p:cNvSpPr/>
            <p:nvPr/>
          </p:nvSpPr>
          <p:spPr>
            <a:xfrm>
              <a:off x="795647" y="720195"/>
              <a:ext cx="2078182" cy="189237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8457DCA-882C-2848-958C-D70262CBDF25}"/>
                </a:ext>
              </a:extLst>
            </p:cNvPr>
            <p:cNvSpPr/>
            <p:nvPr/>
          </p:nvSpPr>
          <p:spPr>
            <a:xfrm>
              <a:off x="1659434" y="741566"/>
              <a:ext cx="2078182" cy="50075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6" name="正方形/長方形 5">
            <a:extLst>
              <a:ext uri="{FF2B5EF4-FFF2-40B4-BE49-F238E27FC236}">
                <a16:creationId xmlns:a16="http://schemas.microsoft.com/office/drawing/2014/main" id="{AC903DCD-94E3-DF43-8974-C54B232434F8}"/>
              </a:ext>
            </a:extLst>
          </p:cNvPr>
          <p:cNvSpPr/>
          <p:nvPr/>
        </p:nvSpPr>
        <p:spPr>
          <a:xfrm>
            <a:off x="313564" y="4156364"/>
            <a:ext cx="961901" cy="8431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a:t>LRR</a:t>
            </a:r>
            <a:endParaRPr kumimoji="1" lang="ja-JP" altLang="en-US" sz="2000"/>
          </a:p>
        </p:txBody>
      </p:sp>
      <p:sp>
        <p:nvSpPr>
          <p:cNvPr id="17" name="正方形/長方形 16">
            <a:extLst>
              <a:ext uri="{FF2B5EF4-FFF2-40B4-BE49-F238E27FC236}">
                <a16:creationId xmlns:a16="http://schemas.microsoft.com/office/drawing/2014/main" id="{B633AE16-4B37-C44A-ABE7-85C9AD727A0D}"/>
              </a:ext>
            </a:extLst>
          </p:cNvPr>
          <p:cNvSpPr/>
          <p:nvPr/>
        </p:nvSpPr>
        <p:spPr>
          <a:xfrm>
            <a:off x="1358593" y="4180114"/>
            <a:ext cx="961901" cy="8431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a:t>SMD</a:t>
            </a:r>
            <a:endParaRPr kumimoji="1" lang="ja-JP" altLang="en-US" sz="2000"/>
          </a:p>
        </p:txBody>
      </p:sp>
      <p:sp>
        <p:nvSpPr>
          <p:cNvPr id="18" name="正方形/長方形 17">
            <a:extLst>
              <a:ext uri="{FF2B5EF4-FFF2-40B4-BE49-F238E27FC236}">
                <a16:creationId xmlns:a16="http://schemas.microsoft.com/office/drawing/2014/main" id="{8D762284-1A53-1343-91B3-6C0C31867786}"/>
              </a:ext>
            </a:extLst>
          </p:cNvPr>
          <p:cNvSpPr/>
          <p:nvPr/>
        </p:nvSpPr>
        <p:spPr>
          <a:xfrm>
            <a:off x="2565797" y="4481399"/>
            <a:ext cx="961901" cy="8431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dirty="0"/>
              <a:t>PW</a:t>
            </a:r>
          </a:p>
          <a:p>
            <a:pPr algn="ctr"/>
            <a:r>
              <a:rPr kumimoji="1" lang="ja-JP" altLang="en-US" sz="2000"/>
              <a:t>回帰</a:t>
            </a:r>
          </a:p>
        </p:txBody>
      </p:sp>
      <p:sp>
        <p:nvSpPr>
          <p:cNvPr id="19" name="正方形/長方形 18">
            <a:extLst>
              <a:ext uri="{FF2B5EF4-FFF2-40B4-BE49-F238E27FC236}">
                <a16:creationId xmlns:a16="http://schemas.microsoft.com/office/drawing/2014/main" id="{33BE0B31-1959-624D-B9DB-D94F25D2FF38}"/>
              </a:ext>
            </a:extLst>
          </p:cNvPr>
          <p:cNvSpPr/>
          <p:nvPr/>
        </p:nvSpPr>
        <p:spPr>
          <a:xfrm>
            <a:off x="4078042" y="3206338"/>
            <a:ext cx="1472541" cy="4156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dirty="0"/>
              <a:t>BCT</a:t>
            </a:r>
            <a:endParaRPr kumimoji="1" lang="ja-JP" altLang="en-US" sz="2000"/>
          </a:p>
        </p:txBody>
      </p:sp>
      <p:sp>
        <p:nvSpPr>
          <p:cNvPr id="20" name="正方形/長方形 19">
            <a:extLst>
              <a:ext uri="{FF2B5EF4-FFF2-40B4-BE49-F238E27FC236}">
                <a16:creationId xmlns:a16="http://schemas.microsoft.com/office/drawing/2014/main" id="{70C5BA63-FD42-7643-85E7-3562DF328574}"/>
              </a:ext>
            </a:extLst>
          </p:cNvPr>
          <p:cNvSpPr/>
          <p:nvPr/>
        </p:nvSpPr>
        <p:spPr>
          <a:xfrm>
            <a:off x="5669335" y="3206337"/>
            <a:ext cx="866899" cy="4156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dirty="0"/>
              <a:t>NAP</a:t>
            </a:r>
            <a:endParaRPr kumimoji="1" lang="ja-JP" altLang="en-US" sz="2000"/>
          </a:p>
        </p:txBody>
      </p:sp>
      <p:sp>
        <p:nvSpPr>
          <p:cNvPr id="11" name="テキスト ボックス 10">
            <a:extLst>
              <a:ext uri="{FF2B5EF4-FFF2-40B4-BE49-F238E27FC236}">
                <a16:creationId xmlns:a16="http://schemas.microsoft.com/office/drawing/2014/main" id="{A9CC1B04-10CC-5543-8C0C-75EC92653824}"/>
              </a:ext>
            </a:extLst>
          </p:cNvPr>
          <p:cNvSpPr txBox="1"/>
          <p:nvPr/>
        </p:nvSpPr>
        <p:spPr>
          <a:xfrm>
            <a:off x="461382" y="1741720"/>
            <a:ext cx="1638590" cy="646331"/>
          </a:xfrm>
          <a:prstGeom prst="rect">
            <a:avLst/>
          </a:prstGeom>
          <a:noFill/>
        </p:spPr>
        <p:txBody>
          <a:bodyPr wrap="none" rtlCol="0">
            <a:spAutoFit/>
          </a:bodyPr>
          <a:lstStyle/>
          <a:p>
            <a:r>
              <a:rPr kumimoji="1" lang="ja-JP" altLang="en-US">
                <a:solidFill>
                  <a:schemeClr val="tx2"/>
                </a:solidFill>
              </a:rPr>
              <a:t>ベースラインが</a:t>
            </a:r>
            <a:endParaRPr kumimoji="1" lang="en-US" altLang="ja-JP" dirty="0">
              <a:solidFill>
                <a:schemeClr val="tx2"/>
              </a:solidFill>
            </a:endParaRPr>
          </a:p>
          <a:p>
            <a:r>
              <a:rPr kumimoji="1" lang="ja-JP" altLang="en-US">
                <a:solidFill>
                  <a:schemeClr val="tx2"/>
                </a:solidFill>
              </a:rPr>
              <a:t>安定してる</a:t>
            </a:r>
          </a:p>
        </p:txBody>
      </p:sp>
      <p:sp>
        <p:nvSpPr>
          <p:cNvPr id="21" name="テキスト ボックス 20">
            <a:extLst>
              <a:ext uri="{FF2B5EF4-FFF2-40B4-BE49-F238E27FC236}">
                <a16:creationId xmlns:a16="http://schemas.microsoft.com/office/drawing/2014/main" id="{26BD2B62-CB20-D149-B669-FFE517B7E997}"/>
              </a:ext>
            </a:extLst>
          </p:cNvPr>
          <p:cNvSpPr txBox="1"/>
          <p:nvPr/>
        </p:nvSpPr>
        <p:spPr>
          <a:xfrm>
            <a:off x="5550583" y="1619251"/>
            <a:ext cx="2199641" cy="369332"/>
          </a:xfrm>
          <a:prstGeom prst="rect">
            <a:avLst/>
          </a:prstGeom>
          <a:noFill/>
        </p:spPr>
        <p:txBody>
          <a:bodyPr wrap="none" rtlCol="0">
            <a:spAutoFit/>
          </a:bodyPr>
          <a:lstStyle/>
          <a:p>
            <a:r>
              <a:rPr kumimoji="1" lang="ja-JP" altLang="en-US">
                <a:solidFill>
                  <a:schemeClr val="tx2"/>
                </a:solidFill>
              </a:rPr>
              <a:t>変動性の高いデータ</a:t>
            </a:r>
          </a:p>
        </p:txBody>
      </p:sp>
      <p:sp>
        <p:nvSpPr>
          <p:cNvPr id="22" name="テキスト ボックス 21">
            <a:extLst>
              <a:ext uri="{FF2B5EF4-FFF2-40B4-BE49-F238E27FC236}">
                <a16:creationId xmlns:a16="http://schemas.microsoft.com/office/drawing/2014/main" id="{4E84862B-A232-904A-A7E5-E1F13E16C723}"/>
              </a:ext>
            </a:extLst>
          </p:cNvPr>
          <p:cNvSpPr txBox="1"/>
          <p:nvPr/>
        </p:nvSpPr>
        <p:spPr>
          <a:xfrm>
            <a:off x="2721649" y="2136908"/>
            <a:ext cx="1612098" cy="646331"/>
          </a:xfrm>
          <a:prstGeom prst="rect">
            <a:avLst/>
          </a:prstGeom>
          <a:solidFill>
            <a:schemeClr val="bg1"/>
          </a:solidFill>
        </p:spPr>
        <p:txBody>
          <a:bodyPr wrap="square" rtlCol="0">
            <a:spAutoFit/>
          </a:bodyPr>
          <a:lstStyle/>
          <a:p>
            <a:pPr algn="ctr"/>
            <a:r>
              <a:rPr kumimoji="1" lang="ja-JP" altLang="en-US">
                <a:solidFill>
                  <a:schemeClr val="tx2"/>
                </a:solidFill>
              </a:rPr>
              <a:t>ベースラインに</a:t>
            </a:r>
            <a:endParaRPr kumimoji="1" lang="en-US" altLang="ja-JP" dirty="0">
              <a:solidFill>
                <a:schemeClr val="tx2"/>
              </a:solidFill>
            </a:endParaRPr>
          </a:p>
          <a:p>
            <a:pPr algn="ctr"/>
            <a:r>
              <a:rPr kumimoji="1" lang="ja-JP" altLang="en-US">
                <a:solidFill>
                  <a:schemeClr val="tx2"/>
                </a:solidFill>
              </a:rPr>
              <a:t>トレンド</a:t>
            </a:r>
          </a:p>
        </p:txBody>
      </p:sp>
    </p:spTree>
    <p:extLst>
      <p:ext uri="{BB962C8B-B14F-4D97-AF65-F5344CB8AC3E}">
        <p14:creationId xmlns:p14="http://schemas.microsoft.com/office/powerpoint/2010/main" val="2456947979"/>
      </p:ext>
    </p:extLst>
  </p:cSld>
  <p:clrMapOvr>
    <a:masterClrMapping/>
  </p:clrMapOvr>
  <mc:AlternateContent xmlns:mc="http://schemas.openxmlformats.org/markup-compatibility/2006" xmlns:p14="http://schemas.microsoft.com/office/powerpoint/2010/main">
    <mc:Choice Requires="p14">
      <p:transition spd="slow" p14:dur="2000" advTm="74607"/>
    </mc:Choice>
    <mc:Fallback xmlns="">
      <p:transition spd="slow" advTm="74607"/>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B0A934-02D8-7B43-8D0F-277BABFD29E2}"/>
              </a:ext>
            </a:extLst>
          </p:cNvPr>
          <p:cNvSpPr>
            <a:spLocks noGrp="1"/>
          </p:cNvSpPr>
          <p:nvPr>
            <p:ph type="title"/>
          </p:nvPr>
        </p:nvSpPr>
        <p:spPr/>
        <p:txBody>
          <a:bodyPr>
            <a:normAutofit fontScale="90000"/>
          </a:bodyPr>
          <a:lstStyle/>
          <a:p>
            <a:r>
              <a:rPr kumimoji="1" lang="ja-JP" altLang="en-US"/>
              <a:t>ケース内効果量の選択</a:t>
            </a:r>
          </a:p>
        </p:txBody>
      </p:sp>
      <p:sp>
        <p:nvSpPr>
          <p:cNvPr id="3" name="スライド番号プレースホルダー 2">
            <a:extLst>
              <a:ext uri="{FF2B5EF4-FFF2-40B4-BE49-F238E27FC236}">
                <a16:creationId xmlns:a16="http://schemas.microsoft.com/office/drawing/2014/main" id="{1569CF01-FE7B-4445-AC17-C57DAE2CC7B4}"/>
              </a:ext>
            </a:extLst>
          </p:cNvPr>
          <p:cNvSpPr>
            <a:spLocks noGrp="1"/>
          </p:cNvSpPr>
          <p:nvPr>
            <p:ph type="sldNum" sz="quarter" idx="12"/>
          </p:nvPr>
        </p:nvSpPr>
        <p:spPr/>
        <p:txBody>
          <a:bodyPr/>
          <a:lstStyle/>
          <a:p>
            <a:fld id="{D12A908B-4209-6243-AA34-EE42F7EEC413}" type="slidenum">
              <a:rPr kumimoji="1" lang="ja-JP" altLang="en-US" smtClean="0"/>
              <a:t>78</a:t>
            </a:fld>
            <a:endParaRPr kumimoji="1" lang="ja-JP" altLang="en-US"/>
          </a:p>
        </p:txBody>
      </p:sp>
      <p:sp>
        <p:nvSpPr>
          <p:cNvPr id="5" name="テキスト ボックス 4">
            <a:extLst>
              <a:ext uri="{FF2B5EF4-FFF2-40B4-BE49-F238E27FC236}">
                <a16:creationId xmlns:a16="http://schemas.microsoft.com/office/drawing/2014/main" id="{A6A13EC9-2513-D341-A892-1DCEE5F60D5A}"/>
              </a:ext>
            </a:extLst>
          </p:cNvPr>
          <p:cNvSpPr txBox="1"/>
          <p:nvPr/>
        </p:nvSpPr>
        <p:spPr>
          <a:xfrm>
            <a:off x="394824" y="1265133"/>
            <a:ext cx="4660250" cy="1077218"/>
          </a:xfrm>
          <a:prstGeom prst="rect">
            <a:avLst/>
          </a:prstGeom>
          <a:noFill/>
        </p:spPr>
        <p:txBody>
          <a:bodyPr wrap="none" rtlCol="0">
            <a:spAutoFit/>
          </a:bodyPr>
          <a:lstStyle/>
          <a:p>
            <a:r>
              <a:rPr kumimoji="1" lang="ja-JP" altLang="en-US" sz="3200"/>
              <a:t>データのパターンに適した</a:t>
            </a:r>
            <a:endParaRPr kumimoji="1" lang="en-US" altLang="ja-JP" sz="3200" dirty="0"/>
          </a:p>
          <a:p>
            <a:r>
              <a:rPr kumimoji="1" lang="ja-JP" altLang="en-US" sz="3200"/>
              <a:t>統計量を選択する</a:t>
            </a:r>
            <a:endParaRPr kumimoji="1" lang="en-US" altLang="ja-JP" sz="3200" dirty="0"/>
          </a:p>
        </p:txBody>
      </p:sp>
      <p:graphicFrame>
        <p:nvGraphicFramePr>
          <p:cNvPr id="44" name="表 44">
            <a:extLst>
              <a:ext uri="{FF2B5EF4-FFF2-40B4-BE49-F238E27FC236}">
                <a16:creationId xmlns:a16="http://schemas.microsoft.com/office/drawing/2014/main" id="{B7893BEA-B86B-B045-924A-1392EB78A04A}"/>
              </a:ext>
            </a:extLst>
          </p:cNvPr>
          <p:cNvGraphicFramePr>
            <a:graphicFrameLocks noGrp="1"/>
          </p:cNvGraphicFramePr>
          <p:nvPr/>
        </p:nvGraphicFramePr>
        <p:xfrm>
          <a:off x="394824" y="2904461"/>
          <a:ext cx="7738752" cy="3484463"/>
        </p:xfrm>
        <a:graphic>
          <a:graphicData uri="http://schemas.openxmlformats.org/drawingml/2006/table">
            <a:tbl>
              <a:tblPr firstRow="1" bandRow="1">
                <a:tableStyleId>{5C22544A-7EE6-4342-B048-85BDC9FD1C3A}</a:tableStyleId>
              </a:tblPr>
              <a:tblGrid>
                <a:gridCol w="2481942">
                  <a:extLst>
                    <a:ext uri="{9D8B030D-6E8A-4147-A177-3AD203B41FA5}">
                      <a16:colId xmlns:a16="http://schemas.microsoft.com/office/drawing/2014/main" val="60367230"/>
                    </a:ext>
                  </a:extLst>
                </a:gridCol>
                <a:gridCol w="2196935">
                  <a:extLst>
                    <a:ext uri="{9D8B030D-6E8A-4147-A177-3AD203B41FA5}">
                      <a16:colId xmlns:a16="http://schemas.microsoft.com/office/drawing/2014/main" val="1927096855"/>
                    </a:ext>
                  </a:extLst>
                </a:gridCol>
                <a:gridCol w="1125187">
                  <a:extLst>
                    <a:ext uri="{9D8B030D-6E8A-4147-A177-3AD203B41FA5}">
                      <a16:colId xmlns:a16="http://schemas.microsoft.com/office/drawing/2014/main" val="3419706120"/>
                    </a:ext>
                  </a:extLst>
                </a:gridCol>
                <a:gridCol w="1934688">
                  <a:extLst>
                    <a:ext uri="{9D8B030D-6E8A-4147-A177-3AD203B41FA5}">
                      <a16:colId xmlns:a16="http://schemas.microsoft.com/office/drawing/2014/main" val="3705091019"/>
                    </a:ext>
                  </a:extLst>
                </a:gridCol>
              </a:tblGrid>
              <a:tr h="604882">
                <a:tc>
                  <a:txBody>
                    <a:bodyPr/>
                    <a:lstStyle/>
                    <a:p>
                      <a:endParaRPr kumimoji="1" lang="ja-JP" altLang="en-US"/>
                    </a:p>
                  </a:txBody>
                  <a:tcPr/>
                </a:tc>
                <a:tc>
                  <a:txBody>
                    <a:bodyPr/>
                    <a:lstStyle/>
                    <a:p>
                      <a:endParaRPr kumimoji="1" lang="ja-JP" altLang="en-US"/>
                    </a:p>
                  </a:txBody>
                  <a:tcPr/>
                </a:tc>
                <a:tc gridSpan="2">
                  <a:txBody>
                    <a:bodyPr/>
                    <a:lstStyle/>
                    <a:p>
                      <a:r>
                        <a:rPr kumimoji="1" lang="ja-JP" altLang="en-US"/>
                        <a:t>ベースライントレンド</a:t>
                      </a:r>
                    </a:p>
                  </a:txBody>
                  <a:tcPr/>
                </a:tc>
                <a:tc hMerge="1">
                  <a:txBody>
                    <a:bodyPr/>
                    <a:lstStyle/>
                    <a:p>
                      <a:endParaRPr kumimoji="1" lang="ja-JP" altLang="en-US"/>
                    </a:p>
                  </a:txBody>
                  <a:tcPr/>
                </a:tc>
                <a:extLst>
                  <a:ext uri="{0D108BD9-81ED-4DB2-BD59-A6C34878D82A}">
                    <a16:rowId xmlns:a16="http://schemas.microsoft.com/office/drawing/2014/main" val="664030034"/>
                  </a:ext>
                </a:extLst>
              </a:tr>
              <a:tr h="420815">
                <a:tc>
                  <a:txBody>
                    <a:bodyPr/>
                    <a:lstStyle/>
                    <a:p>
                      <a:endParaRPr kumimoji="1" lang="ja-JP" altLang="en-US"/>
                    </a:p>
                  </a:txBody>
                  <a:tcPr/>
                </a:tc>
                <a:tc>
                  <a:txBody>
                    <a:bodyPr/>
                    <a:lstStyle/>
                    <a:p>
                      <a:endParaRPr kumimoji="1" lang="ja-JP" altLang="en-US"/>
                    </a:p>
                  </a:txBody>
                  <a:tcPr/>
                </a:tc>
                <a:tc>
                  <a:txBody>
                    <a:bodyPr/>
                    <a:lstStyle/>
                    <a:p>
                      <a:pPr algn="ctr"/>
                      <a:r>
                        <a:rPr kumimoji="1" lang="ja-JP" altLang="en-US"/>
                        <a:t>なし</a:t>
                      </a:r>
                    </a:p>
                  </a:txBody>
                  <a:tcPr/>
                </a:tc>
                <a:tc>
                  <a:txBody>
                    <a:bodyPr/>
                    <a:lstStyle/>
                    <a:p>
                      <a:pPr algn="ctr"/>
                      <a:r>
                        <a:rPr kumimoji="1" lang="ja-JP" altLang="en-US"/>
                        <a:t>あり</a:t>
                      </a:r>
                    </a:p>
                  </a:txBody>
                  <a:tcPr/>
                </a:tc>
                <a:extLst>
                  <a:ext uri="{0D108BD9-81ED-4DB2-BD59-A6C34878D82A}">
                    <a16:rowId xmlns:a16="http://schemas.microsoft.com/office/drawing/2014/main" val="1615764113"/>
                  </a:ext>
                </a:extLst>
              </a:tr>
              <a:tr h="1012433">
                <a:tc rowSpan="2">
                  <a:txBody>
                    <a:bodyPr/>
                    <a:lstStyle/>
                    <a:p>
                      <a:r>
                        <a:rPr kumimoji="1" lang="ja-JP" altLang="en-US"/>
                        <a:t>データの変動性</a:t>
                      </a:r>
                    </a:p>
                  </a:txBody>
                  <a:tcPr/>
                </a:tc>
                <a:tc>
                  <a:txBody>
                    <a:bodyPr/>
                    <a:lstStyle/>
                    <a:p>
                      <a:r>
                        <a:rPr kumimoji="1" lang="ja-JP" altLang="en-US"/>
                        <a:t>高</a:t>
                      </a:r>
                      <a:endParaRPr kumimoji="1" lang="en-US" altLang="ja-JP" dirty="0"/>
                    </a:p>
                    <a:p>
                      <a:endParaRPr kumimoji="1" lang="en-US" altLang="ja-JP" dirty="0"/>
                    </a:p>
                    <a:p>
                      <a:r>
                        <a:rPr kumimoji="1" lang="ja-JP" altLang="en-US"/>
                        <a:t>重複度に焦点</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2400" dirty="0"/>
                        <a:t>NAP</a:t>
                      </a:r>
                      <a:endParaRPr kumimoji="1" lang="ja-JP" altLang="en-US" sz="2400"/>
                    </a:p>
                  </a:txBody>
                  <a:tcPr/>
                </a:tc>
                <a:tc>
                  <a:txBody>
                    <a:bodyPr/>
                    <a:lstStyle/>
                    <a:p>
                      <a:pPr algn="ctr"/>
                      <a:r>
                        <a:rPr kumimoji="1" lang="en-US" altLang="ja-JP" sz="2400" dirty="0"/>
                        <a:t>BCT</a:t>
                      </a:r>
                    </a:p>
                    <a:p>
                      <a:pPr algn="ctr"/>
                      <a:r>
                        <a:rPr lang="en-US" altLang="ja-JP" sz="1600" dirty="0"/>
                        <a:t>TAU-U</a:t>
                      </a:r>
                      <a:endParaRPr kumimoji="1" lang="ja-JP" altLang="en-US" sz="1600"/>
                    </a:p>
                  </a:txBody>
                  <a:tcPr/>
                </a:tc>
                <a:extLst>
                  <a:ext uri="{0D108BD9-81ED-4DB2-BD59-A6C34878D82A}">
                    <a16:rowId xmlns:a16="http://schemas.microsoft.com/office/drawing/2014/main" val="2275182898"/>
                  </a:ext>
                </a:extLst>
              </a:tr>
              <a:tr h="1446333">
                <a:tc vMerge="1">
                  <a:txBody>
                    <a:bodyPr/>
                    <a:lstStyle/>
                    <a:p>
                      <a:endParaRPr kumimoji="1" lang="ja-JP" altLang="en-US"/>
                    </a:p>
                  </a:txBody>
                  <a:tcPr/>
                </a:tc>
                <a:tc>
                  <a:txBody>
                    <a:bodyPr/>
                    <a:lstStyle/>
                    <a:p>
                      <a:r>
                        <a:rPr kumimoji="1" lang="ja-JP" altLang="en-US"/>
                        <a:t>低</a:t>
                      </a:r>
                      <a:endParaRPr kumimoji="1" lang="en-US" altLang="ja-JP" dirty="0"/>
                    </a:p>
                    <a:p>
                      <a:endParaRPr kumimoji="1" lang="en-US" altLang="ja-JP" dirty="0"/>
                    </a:p>
                    <a:p>
                      <a:r>
                        <a:rPr kumimoji="1" lang="ja-JP" altLang="en-US"/>
                        <a:t>平均差や傾きの</a:t>
                      </a:r>
                      <a:endParaRPr kumimoji="1" lang="en-US" altLang="ja-JP" dirty="0"/>
                    </a:p>
                    <a:p>
                      <a:r>
                        <a:rPr kumimoji="1" lang="ja-JP" altLang="en-US"/>
                        <a:t>差に焦点</a:t>
                      </a:r>
                      <a:endParaRPr kumimoji="1" lang="en-US" altLang="ja-JP" dirty="0"/>
                    </a:p>
                  </a:txBody>
                  <a:tcPr/>
                </a:tc>
                <a:tc>
                  <a:txBody>
                    <a:bodyPr/>
                    <a:lstStyle/>
                    <a:p>
                      <a:pPr algn="ctr"/>
                      <a:r>
                        <a:rPr kumimoji="1" lang="en-US" altLang="ja-JP" sz="2400" dirty="0"/>
                        <a:t>LRR</a:t>
                      </a:r>
                    </a:p>
                    <a:p>
                      <a:pPr algn="ctr"/>
                      <a:r>
                        <a:rPr lang="en-US" altLang="ja-JP" sz="2400" dirty="0"/>
                        <a:t>SMD</a:t>
                      </a:r>
                      <a:endParaRPr kumimoji="1" lang="ja-JP" altLang="en-US" sz="240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dirty="0"/>
                        <a:t>PW</a:t>
                      </a:r>
                      <a:r>
                        <a:rPr kumimoji="1" lang="ja-JP" altLang="en-US" sz="2400"/>
                        <a:t>回帰</a:t>
                      </a:r>
                    </a:p>
                  </a:txBody>
                  <a:tcPr/>
                </a:tc>
                <a:extLst>
                  <a:ext uri="{0D108BD9-81ED-4DB2-BD59-A6C34878D82A}">
                    <a16:rowId xmlns:a16="http://schemas.microsoft.com/office/drawing/2014/main" val="1010656832"/>
                  </a:ext>
                </a:extLst>
              </a:tr>
            </a:tbl>
          </a:graphicData>
        </a:graphic>
      </p:graphicFrame>
      <p:pic>
        <p:nvPicPr>
          <p:cNvPr id="45" name="図 44">
            <a:extLst>
              <a:ext uri="{FF2B5EF4-FFF2-40B4-BE49-F238E27FC236}">
                <a16:creationId xmlns:a16="http://schemas.microsoft.com/office/drawing/2014/main" id="{20DA00D8-F1D9-3341-9666-39426270745E}"/>
              </a:ext>
            </a:extLst>
          </p:cNvPr>
          <p:cNvPicPr>
            <a:picLocks noChangeAspect="1"/>
          </p:cNvPicPr>
          <p:nvPr/>
        </p:nvPicPr>
        <p:blipFill>
          <a:blip r:embed="rId3"/>
          <a:stretch>
            <a:fillRect/>
          </a:stretch>
        </p:blipFill>
        <p:spPr>
          <a:xfrm>
            <a:off x="5493667" y="813785"/>
            <a:ext cx="2197851" cy="1997086"/>
          </a:xfrm>
          <a:prstGeom prst="rect">
            <a:avLst/>
          </a:prstGeom>
          <a:ln>
            <a:solidFill>
              <a:schemeClr val="tx1"/>
            </a:solidFill>
          </a:ln>
        </p:spPr>
      </p:pic>
      <p:pic>
        <p:nvPicPr>
          <p:cNvPr id="46" name="図 45">
            <a:extLst>
              <a:ext uri="{FF2B5EF4-FFF2-40B4-BE49-F238E27FC236}">
                <a16:creationId xmlns:a16="http://schemas.microsoft.com/office/drawing/2014/main" id="{1D1A1D44-D11E-CA4B-AC47-901DC0E16940}"/>
              </a:ext>
            </a:extLst>
          </p:cNvPr>
          <p:cNvPicPr>
            <a:picLocks noChangeAspect="1"/>
          </p:cNvPicPr>
          <p:nvPr/>
        </p:nvPicPr>
        <p:blipFill>
          <a:blip r:embed="rId4"/>
          <a:stretch>
            <a:fillRect/>
          </a:stretch>
        </p:blipFill>
        <p:spPr>
          <a:xfrm>
            <a:off x="489826" y="4280396"/>
            <a:ext cx="2210852" cy="2019528"/>
          </a:xfrm>
          <a:prstGeom prst="rect">
            <a:avLst/>
          </a:prstGeom>
          <a:ln>
            <a:solidFill>
              <a:schemeClr val="tx1"/>
            </a:solidFill>
          </a:ln>
        </p:spPr>
      </p:pic>
    </p:spTree>
    <p:extLst>
      <p:ext uri="{BB962C8B-B14F-4D97-AF65-F5344CB8AC3E}">
        <p14:creationId xmlns:p14="http://schemas.microsoft.com/office/powerpoint/2010/main" val="3520614823"/>
      </p:ext>
    </p:extLst>
  </p:cSld>
  <p:clrMapOvr>
    <a:masterClrMapping/>
  </p:clrMapOvr>
  <mc:AlternateContent xmlns:mc="http://schemas.openxmlformats.org/markup-compatibility/2006" xmlns:p14="http://schemas.microsoft.com/office/powerpoint/2010/main">
    <mc:Choice Requires="p14">
      <p:transition spd="slow" p14:dur="2000" advTm="33660"/>
    </mc:Choice>
    <mc:Fallback xmlns="">
      <p:transition spd="slow" advTm="3366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CF0858-8610-0841-A0F4-010A7C20A737}"/>
              </a:ext>
            </a:extLst>
          </p:cNvPr>
          <p:cNvSpPr>
            <a:spLocks noGrp="1"/>
          </p:cNvSpPr>
          <p:nvPr>
            <p:ph type="title"/>
          </p:nvPr>
        </p:nvSpPr>
        <p:spPr/>
        <p:txBody>
          <a:bodyPr>
            <a:normAutofit fontScale="90000"/>
          </a:bodyPr>
          <a:lstStyle/>
          <a:p>
            <a:r>
              <a:rPr kumimoji="1" lang="ja-JP" altLang="en-US"/>
              <a:t>各指標の自己相関の影響</a:t>
            </a:r>
          </a:p>
        </p:txBody>
      </p:sp>
      <p:sp>
        <p:nvSpPr>
          <p:cNvPr id="3" name="コンテンツ プレースホルダー 2">
            <a:extLst>
              <a:ext uri="{FF2B5EF4-FFF2-40B4-BE49-F238E27FC236}">
                <a16:creationId xmlns:a16="http://schemas.microsoft.com/office/drawing/2014/main" id="{80578A46-1C1B-2B42-AFD9-A779E7C5C155}"/>
              </a:ext>
            </a:extLst>
          </p:cNvPr>
          <p:cNvSpPr>
            <a:spLocks noGrp="1"/>
          </p:cNvSpPr>
          <p:nvPr>
            <p:ph idx="1"/>
          </p:nvPr>
        </p:nvSpPr>
        <p:spPr>
          <a:xfrm>
            <a:off x="95250" y="810418"/>
            <a:ext cx="8953500" cy="5237163"/>
          </a:xfrm>
        </p:spPr>
        <p:txBody>
          <a:bodyPr/>
          <a:lstStyle/>
          <a:p>
            <a:pPr marL="0" indent="0">
              <a:buNone/>
            </a:pPr>
            <a:r>
              <a:rPr lang="en-US" altLang="ja-JP" dirty="0"/>
              <a:t>304</a:t>
            </a:r>
            <a:r>
              <a:rPr lang="ja-JP" altLang="en-US"/>
              <a:t>件の</a:t>
            </a:r>
            <a:r>
              <a:rPr lang="en-US" altLang="ja-JP" dirty="0"/>
              <a:t>SCD</a:t>
            </a:r>
            <a:r>
              <a:rPr lang="ja-JP" altLang="en-US"/>
              <a:t>研究のデータ</a:t>
            </a:r>
            <a:r>
              <a:rPr lang="en-US" altLang="ja-JP" dirty="0"/>
              <a:t>/</a:t>
            </a:r>
            <a:r>
              <a:rPr lang="ja-JP" altLang="en-US"/>
              <a:t>平均自己相関</a:t>
            </a:r>
            <a:r>
              <a:rPr lang="en-US" altLang="ja-JP" dirty="0"/>
              <a:t> =.46</a:t>
            </a:r>
            <a:endParaRPr kumimoji="1" lang="en-US" altLang="ja-JP" dirty="0"/>
          </a:p>
          <a:p>
            <a:pPr marL="0" indent="0">
              <a:buNone/>
            </a:pPr>
            <a:endParaRPr lang="en-US" altLang="ja-JP" sz="300" dirty="0"/>
          </a:p>
          <a:p>
            <a:pPr marL="0" indent="0">
              <a:buNone/>
            </a:pPr>
            <a:endParaRPr lang="en-US" altLang="ja-JP" sz="300" dirty="0"/>
          </a:p>
          <a:p>
            <a:pPr marL="0" indent="0">
              <a:buNone/>
            </a:pPr>
            <a:endParaRPr lang="en-US" altLang="ja-JP" sz="300" dirty="0"/>
          </a:p>
          <a:p>
            <a:pPr marL="0" indent="0">
              <a:buNone/>
            </a:pPr>
            <a:r>
              <a:rPr kumimoji="1" lang="ja-JP" altLang="en-US" b="1"/>
              <a:t>・指標間の相関</a:t>
            </a:r>
            <a:endParaRPr kumimoji="1" lang="en-US" altLang="ja-JP" b="1" dirty="0"/>
          </a:p>
          <a:p>
            <a:pPr marL="457200" lvl="1" indent="0">
              <a:buNone/>
            </a:pPr>
            <a:r>
              <a:rPr lang="en-US" altLang="ja-JP" dirty="0"/>
              <a:t>1. SMD</a:t>
            </a:r>
            <a:r>
              <a:rPr lang="ja-JP" altLang="en-US"/>
              <a:t>、</a:t>
            </a:r>
            <a:r>
              <a:rPr lang="en-US" altLang="ja-JP" dirty="0"/>
              <a:t>LRR</a:t>
            </a:r>
            <a:r>
              <a:rPr lang="ja-JP" altLang="en-US"/>
              <a:t>、</a:t>
            </a:r>
            <a:r>
              <a:rPr lang="en-US" altLang="ja-JP" dirty="0"/>
              <a:t>Tau-U</a:t>
            </a:r>
            <a:r>
              <a:rPr lang="ja-JP" altLang="en-US"/>
              <a:t>は高い相関</a:t>
            </a:r>
            <a:r>
              <a:rPr lang="en-US" altLang="ja-JP" dirty="0"/>
              <a:t> </a:t>
            </a:r>
            <a:r>
              <a:rPr lang="en-US" altLang="ja-JP" sz="2400" dirty="0">
                <a:solidFill>
                  <a:schemeClr val="tx1">
                    <a:lumMod val="65000"/>
                    <a:lumOff val="35000"/>
                  </a:schemeClr>
                </a:solidFill>
              </a:rPr>
              <a:t>(r =.49 - .80)</a:t>
            </a:r>
            <a:endParaRPr lang="en-US" altLang="ja-JP" dirty="0">
              <a:solidFill>
                <a:schemeClr val="tx1">
                  <a:lumMod val="65000"/>
                  <a:lumOff val="35000"/>
                </a:schemeClr>
              </a:solidFill>
            </a:endParaRPr>
          </a:p>
          <a:p>
            <a:pPr marL="457200" lvl="1" indent="0">
              <a:buNone/>
            </a:pPr>
            <a:r>
              <a:rPr kumimoji="1" lang="en-US" altLang="ja-JP" dirty="0"/>
              <a:t>2. NAP</a:t>
            </a:r>
            <a:r>
              <a:rPr kumimoji="1" lang="ja-JP" altLang="en-US"/>
              <a:t>、</a:t>
            </a:r>
            <a:r>
              <a:rPr kumimoji="1" lang="en-US" altLang="ja-JP" dirty="0"/>
              <a:t>IRD</a:t>
            </a:r>
            <a:r>
              <a:rPr kumimoji="1" lang="ja-JP" altLang="en-US"/>
              <a:t>、</a:t>
            </a:r>
            <a:r>
              <a:rPr kumimoji="1" lang="en-US" altLang="ja-JP" dirty="0"/>
              <a:t>PND</a:t>
            </a:r>
            <a:r>
              <a:rPr kumimoji="1" lang="ja-JP" altLang="en-US"/>
              <a:t>は高い相関</a:t>
            </a:r>
            <a:r>
              <a:rPr kumimoji="1" lang="en-US" altLang="ja-JP" sz="2400" dirty="0"/>
              <a:t> </a:t>
            </a:r>
            <a:r>
              <a:rPr lang="en-US" altLang="ja-JP" sz="2400" dirty="0">
                <a:solidFill>
                  <a:schemeClr val="tx1">
                    <a:lumMod val="65000"/>
                    <a:lumOff val="35000"/>
                  </a:schemeClr>
                </a:solidFill>
              </a:rPr>
              <a:t>(r =.81 - .88)</a:t>
            </a:r>
            <a:endParaRPr kumimoji="1" lang="en-US" altLang="ja-JP" dirty="0">
              <a:solidFill>
                <a:schemeClr val="tx1">
                  <a:lumMod val="65000"/>
                  <a:lumOff val="35000"/>
                </a:schemeClr>
              </a:solidFill>
            </a:endParaRPr>
          </a:p>
          <a:p>
            <a:pPr marL="457200" lvl="1" indent="0">
              <a:buNone/>
            </a:pPr>
            <a:r>
              <a:rPr lang="en-US" altLang="ja-JP" dirty="0"/>
              <a:t>3. 1</a:t>
            </a:r>
            <a:r>
              <a:rPr lang="ja-JP" altLang="en-US"/>
              <a:t>と</a:t>
            </a:r>
            <a:r>
              <a:rPr lang="en-US" altLang="ja-JP" dirty="0"/>
              <a:t>2</a:t>
            </a:r>
            <a:r>
              <a:rPr lang="ja-JP" altLang="en-US"/>
              <a:t>は弱</a:t>
            </a:r>
            <a:r>
              <a:rPr lang="en-US" altLang="ja-JP" dirty="0"/>
              <a:t> or </a:t>
            </a:r>
            <a:r>
              <a:rPr lang="ja-JP" altLang="en-US"/>
              <a:t>無相関</a:t>
            </a:r>
            <a:r>
              <a:rPr lang="en-US" altLang="ja-JP" dirty="0"/>
              <a:t> </a:t>
            </a:r>
            <a:r>
              <a:rPr lang="en-US" altLang="ja-JP" sz="2400" dirty="0">
                <a:solidFill>
                  <a:schemeClr val="tx1">
                    <a:lumMod val="65000"/>
                    <a:lumOff val="35000"/>
                  </a:schemeClr>
                </a:solidFill>
              </a:rPr>
              <a:t>(r =.04 - .17)</a:t>
            </a:r>
          </a:p>
          <a:p>
            <a:pPr marL="457200" lvl="1" indent="0">
              <a:buNone/>
            </a:pPr>
            <a:endParaRPr lang="en-US" altLang="ja-JP" sz="1200" dirty="0"/>
          </a:p>
          <a:p>
            <a:pPr marL="457200" lvl="1" indent="0">
              <a:buNone/>
            </a:pPr>
            <a:endParaRPr lang="en-US" altLang="ja-JP" sz="1200" dirty="0"/>
          </a:p>
          <a:p>
            <a:pPr marL="57150" indent="0">
              <a:buNone/>
            </a:pPr>
            <a:r>
              <a:rPr lang="ja-JP" altLang="en-US" b="1"/>
              <a:t>・指標と自己相関との相関</a:t>
            </a:r>
            <a:endParaRPr lang="en-US" altLang="ja-JP" b="1" dirty="0"/>
          </a:p>
          <a:p>
            <a:pPr marL="57150" indent="0">
              <a:buNone/>
            </a:pPr>
            <a:r>
              <a:rPr lang="en-US" altLang="ja-JP" sz="2800" b="1" dirty="0">
                <a:solidFill>
                  <a:srgbClr val="C00000"/>
                </a:solidFill>
              </a:rPr>
              <a:t>	1. SMD</a:t>
            </a:r>
            <a:r>
              <a:rPr lang="ja-JP" altLang="en-US" sz="2800" b="1">
                <a:solidFill>
                  <a:srgbClr val="C00000"/>
                </a:solidFill>
              </a:rPr>
              <a:t>、</a:t>
            </a:r>
            <a:r>
              <a:rPr lang="en-US" altLang="ja-JP" sz="2800" b="1" dirty="0">
                <a:solidFill>
                  <a:srgbClr val="C00000"/>
                </a:solidFill>
              </a:rPr>
              <a:t>LRR</a:t>
            </a:r>
            <a:r>
              <a:rPr lang="ja-JP" altLang="en-US" sz="2800" b="1">
                <a:solidFill>
                  <a:srgbClr val="C00000"/>
                </a:solidFill>
              </a:rPr>
              <a:t>、</a:t>
            </a:r>
            <a:r>
              <a:rPr lang="en-US" altLang="ja-JP" sz="2800" b="1" dirty="0">
                <a:solidFill>
                  <a:srgbClr val="C00000"/>
                </a:solidFill>
              </a:rPr>
              <a:t>Tau-U</a:t>
            </a:r>
            <a:r>
              <a:rPr lang="ja-JP" altLang="en-US" sz="2800" b="1">
                <a:solidFill>
                  <a:srgbClr val="C00000"/>
                </a:solidFill>
              </a:rPr>
              <a:t>は低い</a:t>
            </a:r>
            <a:r>
              <a:rPr lang="en-US" altLang="ja-JP" sz="2400" b="1" dirty="0"/>
              <a:t> </a:t>
            </a:r>
            <a:r>
              <a:rPr lang="en-US" altLang="ja-JP" sz="2400" b="1" dirty="0">
                <a:solidFill>
                  <a:schemeClr val="tx1">
                    <a:lumMod val="65000"/>
                    <a:lumOff val="35000"/>
                  </a:schemeClr>
                </a:solidFill>
              </a:rPr>
              <a:t>(r = .17 – .23)</a:t>
            </a:r>
            <a:endParaRPr lang="en-US" altLang="ja-JP" sz="2800" b="1" dirty="0">
              <a:solidFill>
                <a:schemeClr val="tx1">
                  <a:lumMod val="65000"/>
                  <a:lumOff val="35000"/>
                </a:schemeClr>
              </a:solidFill>
            </a:endParaRPr>
          </a:p>
          <a:p>
            <a:pPr marL="57150" indent="0">
              <a:buNone/>
            </a:pPr>
            <a:r>
              <a:rPr lang="en-US" altLang="ja-JP" sz="2800" b="1" dirty="0">
                <a:solidFill>
                  <a:schemeClr val="tx1">
                    <a:lumMod val="65000"/>
                    <a:lumOff val="35000"/>
                  </a:schemeClr>
                </a:solidFill>
              </a:rPr>
              <a:t>	</a:t>
            </a:r>
            <a:r>
              <a:rPr lang="en-US" altLang="ja-JP" sz="2800" dirty="0"/>
              <a:t>2. NAP</a:t>
            </a:r>
            <a:r>
              <a:rPr lang="ja-JP" altLang="en-US" sz="2800"/>
              <a:t>、</a:t>
            </a:r>
            <a:r>
              <a:rPr lang="en-US" altLang="ja-JP" sz="2800" dirty="0"/>
              <a:t>IRD</a:t>
            </a:r>
            <a:r>
              <a:rPr lang="ja-JP" altLang="en-US" sz="2800"/>
              <a:t>、</a:t>
            </a:r>
            <a:r>
              <a:rPr lang="en-US" altLang="ja-JP" sz="2800" dirty="0"/>
              <a:t>PND</a:t>
            </a:r>
            <a:r>
              <a:rPr lang="ja-JP" altLang="en-US" sz="2800"/>
              <a:t>は高い</a:t>
            </a:r>
            <a:r>
              <a:rPr lang="en-US" altLang="ja-JP" sz="2800" dirty="0"/>
              <a:t> </a:t>
            </a:r>
            <a:r>
              <a:rPr lang="en-US" altLang="ja-JP" sz="2400" dirty="0">
                <a:solidFill>
                  <a:schemeClr val="tx1">
                    <a:lumMod val="65000"/>
                    <a:lumOff val="35000"/>
                  </a:schemeClr>
                </a:solidFill>
              </a:rPr>
              <a:t>(r = .54 – .62)</a:t>
            </a:r>
            <a:endParaRPr lang="en-US" altLang="ja-JP" sz="2800" dirty="0">
              <a:solidFill>
                <a:schemeClr val="tx1">
                  <a:lumMod val="65000"/>
                  <a:lumOff val="35000"/>
                </a:schemeClr>
              </a:solidFill>
            </a:endParaRPr>
          </a:p>
          <a:p>
            <a:pPr marL="0" indent="0">
              <a:buNone/>
            </a:pPr>
            <a:endParaRPr kumimoji="1" lang="en-US" altLang="ja-JP" dirty="0"/>
          </a:p>
          <a:p>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328F165-3558-514B-9ED6-37F9FEF74FCC}"/>
              </a:ext>
            </a:extLst>
          </p:cNvPr>
          <p:cNvSpPr>
            <a:spLocks noGrp="1"/>
          </p:cNvSpPr>
          <p:nvPr>
            <p:ph type="sldNum" sz="quarter" idx="12"/>
          </p:nvPr>
        </p:nvSpPr>
        <p:spPr/>
        <p:txBody>
          <a:bodyPr/>
          <a:lstStyle/>
          <a:p>
            <a:fld id="{D12A908B-4209-6243-AA34-EE42F7EEC413}" type="slidenum">
              <a:rPr kumimoji="1" lang="ja-JP" altLang="en-US" smtClean="0"/>
              <a:t>79</a:t>
            </a:fld>
            <a:endParaRPr kumimoji="1" lang="ja-JP" altLang="en-US"/>
          </a:p>
        </p:txBody>
      </p:sp>
      <p:sp>
        <p:nvSpPr>
          <p:cNvPr id="6" name="正方形/長方形 5">
            <a:extLst>
              <a:ext uri="{FF2B5EF4-FFF2-40B4-BE49-F238E27FC236}">
                <a16:creationId xmlns:a16="http://schemas.microsoft.com/office/drawing/2014/main" id="{36D21CE6-C70E-5D4D-B8DC-3D096881272B}"/>
              </a:ext>
            </a:extLst>
          </p:cNvPr>
          <p:cNvSpPr/>
          <p:nvPr/>
        </p:nvSpPr>
        <p:spPr>
          <a:xfrm>
            <a:off x="-8275" y="6257061"/>
            <a:ext cx="9144000" cy="584775"/>
          </a:xfrm>
          <a:prstGeom prst="rect">
            <a:avLst/>
          </a:prstGeom>
        </p:spPr>
        <p:txBody>
          <a:bodyPr wrap="square">
            <a:spAutoFit/>
          </a:bodyPr>
          <a:lstStyle/>
          <a:p>
            <a:r>
              <a:rPr lang="en" altLang="ja-JP" sz="1600" dirty="0">
                <a:solidFill>
                  <a:srgbClr val="222222"/>
                </a:solidFill>
                <a:latin typeface="Arial" panose="020B0604020202020204" pitchFamily="34" charset="0"/>
              </a:rPr>
              <a:t>Barnard‐</a:t>
            </a:r>
            <a:r>
              <a:rPr lang="en" altLang="ja-JP" sz="1600" dirty="0" err="1">
                <a:solidFill>
                  <a:srgbClr val="222222"/>
                </a:solidFill>
                <a:latin typeface="Arial" panose="020B0604020202020204" pitchFamily="34" charset="0"/>
              </a:rPr>
              <a:t>Brak</a:t>
            </a:r>
            <a:r>
              <a:rPr lang="en" altLang="ja-JP" sz="1600" dirty="0">
                <a:solidFill>
                  <a:srgbClr val="222222"/>
                </a:solidFill>
                <a:latin typeface="Arial" panose="020B0604020202020204" pitchFamily="34" charset="0"/>
              </a:rPr>
              <a:t>, L., Watkins, L., &amp; Richman, D. M. (2021). Autocorrelation and estimates of treatment effect size for single‐case experimental design data. </a:t>
            </a:r>
            <a:r>
              <a:rPr lang="en" altLang="ja-JP" sz="1600" i="1" dirty="0">
                <a:solidFill>
                  <a:srgbClr val="222222"/>
                </a:solidFill>
                <a:latin typeface="Arial" panose="020B0604020202020204" pitchFamily="34" charset="0"/>
              </a:rPr>
              <a:t>Behavioral Interventions</a:t>
            </a:r>
            <a:r>
              <a:rPr lang="en" altLang="ja-JP" sz="1600" dirty="0">
                <a:solidFill>
                  <a:srgbClr val="222222"/>
                </a:solidFill>
                <a:latin typeface="Arial" panose="020B0604020202020204" pitchFamily="34" charset="0"/>
              </a:rPr>
              <a:t>.</a:t>
            </a:r>
            <a:endParaRPr lang="ja-JP" altLang="en-US" sz="1600"/>
          </a:p>
        </p:txBody>
      </p:sp>
    </p:spTree>
    <p:extLst>
      <p:ext uri="{BB962C8B-B14F-4D97-AF65-F5344CB8AC3E}">
        <p14:creationId xmlns:p14="http://schemas.microsoft.com/office/powerpoint/2010/main" val="2285289663"/>
      </p:ext>
    </p:extLst>
  </p:cSld>
  <p:clrMapOvr>
    <a:masterClrMapping/>
  </p:clrMapOvr>
  <mc:AlternateContent xmlns:mc="http://schemas.openxmlformats.org/markup-compatibility/2006" xmlns:p14="http://schemas.microsoft.com/office/powerpoint/2010/main">
    <mc:Choice Requires="p14">
      <p:transition spd="slow" p14:dur="2000" advTm="111280"/>
    </mc:Choice>
    <mc:Fallback xmlns="">
      <p:transition spd="slow" advTm="11128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F60A0-96EC-E344-8650-609A90E8A735}"/>
              </a:ext>
            </a:extLst>
          </p:cNvPr>
          <p:cNvSpPr>
            <a:spLocks noGrp="1"/>
          </p:cNvSpPr>
          <p:nvPr>
            <p:ph type="title"/>
          </p:nvPr>
        </p:nvSpPr>
        <p:spPr>
          <a:xfrm>
            <a:off x="0" y="2"/>
            <a:ext cx="9144000" cy="720195"/>
          </a:xfrm>
        </p:spPr>
        <p:txBody>
          <a:bodyPr>
            <a:normAutofit fontScale="90000"/>
          </a:bodyPr>
          <a:lstStyle/>
          <a:p>
            <a:r>
              <a:rPr lang="en-US" altLang="ja-JP" dirty="0">
                <a:latin typeface="Arial Unicode MS" panose="020B0604020202020204" pitchFamily="34" charset="-128"/>
                <a:ea typeface="Arial Unicode MS" panose="020B0604020202020204" pitchFamily="34" charset="-128"/>
                <a:cs typeface="Arial Unicode MS" panose="020B0604020202020204" pitchFamily="34" charset="-128"/>
              </a:rPr>
              <a:t>SCED</a:t>
            </a:r>
            <a:endParaRPr kumimoji="1" lang="ja-JP" altLang="en-US"/>
          </a:p>
        </p:txBody>
      </p:sp>
      <p:sp>
        <p:nvSpPr>
          <p:cNvPr id="4" name="スライド番号プレースホルダー 3">
            <a:extLst>
              <a:ext uri="{FF2B5EF4-FFF2-40B4-BE49-F238E27FC236}">
                <a16:creationId xmlns:a16="http://schemas.microsoft.com/office/drawing/2014/main" id="{AB45662F-3972-C844-BC24-AB56AE9FEA7A}"/>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8</a:t>
            </a:fld>
            <a:endParaRPr lang="ja-JP" altLang="en-US">
              <a:latin typeface="Calibri"/>
              <a:ea typeface="ＭＳ Ｐゴシック" panose="020B0600070205080204" pitchFamily="34" charset="-128"/>
            </a:endParaRPr>
          </a:p>
        </p:txBody>
      </p:sp>
      <p:sp>
        <p:nvSpPr>
          <p:cNvPr id="13" name="正方形/長方形 12">
            <a:extLst>
              <a:ext uri="{FF2B5EF4-FFF2-40B4-BE49-F238E27FC236}">
                <a16:creationId xmlns:a16="http://schemas.microsoft.com/office/drawing/2014/main" id="{C91CF1D7-9258-2441-A3B7-477645848FCE}"/>
              </a:ext>
            </a:extLst>
          </p:cNvPr>
          <p:cNvSpPr/>
          <p:nvPr/>
        </p:nvSpPr>
        <p:spPr>
          <a:xfrm>
            <a:off x="107504" y="1067546"/>
            <a:ext cx="2952328" cy="4708982"/>
          </a:xfrm>
          <a:prstGeom prst="rect">
            <a:avLst/>
          </a:prstGeom>
        </p:spPr>
        <p:txBody>
          <a:bodyPr wrap="square">
            <a:spAutoFit/>
          </a:bodyPr>
          <a:lstStyle/>
          <a:p>
            <a:pPr marL="514350" indent="-514350" defTabSz="457200">
              <a:buFont typeface="+mj-lt"/>
              <a:buAutoNum type="arabicPeriod"/>
            </a:pPr>
            <a:r>
              <a:rPr lang="ja-JP" altLang="en-US" sz="2800" dirty="0">
                <a:solidFill>
                  <a:prstClr val="black"/>
                </a:solidFill>
                <a:latin typeface="Arial Unicode MS" panose="020B0604020202020204" pitchFamily="34" charset="-128"/>
                <a:ea typeface="BIZ UDGothic" panose="020B0400000000000000" pitchFamily="49" charset="-128"/>
                <a:cs typeface="Malayalam MN"/>
              </a:rPr>
              <a:t>個人を対象に</a:t>
            </a:r>
            <a:endParaRPr lang="en-US" altLang="ja-JP" sz="2800" dirty="0">
              <a:solidFill>
                <a:prstClr val="black"/>
              </a:solidFill>
              <a:latin typeface="Arial Unicode MS" panose="020B0604020202020204" pitchFamily="34" charset="-128"/>
              <a:ea typeface="BIZ UDGothic" panose="020B0400000000000000" pitchFamily="49" charset="-128"/>
              <a:cs typeface="Malayalam MN"/>
            </a:endParaRPr>
          </a:p>
          <a:p>
            <a:pPr lvl="1" defTabSz="457200"/>
            <a:endParaRPr lang="en-US" altLang="ja-JP" sz="2400" dirty="0">
              <a:solidFill>
                <a:prstClr val="black"/>
              </a:solidFill>
              <a:latin typeface="Arial Unicode MS" panose="020B0604020202020204" pitchFamily="34" charset="-128"/>
              <a:ea typeface="BIZ UDGothic" panose="020B0400000000000000" pitchFamily="49" charset="-128"/>
              <a:cs typeface="Malayalam MN"/>
            </a:endParaRPr>
          </a:p>
          <a:p>
            <a:pPr lvl="1" defTabSz="457200"/>
            <a:br>
              <a:rPr lang="en" altLang="ja-JP" sz="2800" dirty="0">
                <a:solidFill>
                  <a:prstClr val="black"/>
                </a:solidFill>
                <a:latin typeface="Arial Unicode MS" panose="020B0604020202020204" pitchFamily="34" charset="-128"/>
                <a:ea typeface="BIZ UDGothic" panose="020B0400000000000000" pitchFamily="49" charset="-128"/>
                <a:cs typeface="Malayalam MN"/>
              </a:rPr>
            </a:br>
            <a:endParaRPr lang="en" altLang="ja-JP" sz="2800" dirty="0">
              <a:solidFill>
                <a:prstClr val="black"/>
              </a:solidFill>
              <a:latin typeface="Arial Unicode MS" panose="020B0604020202020204" pitchFamily="34" charset="-128"/>
              <a:ea typeface="BIZ UDGothic" panose="020B0400000000000000" pitchFamily="49" charset="-128"/>
              <a:cs typeface="Malayalam MN"/>
            </a:endParaRPr>
          </a:p>
          <a:p>
            <a:pPr marL="514350" indent="-514350" defTabSz="457200">
              <a:buFont typeface="+mj-lt"/>
              <a:buAutoNum type="arabicPeriod"/>
            </a:pPr>
            <a:r>
              <a:rPr lang="ja-JP" altLang="en-US" sz="2800" dirty="0">
                <a:solidFill>
                  <a:prstClr val="black"/>
                </a:solidFill>
                <a:latin typeface="Arial Unicode MS" panose="020B0604020202020204" pitchFamily="34" charset="-128"/>
                <a:ea typeface="BIZ UDGothic" panose="020B0400000000000000" pitchFamily="49" charset="-128"/>
                <a:cs typeface="Malayalam MN"/>
              </a:rPr>
              <a:t>個人内で独立変数を操作</a:t>
            </a:r>
            <a:endParaRPr lang="en-US" altLang="ja-JP" sz="2800" dirty="0">
              <a:solidFill>
                <a:prstClr val="black"/>
              </a:solidFill>
              <a:latin typeface="Arial Unicode MS" panose="020B0604020202020204" pitchFamily="34" charset="-128"/>
              <a:ea typeface="BIZ UDGothic" panose="020B0400000000000000" pitchFamily="49" charset="-128"/>
              <a:cs typeface="Malayalam MN"/>
            </a:endParaRPr>
          </a:p>
          <a:p>
            <a:pPr marL="514350" indent="-514350" defTabSz="457200">
              <a:buFont typeface="+mj-lt"/>
              <a:buAutoNum type="arabicPeriod"/>
            </a:pPr>
            <a:endParaRPr lang="en-US" altLang="ja-JP" sz="2800" dirty="0">
              <a:solidFill>
                <a:prstClr val="black"/>
              </a:solidFill>
              <a:latin typeface="Arial Unicode MS" panose="020B0604020202020204" pitchFamily="34" charset="-128"/>
              <a:ea typeface="BIZ UDGothic" panose="020B0400000000000000" pitchFamily="49" charset="-128"/>
              <a:cs typeface="Malayalam MN"/>
            </a:endParaRPr>
          </a:p>
          <a:p>
            <a:pPr marL="514350" indent="-514350" defTabSz="457200">
              <a:buFont typeface="+mj-lt"/>
              <a:buAutoNum type="arabicPeriod"/>
            </a:pPr>
            <a:endParaRPr lang="en" altLang="ja-JP" sz="2800" dirty="0">
              <a:solidFill>
                <a:prstClr val="black"/>
              </a:solidFill>
              <a:latin typeface="Arial Unicode MS" panose="020B0604020202020204" pitchFamily="34" charset="-128"/>
              <a:ea typeface="BIZ UDGothic" panose="020B0400000000000000" pitchFamily="49" charset="-128"/>
              <a:cs typeface="Malayalam MN"/>
            </a:endParaRPr>
          </a:p>
          <a:p>
            <a:pPr marL="514350" indent="-514350" defTabSz="457200">
              <a:buFont typeface="+mj-lt"/>
              <a:buAutoNum type="arabicPeriod"/>
            </a:pPr>
            <a:r>
              <a:rPr lang="ja-JP" altLang="en-US" sz="2800">
                <a:solidFill>
                  <a:prstClr val="black"/>
                </a:solidFill>
                <a:latin typeface="Arial Unicode MS" panose="020B0604020202020204" pitchFamily="34" charset="-128"/>
                <a:ea typeface="BIZ UDGothic" panose="020B0400000000000000" pitchFamily="49" charset="-128"/>
                <a:cs typeface="Malayalam MN"/>
              </a:rPr>
              <a:t>アウトカム変数</a:t>
            </a:r>
            <a:r>
              <a:rPr lang="ja-JP" altLang="en-US" sz="2800" dirty="0">
                <a:solidFill>
                  <a:prstClr val="black"/>
                </a:solidFill>
                <a:latin typeface="Arial Unicode MS" panose="020B0604020202020204" pitchFamily="34" charset="-128"/>
                <a:ea typeface="BIZ UDGothic" panose="020B0400000000000000" pitchFamily="49" charset="-128"/>
                <a:cs typeface="Malayalam MN"/>
              </a:rPr>
              <a:t>を反復測定</a:t>
            </a:r>
            <a:endParaRPr lang="en" altLang="ja-JP" sz="2800" dirty="0">
              <a:solidFill>
                <a:prstClr val="black"/>
              </a:solidFill>
              <a:latin typeface="Arial Unicode MS" panose="020B0604020202020204" pitchFamily="34" charset="-128"/>
              <a:ea typeface="BIZ UDGothic" panose="020B0400000000000000" pitchFamily="49" charset="-128"/>
              <a:cs typeface="Malayalam MN"/>
            </a:endParaRPr>
          </a:p>
          <a:p>
            <a:pPr marL="342900" indent="-342900" defTabSz="457200">
              <a:buFontTx/>
              <a:buChar char="-"/>
            </a:pPr>
            <a:endParaRPr lang="ja-JP" altLang="en-US" sz="2400" dirty="0">
              <a:solidFill>
                <a:prstClr val="black"/>
              </a:solidFill>
              <a:latin typeface="Arial Unicode MS" panose="020B0604020202020204" pitchFamily="34" charset="-128"/>
              <a:ea typeface="BIZ UDGothic" panose="020B0400000000000000" pitchFamily="49" charset="-128"/>
              <a:cs typeface="Malayalam MN"/>
            </a:endParaRPr>
          </a:p>
        </p:txBody>
      </p:sp>
      <p:pic>
        <p:nvPicPr>
          <p:cNvPr id="3" name="図 2">
            <a:extLst>
              <a:ext uri="{FF2B5EF4-FFF2-40B4-BE49-F238E27FC236}">
                <a16:creationId xmlns:a16="http://schemas.microsoft.com/office/drawing/2014/main" id="{474FD1F8-4BD3-8B41-9713-DCB7A311FACE}"/>
              </a:ext>
            </a:extLst>
          </p:cNvPr>
          <p:cNvPicPr>
            <a:picLocks noChangeAspect="1"/>
          </p:cNvPicPr>
          <p:nvPr/>
        </p:nvPicPr>
        <p:blipFill>
          <a:blip r:embed="rId2"/>
          <a:stretch>
            <a:fillRect/>
          </a:stretch>
        </p:blipFill>
        <p:spPr>
          <a:xfrm>
            <a:off x="3419874" y="1340768"/>
            <a:ext cx="5594583" cy="4392488"/>
          </a:xfrm>
          <a:prstGeom prst="rect">
            <a:avLst/>
          </a:prstGeom>
        </p:spPr>
      </p:pic>
      <p:cxnSp>
        <p:nvCxnSpPr>
          <p:cNvPr id="20" name="直線コネクタ 19">
            <a:extLst>
              <a:ext uri="{FF2B5EF4-FFF2-40B4-BE49-F238E27FC236}">
                <a16:creationId xmlns:a16="http://schemas.microsoft.com/office/drawing/2014/main" id="{492F6DE3-8824-0440-8D6E-64A25F340011}"/>
              </a:ext>
            </a:extLst>
          </p:cNvPr>
          <p:cNvCxnSpPr>
            <a:cxnSpLocks/>
          </p:cNvCxnSpPr>
          <p:nvPr/>
        </p:nvCxnSpPr>
        <p:spPr>
          <a:xfrm flipH="1" flipV="1">
            <a:off x="2915818" y="3140968"/>
            <a:ext cx="792089" cy="1008112"/>
          </a:xfrm>
          <a:prstGeom prst="line">
            <a:avLst/>
          </a:prstGeom>
          <a:ln w="63500">
            <a:headEnd type="triangle" w="med" len="med"/>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0B356AFE-29EA-5445-81AE-100F2A60FEB1}"/>
              </a:ext>
            </a:extLst>
          </p:cNvPr>
          <p:cNvCxnSpPr>
            <a:cxnSpLocks/>
          </p:cNvCxnSpPr>
          <p:nvPr/>
        </p:nvCxnSpPr>
        <p:spPr>
          <a:xfrm>
            <a:off x="2915816" y="4869160"/>
            <a:ext cx="982076" cy="576064"/>
          </a:xfrm>
          <a:prstGeom prst="straightConnector1">
            <a:avLst/>
          </a:prstGeom>
          <a:ln w="63500">
            <a:headEnd w="lg" len="med"/>
            <a:tailEnd type="triangle"/>
          </a:ln>
        </p:spPr>
        <p:style>
          <a:lnRef idx="2">
            <a:schemeClr val="accent1"/>
          </a:lnRef>
          <a:fillRef idx="0">
            <a:schemeClr val="accent1"/>
          </a:fillRef>
          <a:effectRef idx="1">
            <a:schemeClr val="accent1"/>
          </a:effectRef>
          <a:fontRef idx="minor">
            <a:schemeClr val="tx1"/>
          </a:fontRef>
        </p:style>
      </p:cxnSp>
      <p:cxnSp>
        <p:nvCxnSpPr>
          <p:cNvPr id="31" name="直線矢印コネクタ 30">
            <a:extLst>
              <a:ext uri="{FF2B5EF4-FFF2-40B4-BE49-F238E27FC236}">
                <a16:creationId xmlns:a16="http://schemas.microsoft.com/office/drawing/2014/main" id="{95D982CB-EFE2-5844-802A-871B9F4959A5}"/>
              </a:ext>
            </a:extLst>
          </p:cNvPr>
          <p:cNvCxnSpPr>
            <a:cxnSpLocks/>
            <a:endCxn id="37" idx="1"/>
          </p:cNvCxnSpPr>
          <p:nvPr/>
        </p:nvCxnSpPr>
        <p:spPr>
          <a:xfrm flipV="1">
            <a:off x="2843808" y="1067547"/>
            <a:ext cx="1054086" cy="273224"/>
          </a:xfrm>
          <a:prstGeom prst="straightConnector1">
            <a:avLst/>
          </a:prstGeom>
          <a:ln w="63500">
            <a:headEnd w="lg" len="med"/>
            <a:tailEnd type="triangle"/>
          </a:ln>
        </p:spPr>
        <p:style>
          <a:lnRef idx="2">
            <a:schemeClr val="accent1"/>
          </a:lnRef>
          <a:fillRef idx="0">
            <a:schemeClr val="accent1"/>
          </a:fillRef>
          <a:effectRef idx="1">
            <a:schemeClr val="accent1"/>
          </a:effectRef>
          <a:fontRef idx="minor">
            <a:schemeClr val="tx1"/>
          </a:fontRef>
        </p:style>
      </p:cxnSp>
      <p:sp>
        <p:nvSpPr>
          <p:cNvPr id="34" name="正方形/長方形 33">
            <a:extLst>
              <a:ext uri="{FF2B5EF4-FFF2-40B4-BE49-F238E27FC236}">
                <a16:creationId xmlns:a16="http://schemas.microsoft.com/office/drawing/2014/main" id="{8D4B8645-529D-BF48-97B8-19484660BF96}"/>
              </a:ext>
            </a:extLst>
          </p:cNvPr>
          <p:cNvSpPr/>
          <p:nvPr/>
        </p:nvSpPr>
        <p:spPr>
          <a:xfrm>
            <a:off x="107504" y="6309322"/>
            <a:ext cx="9144000" cy="461665"/>
          </a:xfrm>
          <a:prstGeom prst="rect">
            <a:avLst/>
          </a:prstGeom>
        </p:spPr>
        <p:txBody>
          <a:bodyPr wrap="square">
            <a:spAutoFit/>
          </a:bodyPr>
          <a:lstStyle/>
          <a:p>
            <a:pPr defTabSz="457200"/>
            <a:r>
              <a:rPr lang="en" altLang="ja-JP" sz="1200" dirty="0" err="1">
                <a:solidFill>
                  <a:prstClr val="black"/>
                </a:solidFill>
                <a:latin typeface="Calibri"/>
                <a:ea typeface="ＭＳ Ｐゴシック" panose="020B0600070205080204" pitchFamily="34" charset="-128"/>
              </a:rPr>
              <a:t>Kratochwill</a:t>
            </a:r>
            <a:r>
              <a:rPr lang="en" altLang="ja-JP" sz="1200" dirty="0">
                <a:solidFill>
                  <a:prstClr val="black"/>
                </a:solidFill>
                <a:latin typeface="Calibri"/>
                <a:ea typeface="ＭＳ Ｐゴシック" panose="020B0600070205080204" pitchFamily="34" charset="-128"/>
              </a:rPr>
              <a:t>, T. R., Hitchcock, J., Horner, R. H., Levin, J. R., Odom, S. L., </a:t>
            </a:r>
            <a:r>
              <a:rPr lang="en" altLang="ja-JP" sz="1200" dirty="0" err="1">
                <a:solidFill>
                  <a:prstClr val="black"/>
                </a:solidFill>
                <a:latin typeface="Calibri"/>
                <a:ea typeface="ＭＳ Ｐゴシック" panose="020B0600070205080204" pitchFamily="34" charset="-128"/>
              </a:rPr>
              <a:t>Rindskopf</a:t>
            </a:r>
            <a:r>
              <a:rPr lang="en" altLang="ja-JP" sz="1200" dirty="0">
                <a:solidFill>
                  <a:prstClr val="black"/>
                </a:solidFill>
                <a:latin typeface="Calibri"/>
                <a:ea typeface="ＭＳ Ｐゴシック" panose="020B0600070205080204" pitchFamily="34" charset="-128"/>
              </a:rPr>
              <a:t>, D. M &amp; </a:t>
            </a:r>
            <a:r>
              <a:rPr lang="en" altLang="ja-JP" sz="1200" dirty="0" err="1">
                <a:solidFill>
                  <a:prstClr val="black"/>
                </a:solidFill>
                <a:latin typeface="Calibri"/>
                <a:ea typeface="ＭＳ Ｐゴシック" panose="020B0600070205080204" pitchFamily="34" charset="-128"/>
              </a:rPr>
              <a:t>Shadish</a:t>
            </a:r>
            <a:r>
              <a:rPr lang="en" altLang="ja-JP" sz="1200" dirty="0">
                <a:solidFill>
                  <a:prstClr val="black"/>
                </a:solidFill>
                <a:latin typeface="Calibri"/>
                <a:ea typeface="ＭＳ Ｐゴシック" panose="020B0600070205080204" pitchFamily="34" charset="-128"/>
              </a:rPr>
              <a:t>, W. R. (2010). Single-case designs technical documentation. Retrieved from What Works Clearinghouse website: http://</a:t>
            </a:r>
            <a:r>
              <a:rPr lang="en" altLang="ja-JP" sz="1200" dirty="0" err="1">
                <a:solidFill>
                  <a:prstClr val="black"/>
                </a:solidFill>
                <a:latin typeface="Calibri"/>
                <a:ea typeface="ＭＳ Ｐゴシック" panose="020B0600070205080204" pitchFamily="34" charset="-128"/>
              </a:rPr>
              <a:t>ies.ed.gov</a:t>
            </a:r>
            <a:r>
              <a:rPr lang="en" altLang="ja-JP" sz="1200" dirty="0">
                <a:solidFill>
                  <a:prstClr val="black"/>
                </a:solidFill>
                <a:latin typeface="Calibri"/>
                <a:ea typeface="ＭＳ Ｐゴシック" panose="020B0600070205080204" pitchFamily="34" charset="-128"/>
              </a:rPr>
              <a:t>/</a:t>
            </a:r>
            <a:r>
              <a:rPr lang="en" altLang="ja-JP" sz="1200" dirty="0" err="1">
                <a:solidFill>
                  <a:prstClr val="black"/>
                </a:solidFill>
                <a:latin typeface="Calibri"/>
                <a:ea typeface="ＭＳ Ｐゴシック" panose="020B0600070205080204" pitchFamily="34" charset="-128"/>
              </a:rPr>
              <a:t>ncee</a:t>
            </a:r>
            <a:r>
              <a:rPr lang="en" altLang="ja-JP" sz="1200" dirty="0">
                <a:solidFill>
                  <a:prstClr val="black"/>
                </a:solidFill>
                <a:latin typeface="Calibri"/>
                <a:ea typeface="ＭＳ Ｐゴシック" panose="020B0600070205080204" pitchFamily="34" charset="-128"/>
              </a:rPr>
              <a:t>/</a:t>
            </a:r>
            <a:r>
              <a:rPr lang="en" altLang="ja-JP" sz="1200" dirty="0" err="1">
                <a:solidFill>
                  <a:prstClr val="black"/>
                </a:solidFill>
                <a:latin typeface="Calibri"/>
                <a:ea typeface="ＭＳ Ｐゴシック" panose="020B0600070205080204" pitchFamily="34" charset="-128"/>
              </a:rPr>
              <a:t>wwc</a:t>
            </a:r>
            <a:r>
              <a:rPr lang="en" altLang="ja-JP" sz="1200" dirty="0">
                <a:solidFill>
                  <a:prstClr val="black"/>
                </a:solidFill>
                <a:latin typeface="Calibri"/>
                <a:ea typeface="ＭＳ Ｐゴシック" panose="020B0600070205080204" pitchFamily="34" charset="-128"/>
              </a:rPr>
              <a:t>/pdf/</a:t>
            </a:r>
            <a:r>
              <a:rPr lang="en" altLang="ja-JP" sz="1200" dirty="0" err="1">
                <a:solidFill>
                  <a:prstClr val="black"/>
                </a:solidFill>
                <a:latin typeface="Calibri"/>
                <a:ea typeface="ＭＳ Ｐゴシック" panose="020B0600070205080204" pitchFamily="34" charset="-128"/>
              </a:rPr>
              <a:t>wwc_scd.pdf</a:t>
            </a:r>
            <a:r>
              <a:rPr lang="en" altLang="ja-JP" sz="1200" dirty="0">
                <a:solidFill>
                  <a:prstClr val="black"/>
                </a:solidFill>
                <a:latin typeface="Calibri"/>
                <a:ea typeface="ＭＳ Ｐゴシック" panose="020B0600070205080204" pitchFamily="34" charset="-128"/>
              </a:rPr>
              <a:t>.</a:t>
            </a:r>
            <a:endParaRPr lang="ja-JP" altLang="en-US" sz="1200" dirty="0">
              <a:solidFill>
                <a:prstClr val="black"/>
              </a:solidFill>
              <a:latin typeface="Calibri"/>
              <a:ea typeface="ＭＳ Ｐゴシック" panose="020B0600070205080204" pitchFamily="34" charset="-128"/>
            </a:endParaRPr>
          </a:p>
        </p:txBody>
      </p:sp>
      <p:sp>
        <p:nvSpPr>
          <p:cNvPr id="35" name="正方形/長方形 34">
            <a:extLst>
              <a:ext uri="{FF2B5EF4-FFF2-40B4-BE49-F238E27FC236}">
                <a16:creationId xmlns:a16="http://schemas.microsoft.com/office/drawing/2014/main" id="{B9A407FF-92FB-A243-BE1F-B8D50B7E0527}"/>
              </a:ext>
            </a:extLst>
          </p:cNvPr>
          <p:cNvSpPr/>
          <p:nvPr/>
        </p:nvSpPr>
        <p:spPr>
          <a:xfrm>
            <a:off x="3797848" y="3933056"/>
            <a:ext cx="1868434" cy="369332"/>
          </a:xfrm>
          <a:prstGeom prst="rect">
            <a:avLst/>
          </a:prstGeom>
          <a:solidFill>
            <a:schemeClr val="bg1">
              <a:lumMod val="65000"/>
            </a:schemeClr>
          </a:solidFill>
        </p:spPr>
        <p:txBody>
          <a:bodyPr wrap="square">
            <a:spAutoFit/>
          </a:bodyPr>
          <a:lstStyle/>
          <a:p>
            <a:pPr algn="ctr" defTabSz="457200"/>
            <a:r>
              <a:rPr lang="ja-JP" altLang="en-US" dirty="0">
                <a:solidFill>
                  <a:prstClr val="white"/>
                </a:solidFill>
                <a:latin typeface="BIZ UDGothic" panose="020B0400000000000000" pitchFamily="49" charset="-128"/>
                <a:ea typeface="BIZ UDGothic" panose="020B0400000000000000" pitchFamily="49" charset="-128"/>
              </a:rPr>
              <a:t>ベースライン期</a:t>
            </a:r>
            <a:endParaRPr lang="ja-JP" altLang="en-US" sz="1600" dirty="0">
              <a:solidFill>
                <a:prstClr val="white"/>
              </a:solidFill>
              <a:latin typeface="BIZ UDGothic" panose="020B0400000000000000" pitchFamily="49" charset="-128"/>
              <a:ea typeface="BIZ UDGothic" panose="020B0400000000000000" pitchFamily="49" charset="-128"/>
            </a:endParaRPr>
          </a:p>
        </p:txBody>
      </p:sp>
      <p:sp>
        <p:nvSpPr>
          <p:cNvPr id="37" name="テキスト ボックス 36">
            <a:extLst>
              <a:ext uri="{FF2B5EF4-FFF2-40B4-BE49-F238E27FC236}">
                <a16:creationId xmlns:a16="http://schemas.microsoft.com/office/drawing/2014/main" id="{657FE25F-F266-DB47-ACEF-92ACC932EC8A}"/>
              </a:ext>
            </a:extLst>
          </p:cNvPr>
          <p:cNvSpPr txBox="1"/>
          <p:nvPr/>
        </p:nvSpPr>
        <p:spPr>
          <a:xfrm>
            <a:off x="3897894" y="836714"/>
            <a:ext cx="2236510" cy="461665"/>
          </a:xfrm>
          <a:prstGeom prst="rect">
            <a:avLst/>
          </a:prstGeom>
          <a:noFill/>
        </p:spPr>
        <p:txBody>
          <a:bodyPr wrap="none" rtlCol="0">
            <a:spAutoFit/>
          </a:bodyPr>
          <a:lstStyle/>
          <a:p>
            <a:pPr defTabSz="457200"/>
            <a:r>
              <a:rPr lang="en-US" altLang="ja-JP" sz="2400" dirty="0">
                <a:solidFill>
                  <a:prstClr val="black"/>
                </a:solidFill>
                <a:latin typeface="Arial Unicode MS" panose="020B0604020202020204" pitchFamily="34" charset="-128"/>
                <a:ea typeface="BIZ UDGothic" panose="020B0400000000000000" pitchFamily="49" charset="-128"/>
                <a:cs typeface="Malayalam MN"/>
              </a:rPr>
              <a:t>A</a:t>
            </a:r>
            <a:r>
              <a:rPr lang="ja-JP" altLang="en-US" sz="2400" dirty="0">
                <a:solidFill>
                  <a:prstClr val="black"/>
                </a:solidFill>
                <a:latin typeface="Arial Unicode MS" panose="020B0604020202020204" pitchFamily="34" charset="-128"/>
                <a:ea typeface="BIZ UDGothic" panose="020B0400000000000000" pitchFamily="49" charset="-128"/>
                <a:cs typeface="Malayalam MN"/>
              </a:rPr>
              <a:t>さんのデータ</a:t>
            </a:r>
          </a:p>
        </p:txBody>
      </p:sp>
      <p:sp>
        <p:nvSpPr>
          <p:cNvPr id="45" name="正方形/長方形 44">
            <a:extLst>
              <a:ext uri="{FF2B5EF4-FFF2-40B4-BE49-F238E27FC236}">
                <a16:creationId xmlns:a16="http://schemas.microsoft.com/office/drawing/2014/main" id="{B3C4B3EB-48BE-9841-BF07-B460BA312E22}"/>
              </a:ext>
            </a:extLst>
          </p:cNvPr>
          <p:cNvSpPr/>
          <p:nvPr/>
        </p:nvSpPr>
        <p:spPr>
          <a:xfrm>
            <a:off x="5695210" y="3933056"/>
            <a:ext cx="3269278" cy="369332"/>
          </a:xfrm>
          <a:prstGeom prst="rect">
            <a:avLst/>
          </a:prstGeom>
          <a:solidFill>
            <a:schemeClr val="bg1">
              <a:lumMod val="65000"/>
            </a:schemeClr>
          </a:solidFill>
        </p:spPr>
        <p:txBody>
          <a:bodyPr wrap="square">
            <a:spAutoFit/>
          </a:bodyPr>
          <a:lstStyle/>
          <a:p>
            <a:pPr algn="ctr" defTabSz="457200"/>
            <a:r>
              <a:rPr lang="ja-JP" altLang="en-US">
                <a:solidFill>
                  <a:prstClr val="white"/>
                </a:solidFill>
                <a:latin typeface="BIZ UDGothic" panose="020B0400000000000000" pitchFamily="49" charset="-128"/>
                <a:ea typeface="BIZ UDGothic" panose="020B0400000000000000" pitchFamily="49" charset="-128"/>
              </a:rPr>
              <a:t>介入期</a:t>
            </a:r>
            <a:endParaRPr lang="ja-JP" altLang="en-US" sz="1600">
              <a:solidFill>
                <a:prstClr val="white"/>
              </a:solidFill>
              <a:latin typeface="BIZ UDGothic" panose="020B0400000000000000" pitchFamily="49" charset="-128"/>
              <a:ea typeface="BIZ UDGothic" panose="020B0400000000000000" pitchFamily="49" charset="-128"/>
            </a:endParaRPr>
          </a:p>
        </p:txBody>
      </p:sp>
    </p:spTree>
    <p:extLst>
      <p:ext uri="{BB962C8B-B14F-4D97-AF65-F5344CB8AC3E}">
        <p14:creationId xmlns:p14="http://schemas.microsoft.com/office/powerpoint/2010/main" val="36590079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6B35EB-B61B-D54B-928B-E444254C30E7}"/>
              </a:ext>
            </a:extLst>
          </p:cNvPr>
          <p:cNvSpPr>
            <a:spLocks noGrp="1"/>
          </p:cNvSpPr>
          <p:nvPr>
            <p:ph type="title"/>
          </p:nvPr>
        </p:nvSpPr>
        <p:spPr/>
        <p:txBody>
          <a:bodyPr>
            <a:noAutofit/>
          </a:bodyPr>
          <a:lstStyle/>
          <a:p>
            <a:r>
              <a:rPr lang="ja-JP" altLang="en-US" sz="3200"/>
              <a:t>各指標の研究手続きの影響の受けやすさ</a:t>
            </a:r>
          </a:p>
        </p:txBody>
      </p:sp>
      <p:sp>
        <p:nvSpPr>
          <p:cNvPr id="3" name="コンテンツ プレースホルダー 2">
            <a:extLst>
              <a:ext uri="{FF2B5EF4-FFF2-40B4-BE49-F238E27FC236}">
                <a16:creationId xmlns:a16="http://schemas.microsoft.com/office/drawing/2014/main" id="{73A42F8B-26E7-7A43-942D-533C41D6EDF1}"/>
              </a:ext>
            </a:extLst>
          </p:cNvPr>
          <p:cNvSpPr>
            <a:spLocks noGrp="1"/>
          </p:cNvSpPr>
          <p:nvPr>
            <p:ph idx="1"/>
          </p:nvPr>
        </p:nvSpPr>
        <p:spPr/>
        <p:txBody>
          <a:bodyPr/>
          <a:lstStyle/>
          <a:p>
            <a:pPr marL="0" indent="0">
              <a:buNone/>
            </a:pPr>
            <a:r>
              <a:rPr kumimoji="1" lang="ja-JP" altLang="en-US"/>
              <a:t>ベースライン数、介入セッション数</a:t>
            </a:r>
            <a:r>
              <a:rPr lang="ja-JP" altLang="en-US"/>
              <a:t>、測定回数によるバイアスは</a:t>
            </a:r>
            <a:r>
              <a:rPr lang="en-US" altLang="ja-JP" dirty="0"/>
              <a:t>LRR</a:t>
            </a:r>
            <a:r>
              <a:rPr lang="ja-JP" altLang="en-US"/>
              <a:t>が他の指標より少ない</a:t>
            </a:r>
            <a:endParaRPr kumimoji="1" lang="ja-JP" altLang="en-US"/>
          </a:p>
        </p:txBody>
      </p:sp>
      <p:sp>
        <p:nvSpPr>
          <p:cNvPr id="4" name="スライド番号プレースホルダー 3">
            <a:extLst>
              <a:ext uri="{FF2B5EF4-FFF2-40B4-BE49-F238E27FC236}">
                <a16:creationId xmlns:a16="http://schemas.microsoft.com/office/drawing/2014/main" id="{BCEBA9BD-F948-EA43-8E22-C7357C7C5744}"/>
              </a:ext>
            </a:extLst>
          </p:cNvPr>
          <p:cNvSpPr>
            <a:spLocks noGrp="1"/>
          </p:cNvSpPr>
          <p:nvPr>
            <p:ph type="sldNum" sz="quarter" idx="12"/>
          </p:nvPr>
        </p:nvSpPr>
        <p:spPr/>
        <p:txBody>
          <a:bodyPr/>
          <a:lstStyle/>
          <a:p>
            <a:fld id="{D12A908B-4209-6243-AA34-EE42F7EEC413}" type="slidenum">
              <a:rPr kumimoji="1" lang="ja-JP" altLang="en-US" smtClean="0"/>
              <a:t>80</a:t>
            </a:fld>
            <a:endParaRPr kumimoji="1" lang="ja-JP" altLang="en-US"/>
          </a:p>
        </p:txBody>
      </p:sp>
      <p:pic>
        <p:nvPicPr>
          <p:cNvPr id="5" name="図 4">
            <a:extLst>
              <a:ext uri="{FF2B5EF4-FFF2-40B4-BE49-F238E27FC236}">
                <a16:creationId xmlns:a16="http://schemas.microsoft.com/office/drawing/2014/main" id="{45B3B54B-6268-6542-A968-B5750B9C90B1}"/>
              </a:ext>
            </a:extLst>
          </p:cNvPr>
          <p:cNvPicPr>
            <a:picLocks noChangeAspect="1"/>
          </p:cNvPicPr>
          <p:nvPr/>
        </p:nvPicPr>
        <p:blipFill>
          <a:blip r:embed="rId3"/>
          <a:stretch>
            <a:fillRect/>
          </a:stretch>
        </p:blipFill>
        <p:spPr>
          <a:xfrm>
            <a:off x="3465019" y="1958475"/>
            <a:ext cx="5398487" cy="4197849"/>
          </a:xfrm>
          <a:prstGeom prst="rect">
            <a:avLst/>
          </a:prstGeom>
        </p:spPr>
      </p:pic>
      <p:pic>
        <p:nvPicPr>
          <p:cNvPr id="6" name="図 5">
            <a:extLst>
              <a:ext uri="{FF2B5EF4-FFF2-40B4-BE49-F238E27FC236}">
                <a16:creationId xmlns:a16="http://schemas.microsoft.com/office/drawing/2014/main" id="{54578E35-1A34-B148-A00C-D432D240CB7B}"/>
              </a:ext>
            </a:extLst>
          </p:cNvPr>
          <p:cNvPicPr>
            <a:picLocks noChangeAspect="1"/>
          </p:cNvPicPr>
          <p:nvPr/>
        </p:nvPicPr>
        <p:blipFill>
          <a:blip r:embed="rId4"/>
          <a:stretch>
            <a:fillRect/>
          </a:stretch>
        </p:blipFill>
        <p:spPr>
          <a:xfrm>
            <a:off x="116417" y="2269203"/>
            <a:ext cx="3301923" cy="1955164"/>
          </a:xfrm>
          <a:prstGeom prst="rect">
            <a:avLst/>
          </a:prstGeom>
        </p:spPr>
      </p:pic>
      <p:sp>
        <p:nvSpPr>
          <p:cNvPr id="7" name="正方形/長方形 6">
            <a:extLst>
              <a:ext uri="{FF2B5EF4-FFF2-40B4-BE49-F238E27FC236}">
                <a16:creationId xmlns:a16="http://schemas.microsoft.com/office/drawing/2014/main" id="{A77444B3-4FD6-D248-8850-0F43A5D731F5}"/>
              </a:ext>
            </a:extLst>
          </p:cNvPr>
          <p:cNvSpPr/>
          <p:nvPr/>
        </p:nvSpPr>
        <p:spPr>
          <a:xfrm>
            <a:off x="242094" y="6273225"/>
            <a:ext cx="8586788" cy="584775"/>
          </a:xfrm>
          <a:prstGeom prst="rect">
            <a:avLst/>
          </a:prstGeom>
        </p:spPr>
        <p:txBody>
          <a:bodyPr wrap="square">
            <a:spAutoFit/>
          </a:bodyPr>
          <a:lstStyle/>
          <a:p>
            <a:r>
              <a:rPr lang="en" altLang="ja-JP" sz="1600" dirty="0">
                <a:solidFill>
                  <a:srgbClr val="222222"/>
                </a:solidFill>
                <a:latin typeface="Arial" panose="020B0604020202020204" pitchFamily="34" charset="0"/>
              </a:rPr>
              <a:t>Pustejovsky, J. E. (2019). Procedural sensitivities of effect sizes for single-case designs with directly observed behavioral outcome measures. </a:t>
            </a:r>
            <a:r>
              <a:rPr lang="en" altLang="ja-JP" sz="1600" i="1" dirty="0">
                <a:solidFill>
                  <a:srgbClr val="222222"/>
                </a:solidFill>
                <a:latin typeface="Arial" panose="020B0604020202020204" pitchFamily="34" charset="0"/>
              </a:rPr>
              <a:t>Psychological Methods</a:t>
            </a:r>
            <a:r>
              <a:rPr lang="en" altLang="ja-JP" sz="1600" dirty="0">
                <a:solidFill>
                  <a:srgbClr val="222222"/>
                </a:solidFill>
                <a:latin typeface="Arial" panose="020B0604020202020204" pitchFamily="34" charset="0"/>
              </a:rPr>
              <a:t>, </a:t>
            </a:r>
            <a:r>
              <a:rPr lang="en" altLang="ja-JP" sz="1600" i="1" dirty="0">
                <a:solidFill>
                  <a:srgbClr val="222222"/>
                </a:solidFill>
                <a:latin typeface="Arial" panose="020B0604020202020204" pitchFamily="34" charset="0"/>
              </a:rPr>
              <a:t>24</a:t>
            </a:r>
            <a:r>
              <a:rPr lang="en" altLang="ja-JP" sz="1600" dirty="0">
                <a:solidFill>
                  <a:srgbClr val="222222"/>
                </a:solidFill>
                <a:latin typeface="Arial" panose="020B0604020202020204" pitchFamily="34" charset="0"/>
              </a:rPr>
              <a:t>(2), 217.</a:t>
            </a:r>
            <a:endParaRPr lang="ja-JP" altLang="en-US" sz="1600"/>
          </a:p>
        </p:txBody>
      </p:sp>
      <p:sp>
        <p:nvSpPr>
          <p:cNvPr id="10" name="テキスト ボックス 9">
            <a:extLst>
              <a:ext uri="{FF2B5EF4-FFF2-40B4-BE49-F238E27FC236}">
                <a16:creationId xmlns:a16="http://schemas.microsoft.com/office/drawing/2014/main" id="{C3376121-A8D3-874A-B505-87A7A93D25FE}"/>
              </a:ext>
            </a:extLst>
          </p:cNvPr>
          <p:cNvSpPr txBox="1"/>
          <p:nvPr/>
        </p:nvSpPr>
        <p:spPr>
          <a:xfrm>
            <a:off x="222199" y="5871474"/>
            <a:ext cx="3036409" cy="369332"/>
          </a:xfrm>
          <a:prstGeom prst="rect">
            <a:avLst/>
          </a:prstGeom>
          <a:noFill/>
        </p:spPr>
        <p:txBody>
          <a:bodyPr wrap="none" rtlCol="0">
            <a:spAutoFit/>
          </a:bodyPr>
          <a:lstStyle/>
          <a:p>
            <a:r>
              <a:rPr kumimoji="1" lang="ja-JP" altLang="en-US">
                <a:solidFill>
                  <a:schemeClr val="tx1">
                    <a:lumMod val="75000"/>
                    <a:lumOff val="25000"/>
                  </a:schemeClr>
                </a:solidFill>
              </a:rPr>
              <a:t>モンテカルロシミュレーション</a:t>
            </a:r>
          </a:p>
        </p:txBody>
      </p:sp>
    </p:spTree>
    <p:extLst>
      <p:ext uri="{BB962C8B-B14F-4D97-AF65-F5344CB8AC3E}">
        <p14:creationId xmlns:p14="http://schemas.microsoft.com/office/powerpoint/2010/main" val="1471220569"/>
      </p:ext>
    </p:extLst>
  </p:cSld>
  <p:clrMapOvr>
    <a:masterClrMapping/>
  </p:clrMapOvr>
  <mc:AlternateContent xmlns:mc="http://schemas.openxmlformats.org/markup-compatibility/2006" xmlns:p14="http://schemas.microsoft.com/office/powerpoint/2010/main">
    <mc:Choice Requires="p14">
      <p:transition spd="slow" p14:dur="2000" advTm="42009"/>
    </mc:Choice>
    <mc:Fallback xmlns="">
      <p:transition spd="slow" advTm="42009"/>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361592-DD26-6155-9F62-1D81F8BC9ECE}"/>
              </a:ext>
            </a:extLst>
          </p:cNvPr>
          <p:cNvSpPr>
            <a:spLocks noGrp="1"/>
          </p:cNvSpPr>
          <p:nvPr>
            <p:ph type="title"/>
          </p:nvPr>
        </p:nvSpPr>
        <p:spPr/>
        <p:txBody>
          <a:bodyPr>
            <a:normAutofit fontScale="90000"/>
          </a:bodyPr>
          <a:lstStyle/>
          <a:p>
            <a:r>
              <a:rPr kumimoji="1" lang="en-US" altLang="ja-JP" dirty="0"/>
              <a:t>TAU, TAU-U, BC-TAU</a:t>
            </a:r>
            <a:r>
              <a:rPr kumimoji="1" lang="ja-JP" altLang="en-US"/>
              <a:t>の使い分け</a:t>
            </a:r>
          </a:p>
        </p:txBody>
      </p:sp>
      <p:sp>
        <p:nvSpPr>
          <p:cNvPr id="3" name="コンテンツ プレースホルダー 2">
            <a:extLst>
              <a:ext uri="{FF2B5EF4-FFF2-40B4-BE49-F238E27FC236}">
                <a16:creationId xmlns:a16="http://schemas.microsoft.com/office/drawing/2014/main" id="{7128B359-D34C-3037-D5BB-8817EAB6698B}"/>
              </a:ext>
            </a:extLst>
          </p:cNvPr>
          <p:cNvSpPr>
            <a:spLocks noGrp="1"/>
          </p:cNvSpPr>
          <p:nvPr>
            <p:ph idx="1"/>
          </p:nvPr>
        </p:nvSpPr>
        <p:spPr/>
        <p:txBody>
          <a:bodyPr/>
          <a:lstStyle/>
          <a:p>
            <a:r>
              <a:rPr lang="ja-JP" altLang="en-US" sz="2800"/>
              <a:t>ベースライン期にトレンドがない場合</a:t>
            </a:r>
            <a:endParaRPr lang="en-US" altLang="ja-JP" sz="2800" dirty="0"/>
          </a:p>
          <a:p>
            <a:pPr marL="457200" lvl="1" indent="0">
              <a:buNone/>
            </a:pPr>
            <a:r>
              <a:rPr lang="en-US" altLang="ja-JP" sz="2400" dirty="0"/>
              <a:t>	</a:t>
            </a:r>
            <a:r>
              <a:rPr lang="ja-JP" altLang="en-US"/>
              <a:t>→ </a:t>
            </a:r>
            <a:r>
              <a:rPr lang="en" altLang="ja-JP" dirty="0"/>
              <a:t>Tau</a:t>
            </a:r>
            <a:r>
              <a:rPr lang="ja-JP" altLang="en-US"/>
              <a:t>　</a:t>
            </a:r>
            <a:br>
              <a:rPr lang="en-US" altLang="ja-JP" sz="2400" dirty="0"/>
            </a:br>
            <a:endParaRPr lang="en-US" altLang="ja-JP" sz="2400" dirty="0"/>
          </a:p>
          <a:p>
            <a:r>
              <a:rPr lang="ja-JP" altLang="en-US" sz="2800"/>
              <a:t>ベースライン期にトレンドがありベースライン期のセッション数が </a:t>
            </a:r>
            <a:r>
              <a:rPr lang="en-US" altLang="ja-JP" sz="2800" dirty="0"/>
              <a:t>5 </a:t>
            </a:r>
            <a:r>
              <a:rPr lang="ja-JP" altLang="en-US" sz="2800"/>
              <a:t>以下の場合</a:t>
            </a:r>
            <a:endParaRPr lang="en-US" altLang="ja-JP" sz="2800" dirty="0"/>
          </a:p>
          <a:p>
            <a:pPr marL="457200" lvl="1" indent="0">
              <a:buNone/>
            </a:pPr>
            <a:r>
              <a:rPr lang="en-US" altLang="ja-JP" sz="2400" dirty="0"/>
              <a:t>	</a:t>
            </a:r>
            <a:r>
              <a:rPr lang="ja-JP" altLang="en-US"/>
              <a:t>→ </a:t>
            </a:r>
            <a:r>
              <a:rPr lang="en" altLang="ja-JP" dirty="0"/>
              <a:t>Tau-U</a:t>
            </a:r>
            <a:br>
              <a:rPr lang="en" altLang="ja-JP" sz="2400" dirty="0"/>
            </a:br>
            <a:endParaRPr lang="en-US" altLang="ja-JP" sz="2400" dirty="0"/>
          </a:p>
          <a:p>
            <a:r>
              <a:rPr lang="ja-JP" altLang="en-US" sz="2800"/>
              <a:t>ベースライン期にトレンドがありベースライン期のセッション数が</a:t>
            </a:r>
            <a:r>
              <a:rPr lang="en" altLang="ja-JP" sz="2800" dirty="0"/>
              <a:t>5 </a:t>
            </a:r>
            <a:r>
              <a:rPr lang="ja-JP" altLang="en-US" sz="2800"/>
              <a:t>以上の場合</a:t>
            </a:r>
            <a:endParaRPr lang="en-US" altLang="ja-JP" sz="2800" dirty="0"/>
          </a:p>
          <a:p>
            <a:pPr marL="457200" lvl="1" indent="0">
              <a:buNone/>
            </a:pPr>
            <a:r>
              <a:rPr lang="en-US" altLang="ja-JP" sz="2400" dirty="0"/>
              <a:t>	</a:t>
            </a:r>
            <a:r>
              <a:rPr lang="ja-JP" altLang="en-US"/>
              <a:t>→ </a:t>
            </a:r>
            <a:r>
              <a:rPr lang="en" altLang="ja-JP" dirty="0"/>
              <a:t>BC –Tau</a:t>
            </a:r>
            <a:endParaRPr kumimoji="1" lang="ja-JP" altLang="en-US" sz="2400"/>
          </a:p>
        </p:txBody>
      </p:sp>
      <p:sp>
        <p:nvSpPr>
          <p:cNvPr id="4" name="スライド番号プレースホルダー 3">
            <a:extLst>
              <a:ext uri="{FF2B5EF4-FFF2-40B4-BE49-F238E27FC236}">
                <a16:creationId xmlns:a16="http://schemas.microsoft.com/office/drawing/2014/main" id="{AC3E5FEB-3444-6644-1259-EE2EEE3DBC2C}"/>
              </a:ext>
            </a:extLst>
          </p:cNvPr>
          <p:cNvSpPr>
            <a:spLocks noGrp="1"/>
          </p:cNvSpPr>
          <p:nvPr>
            <p:ph type="sldNum" sz="quarter" idx="12"/>
          </p:nvPr>
        </p:nvSpPr>
        <p:spPr/>
        <p:txBody>
          <a:bodyPr/>
          <a:lstStyle/>
          <a:p>
            <a:fld id="{D12A908B-4209-6243-AA34-EE42F7EEC413}" type="slidenum">
              <a:rPr lang="ja-JP" altLang="en-US" smtClean="0"/>
              <a:pPr/>
              <a:t>81</a:t>
            </a:fld>
            <a:endParaRPr lang="ja-JP" altLang="en-US"/>
          </a:p>
        </p:txBody>
      </p:sp>
      <p:sp>
        <p:nvSpPr>
          <p:cNvPr id="6" name="テキスト ボックス 5">
            <a:extLst>
              <a:ext uri="{FF2B5EF4-FFF2-40B4-BE49-F238E27FC236}">
                <a16:creationId xmlns:a16="http://schemas.microsoft.com/office/drawing/2014/main" id="{ED43A929-2045-5F7B-70EE-58E24428FC21}"/>
              </a:ext>
            </a:extLst>
          </p:cNvPr>
          <p:cNvSpPr txBox="1"/>
          <p:nvPr/>
        </p:nvSpPr>
        <p:spPr>
          <a:xfrm>
            <a:off x="423349" y="6211669"/>
            <a:ext cx="8646568" cy="646331"/>
          </a:xfrm>
          <a:prstGeom prst="rect">
            <a:avLst/>
          </a:prstGeom>
          <a:noFill/>
        </p:spPr>
        <p:txBody>
          <a:bodyPr wrap="square">
            <a:spAutoFit/>
          </a:bodyPr>
          <a:lstStyle/>
          <a:p>
            <a:r>
              <a:rPr lang="en" altLang="ja-JP" sz="1200" b="0" i="0" dirty="0">
                <a:solidFill>
                  <a:srgbClr val="222222"/>
                </a:solidFill>
                <a:effectLst/>
                <a:latin typeface="Arial" panose="020B0604020202020204" pitchFamily="34" charset="0"/>
              </a:rPr>
              <a:t>Fingerhut, J., Xu, X., &amp; </a:t>
            </a:r>
            <a:r>
              <a:rPr lang="en" altLang="ja-JP" sz="1200" b="0" i="0" dirty="0" err="1">
                <a:solidFill>
                  <a:srgbClr val="222222"/>
                </a:solidFill>
                <a:effectLst/>
                <a:latin typeface="Arial" panose="020B0604020202020204" pitchFamily="34" charset="0"/>
              </a:rPr>
              <a:t>Moeyaert</a:t>
            </a:r>
            <a:r>
              <a:rPr lang="en" altLang="ja-JP" sz="1200" b="0" i="0" dirty="0">
                <a:solidFill>
                  <a:srgbClr val="222222"/>
                </a:solidFill>
                <a:effectLst/>
                <a:latin typeface="Arial" panose="020B0604020202020204" pitchFamily="34" charset="0"/>
              </a:rPr>
              <a:t>, M. (2021). Selecting the proper Tau-U measure for single-case experimental designs: Development and application of a decision flowchart. </a:t>
            </a:r>
            <a:r>
              <a:rPr lang="en" altLang="ja-JP" sz="1200" b="0" i="1" dirty="0">
                <a:solidFill>
                  <a:srgbClr val="222222"/>
                </a:solidFill>
                <a:effectLst/>
                <a:latin typeface="Arial" panose="020B0604020202020204" pitchFamily="34" charset="0"/>
              </a:rPr>
              <a:t>Evidence-Based Communication Assessment and Intervention</a:t>
            </a:r>
            <a:r>
              <a:rPr lang="en" altLang="ja-JP" sz="1200" b="0" i="0" dirty="0">
                <a:solidFill>
                  <a:srgbClr val="222222"/>
                </a:solidFill>
                <a:effectLst/>
                <a:latin typeface="Arial" panose="020B0604020202020204" pitchFamily="34" charset="0"/>
              </a:rPr>
              <a:t>, </a:t>
            </a:r>
            <a:r>
              <a:rPr lang="en" altLang="ja-JP" sz="1200" b="0" i="1" dirty="0">
                <a:solidFill>
                  <a:srgbClr val="222222"/>
                </a:solidFill>
                <a:effectLst/>
                <a:latin typeface="Arial" panose="020B0604020202020204" pitchFamily="34" charset="0"/>
              </a:rPr>
              <a:t>15</a:t>
            </a:r>
            <a:r>
              <a:rPr lang="en" altLang="ja-JP" sz="1200" b="0" i="0" dirty="0">
                <a:solidFill>
                  <a:srgbClr val="222222"/>
                </a:solidFill>
                <a:effectLst/>
                <a:latin typeface="Arial" panose="020B0604020202020204" pitchFamily="34" charset="0"/>
              </a:rPr>
              <a:t>(3), 99-114.</a:t>
            </a:r>
            <a:endParaRPr lang="ja-JP" altLang="en-US" sz="1200"/>
          </a:p>
        </p:txBody>
      </p:sp>
    </p:spTree>
    <p:extLst>
      <p:ext uri="{BB962C8B-B14F-4D97-AF65-F5344CB8AC3E}">
        <p14:creationId xmlns:p14="http://schemas.microsoft.com/office/powerpoint/2010/main" val="1277162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3EADC59-40BE-07DA-A595-736073B26737}"/>
              </a:ext>
            </a:extLst>
          </p:cNvPr>
          <p:cNvSpPr>
            <a:spLocks noGrp="1"/>
          </p:cNvSpPr>
          <p:nvPr>
            <p:ph type="title"/>
          </p:nvPr>
        </p:nvSpPr>
        <p:spPr/>
        <p:txBody>
          <a:bodyPr/>
          <a:lstStyle/>
          <a:p>
            <a:r>
              <a:rPr lang="ja-JP" altLang="en-US"/>
              <a:t>効果量の統合</a:t>
            </a:r>
          </a:p>
        </p:txBody>
      </p:sp>
      <p:sp>
        <p:nvSpPr>
          <p:cNvPr id="6" name="テキスト プレースホルダー 5">
            <a:extLst>
              <a:ext uri="{FF2B5EF4-FFF2-40B4-BE49-F238E27FC236}">
                <a16:creationId xmlns:a16="http://schemas.microsoft.com/office/drawing/2014/main" id="{6C8C520D-AED6-5161-94D6-94B8362614B8}"/>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033D7F52-A70E-9C47-48E9-01AFB5885DD6}"/>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82</a:t>
            </a:fld>
            <a:endParaRPr lang="ja-JP" altLang="en-US">
              <a:latin typeface="Calibri"/>
              <a:ea typeface="ＭＳ Ｐゴシック" panose="020B0600070205080204" pitchFamily="34" charset="-128"/>
            </a:endParaRPr>
          </a:p>
        </p:txBody>
      </p:sp>
    </p:spTree>
    <p:extLst>
      <p:ext uri="{BB962C8B-B14F-4D97-AF65-F5344CB8AC3E}">
        <p14:creationId xmlns:p14="http://schemas.microsoft.com/office/powerpoint/2010/main" val="32454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15B510-9D63-E305-4146-E8073103F40E}"/>
              </a:ext>
            </a:extLst>
          </p:cNvPr>
          <p:cNvSpPr>
            <a:spLocks noGrp="1"/>
          </p:cNvSpPr>
          <p:nvPr>
            <p:ph type="title"/>
          </p:nvPr>
        </p:nvSpPr>
        <p:spPr/>
        <p:txBody>
          <a:bodyPr>
            <a:normAutofit fontScale="90000"/>
          </a:bodyPr>
          <a:lstStyle/>
          <a:p>
            <a:r>
              <a:rPr kumimoji="1" lang="ja-JP" altLang="en-US"/>
              <a:t>効果量の統合</a:t>
            </a:r>
          </a:p>
        </p:txBody>
      </p:sp>
      <p:sp>
        <p:nvSpPr>
          <p:cNvPr id="3" name="コンテンツ プレースホルダー 2">
            <a:extLst>
              <a:ext uri="{FF2B5EF4-FFF2-40B4-BE49-F238E27FC236}">
                <a16:creationId xmlns:a16="http://schemas.microsoft.com/office/drawing/2014/main" id="{1AB740E0-C841-44D9-9E8B-61D2D257E0EC}"/>
              </a:ext>
            </a:extLst>
          </p:cNvPr>
          <p:cNvSpPr>
            <a:spLocks noGrp="1"/>
          </p:cNvSpPr>
          <p:nvPr>
            <p:ph idx="1"/>
          </p:nvPr>
        </p:nvSpPr>
        <p:spPr/>
        <p:txBody>
          <a:bodyPr/>
          <a:lstStyle/>
          <a:p>
            <a:r>
              <a:rPr lang="ja-JP" altLang="en-US"/>
              <a:t>メタ分析的に個々の</a:t>
            </a:r>
            <a:r>
              <a:rPr kumimoji="1" lang="ja-JP" altLang="en-US"/>
              <a:t>推定値と標準誤差を利用し</a:t>
            </a:r>
            <a:r>
              <a:rPr lang="ja-JP" altLang="en-US"/>
              <a:t>参加者内効果量を統合</a:t>
            </a:r>
            <a:endParaRPr lang="en-US" altLang="ja-JP" dirty="0"/>
          </a:p>
          <a:p>
            <a:pPr lvl="1"/>
            <a:r>
              <a:rPr lang="en-US" altLang="ja-JP" dirty="0"/>
              <a:t>SMD, LRR, TAU</a:t>
            </a:r>
          </a:p>
          <a:p>
            <a:endParaRPr kumimoji="1" lang="en-US" altLang="ja-JP" dirty="0"/>
          </a:p>
          <a:p>
            <a:r>
              <a:rPr lang="ja-JP" altLang="en-US"/>
              <a:t>マルチレベルモデルで統合</a:t>
            </a:r>
            <a:endParaRPr lang="en-US" altLang="ja-JP" dirty="0"/>
          </a:p>
          <a:p>
            <a:pPr lvl="1"/>
            <a:r>
              <a:rPr kumimoji="1" lang="en-US" altLang="ja-JP" dirty="0"/>
              <a:t>PH</a:t>
            </a:r>
            <a:r>
              <a:rPr lang="en-US" altLang="ja-JP" dirty="0"/>
              <a:t>S</a:t>
            </a:r>
            <a:r>
              <a:rPr lang="ja-JP" altLang="en-US"/>
              <a:t>標準化効果量</a:t>
            </a:r>
            <a:endParaRPr kumimoji="1" lang="ja-JP" altLang="en-US"/>
          </a:p>
        </p:txBody>
      </p:sp>
      <p:sp>
        <p:nvSpPr>
          <p:cNvPr id="4" name="スライド番号プレースホルダー 3">
            <a:extLst>
              <a:ext uri="{FF2B5EF4-FFF2-40B4-BE49-F238E27FC236}">
                <a16:creationId xmlns:a16="http://schemas.microsoft.com/office/drawing/2014/main" id="{F17FF728-7F00-99FA-12EC-7C717668C327}"/>
              </a:ext>
            </a:extLst>
          </p:cNvPr>
          <p:cNvSpPr>
            <a:spLocks noGrp="1"/>
          </p:cNvSpPr>
          <p:nvPr>
            <p:ph type="sldNum" sz="quarter" idx="12"/>
          </p:nvPr>
        </p:nvSpPr>
        <p:spPr/>
        <p:txBody>
          <a:bodyPr/>
          <a:lstStyle/>
          <a:p>
            <a:pPr defTabSz="457200"/>
            <a:fld id="{D12A908B-4209-6243-AA34-EE42F7EEC413}" type="slidenum">
              <a:rPr lang="ja-JP" altLang="en-US">
                <a:latin typeface="Calibri"/>
                <a:ea typeface="ＭＳ Ｐゴシック" panose="020B0600070205080204" pitchFamily="34" charset="-128"/>
              </a:rPr>
              <a:pPr defTabSz="457200"/>
              <a:t>83</a:t>
            </a:fld>
            <a:endParaRPr lang="ja-JP" altLang="en-US">
              <a:latin typeface="Calibri"/>
              <a:ea typeface="ＭＳ Ｐゴシック" panose="020B0600070205080204" pitchFamily="34" charset="-128"/>
            </a:endParaRPr>
          </a:p>
        </p:txBody>
      </p:sp>
    </p:spTree>
    <p:extLst>
      <p:ext uri="{BB962C8B-B14F-4D97-AF65-F5344CB8AC3E}">
        <p14:creationId xmlns:p14="http://schemas.microsoft.com/office/powerpoint/2010/main" val="9707684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A13C63-12EB-A221-8166-1E4BA10D1B3E}"/>
              </a:ext>
            </a:extLst>
          </p:cNvPr>
          <p:cNvSpPr>
            <a:spLocks noGrp="1"/>
          </p:cNvSpPr>
          <p:nvPr>
            <p:ph type="title"/>
          </p:nvPr>
        </p:nvSpPr>
        <p:spPr/>
        <p:txBody>
          <a:bodyPr>
            <a:normAutofit fontScale="90000"/>
          </a:bodyPr>
          <a:lstStyle/>
          <a:p>
            <a:pPr algn="l"/>
            <a:r>
              <a:rPr kumimoji="1" lang="ja-JP" altLang="en-US"/>
              <a:t>演習：</a:t>
            </a:r>
            <a:r>
              <a:rPr kumimoji="1" lang="en-US" altLang="ja-JP" dirty="0"/>
              <a:t>SMD, LRR, TAU</a:t>
            </a:r>
            <a:r>
              <a:rPr kumimoji="1" lang="ja-JP" altLang="en-US"/>
              <a:t>の統合</a:t>
            </a:r>
          </a:p>
        </p:txBody>
      </p:sp>
      <p:sp>
        <p:nvSpPr>
          <p:cNvPr id="3" name="コンテンツ プレースホルダー 2">
            <a:extLst>
              <a:ext uri="{FF2B5EF4-FFF2-40B4-BE49-F238E27FC236}">
                <a16:creationId xmlns:a16="http://schemas.microsoft.com/office/drawing/2014/main" id="{94DA9397-A83D-DA7D-D317-9B500306AF6E}"/>
              </a:ext>
            </a:extLst>
          </p:cNvPr>
          <p:cNvSpPr>
            <a:spLocks noGrp="1"/>
          </p:cNvSpPr>
          <p:nvPr>
            <p:ph idx="1"/>
          </p:nvPr>
        </p:nvSpPr>
        <p:spPr/>
        <p:txBody>
          <a:bodyPr/>
          <a:lstStyle/>
          <a:p>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122FED3-E35B-9F7E-739E-3D83E03E8917}"/>
              </a:ext>
            </a:extLst>
          </p:cNvPr>
          <p:cNvSpPr>
            <a:spLocks noGrp="1"/>
          </p:cNvSpPr>
          <p:nvPr>
            <p:ph type="sldNum" sz="quarter" idx="12"/>
          </p:nvPr>
        </p:nvSpPr>
        <p:spPr/>
        <p:txBody>
          <a:bodyPr/>
          <a:lstStyle/>
          <a:p>
            <a:fld id="{D12A908B-4209-6243-AA34-EE42F7EEC413}" type="slidenum">
              <a:rPr lang="ja-JP" altLang="en-US" smtClean="0"/>
              <a:pPr/>
              <a:t>84</a:t>
            </a:fld>
            <a:endParaRPr lang="ja-JP" altLang="en-US"/>
          </a:p>
        </p:txBody>
      </p:sp>
      <p:sp>
        <p:nvSpPr>
          <p:cNvPr id="5" name="コンテンツ プレースホルダー 2">
            <a:extLst>
              <a:ext uri="{FF2B5EF4-FFF2-40B4-BE49-F238E27FC236}">
                <a16:creationId xmlns:a16="http://schemas.microsoft.com/office/drawing/2014/main" id="{8A8DF2CA-A45F-2E38-A237-A8B9C948C462}"/>
              </a:ext>
            </a:extLst>
          </p:cNvPr>
          <p:cNvSpPr txBox="1">
            <a:spLocks/>
          </p:cNvSpPr>
          <p:nvPr/>
        </p:nvSpPr>
        <p:spPr>
          <a:xfrm>
            <a:off x="116417" y="889000"/>
            <a:ext cx="8953500" cy="5237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kumimoji="1" sz="3200" b="0" i="0" kern="1200" baseline="0">
                <a:solidFill>
                  <a:schemeClr val="tx1"/>
                </a:solidFill>
                <a:latin typeface="Arial Unicode MS" panose="020B0604020202020204" pitchFamily="34" charset="-128"/>
                <a:ea typeface="BIZ UDGothic" panose="020B0400000000000000" pitchFamily="49" charset="-128"/>
                <a:cs typeface="BIZ UDGothic" panose="020B0400000000000000" pitchFamily="49" charset="-128"/>
              </a:defRPr>
            </a:lvl1pPr>
            <a:lvl2pPr marL="742950" indent="-285750" algn="l" defTabSz="457200" rtl="0" eaLnBrk="1" latinLnBrk="0" hangingPunct="1">
              <a:spcBef>
                <a:spcPct val="20000"/>
              </a:spcBef>
              <a:buFont typeface="Arial"/>
              <a:buChar char="–"/>
              <a:defRPr kumimoji="1" sz="2800" b="0" i="0" kern="1200" baseline="0">
                <a:solidFill>
                  <a:schemeClr val="tx1"/>
                </a:solidFill>
                <a:latin typeface="Arial Unicode MS" panose="020B0604020202020204" pitchFamily="34" charset="-128"/>
                <a:ea typeface="BIZ UDGothic" panose="020B0400000000000000" pitchFamily="49" charset="-128"/>
                <a:cs typeface="BIZ UDGothic" panose="020B0400000000000000" pitchFamily="49" charset="-128"/>
              </a:defRPr>
            </a:lvl2pPr>
            <a:lvl3pPr marL="1143000" indent="-228600" algn="l" defTabSz="457200" rtl="0" eaLnBrk="1" latinLnBrk="0" hangingPunct="1">
              <a:spcBef>
                <a:spcPct val="20000"/>
              </a:spcBef>
              <a:buFont typeface="Arial"/>
              <a:buChar char="•"/>
              <a:defRPr kumimoji="1" sz="2400" b="0" i="0" kern="1200" baseline="0">
                <a:solidFill>
                  <a:schemeClr val="tx1"/>
                </a:solidFill>
                <a:latin typeface="Arial Unicode MS" panose="020B0604020202020204" pitchFamily="34" charset="-128"/>
                <a:ea typeface="BIZ UDGothic" panose="020B0400000000000000" pitchFamily="49" charset="-128"/>
                <a:cs typeface="BIZ UDGothic" panose="020B0400000000000000" pitchFamily="49" charset="-128"/>
              </a:defRPr>
            </a:lvl3pPr>
            <a:lvl4pPr marL="1600200" indent="-228600" algn="l" defTabSz="457200" rtl="0" eaLnBrk="1" latinLnBrk="0" hangingPunct="1">
              <a:spcBef>
                <a:spcPct val="20000"/>
              </a:spcBef>
              <a:buFont typeface="Arial"/>
              <a:buChar char="–"/>
              <a:defRPr kumimoji="1" sz="2000" b="0" i="0" kern="1200" baseline="0">
                <a:solidFill>
                  <a:schemeClr val="tx1"/>
                </a:solidFill>
                <a:latin typeface="Arial Unicode MS" panose="020B0604020202020204" pitchFamily="34" charset="-128"/>
                <a:ea typeface="BIZ UDGothic" panose="020B0400000000000000" pitchFamily="49" charset="-128"/>
                <a:cs typeface="BIZ UDGothic" panose="020B0400000000000000" pitchFamily="49" charset="-128"/>
              </a:defRPr>
            </a:lvl4pPr>
            <a:lvl5pPr marL="2057400" indent="-228600" algn="l" defTabSz="457200" rtl="0" eaLnBrk="1" latinLnBrk="0" hangingPunct="1">
              <a:spcBef>
                <a:spcPct val="20000"/>
              </a:spcBef>
              <a:buFont typeface="Arial"/>
              <a:buChar char="»"/>
              <a:defRPr kumimoji="1" sz="2000" b="0" i="0" kern="1200" baseline="0">
                <a:solidFill>
                  <a:schemeClr val="tx1"/>
                </a:solidFill>
                <a:latin typeface="Arial Unicode MS" panose="020B0604020202020204" pitchFamily="34" charset="-128"/>
                <a:ea typeface="BIZ UDGothic" panose="020B0400000000000000" pitchFamily="49" charset="-128"/>
                <a:cs typeface="BIZ UDGothic" panose="020B0400000000000000" pitchFamily="49" charset="-128"/>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a:t>効果量を出すアプリで標準誤差も算出される</a:t>
            </a:r>
            <a:endParaRPr lang="en-US" altLang="ja-JP" dirty="0"/>
          </a:p>
          <a:p>
            <a:r>
              <a:rPr lang="ja-JP" altLang="en-US"/>
              <a:t>出力をダウンロード</a:t>
            </a:r>
            <a:endParaRPr lang="en-US" altLang="ja-JP" dirty="0"/>
          </a:p>
          <a:p>
            <a:r>
              <a:rPr lang="ja-JP" altLang="en-US"/>
              <a:t>はじめから</a:t>
            </a:r>
            <a:r>
              <a:rPr lang="en-US" altLang="ja-JP" dirty="0" err="1"/>
              <a:t>SingaleCaseES</a:t>
            </a:r>
            <a:r>
              <a:rPr lang="ja-JP" altLang="en-US"/>
              <a:t>パッケージを使って</a:t>
            </a:r>
            <a:r>
              <a:rPr lang="en-US" altLang="ja-JP" dirty="0"/>
              <a:t>R</a:t>
            </a:r>
            <a:r>
              <a:rPr lang="ja-JP" altLang="en-US"/>
              <a:t>で出力を得ても</a:t>
            </a:r>
            <a:r>
              <a:rPr lang="en-US" altLang="ja-JP" dirty="0"/>
              <a:t>OK</a:t>
            </a:r>
          </a:p>
        </p:txBody>
      </p:sp>
      <p:sp>
        <p:nvSpPr>
          <p:cNvPr id="6" name="正方形/長方形 5">
            <a:extLst>
              <a:ext uri="{FF2B5EF4-FFF2-40B4-BE49-F238E27FC236}">
                <a16:creationId xmlns:a16="http://schemas.microsoft.com/office/drawing/2014/main" id="{2733C9E0-0925-FA93-F06C-5DDC6E4B049E}"/>
              </a:ext>
            </a:extLst>
          </p:cNvPr>
          <p:cNvSpPr/>
          <p:nvPr/>
        </p:nvSpPr>
        <p:spPr>
          <a:xfrm>
            <a:off x="1585384" y="3045916"/>
            <a:ext cx="5900205" cy="461665"/>
          </a:xfrm>
          <a:prstGeom prst="rect">
            <a:avLst/>
          </a:prstGeom>
        </p:spPr>
        <p:txBody>
          <a:bodyPr wrap="none">
            <a:spAutoFit/>
          </a:bodyPr>
          <a:lstStyle/>
          <a:p>
            <a:r>
              <a:rPr lang="en" altLang="ja-JP" sz="2400" dirty="0">
                <a:hlinkClick r:id="rId2"/>
              </a:rPr>
              <a:t>https://jepusto.shinyapps.io/SCD-effect-sizes/</a:t>
            </a:r>
            <a:endParaRPr lang="ja-JP" altLang="en-US" sz="2400"/>
          </a:p>
        </p:txBody>
      </p:sp>
      <p:pic>
        <p:nvPicPr>
          <p:cNvPr id="7" name="図 6">
            <a:extLst>
              <a:ext uri="{FF2B5EF4-FFF2-40B4-BE49-F238E27FC236}">
                <a16:creationId xmlns:a16="http://schemas.microsoft.com/office/drawing/2014/main" id="{E4121722-8B06-2B6C-721D-1DBCCE9CD453}"/>
              </a:ext>
            </a:extLst>
          </p:cNvPr>
          <p:cNvPicPr>
            <a:picLocks noChangeAspect="1"/>
          </p:cNvPicPr>
          <p:nvPr/>
        </p:nvPicPr>
        <p:blipFill>
          <a:blip r:embed="rId3"/>
          <a:stretch>
            <a:fillRect/>
          </a:stretch>
        </p:blipFill>
        <p:spPr>
          <a:xfrm>
            <a:off x="2138089" y="3538231"/>
            <a:ext cx="4472573" cy="2587932"/>
          </a:xfrm>
          <a:prstGeom prst="rect">
            <a:avLst/>
          </a:prstGeom>
        </p:spPr>
      </p:pic>
    </p:spTree>
    <p:extLst>
      <p:ext uri="{BB962C8B-B14F-4D97-AF65-F5344CB8AC3E}">
        <p14:creationId xmlns:p14="http://schemas.microsoft.com/office/powerpoint/2010/main" val="21363414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A13C63-12EB-A221-8166-1E4BA10D1B3E}"/>
              </a:ext>
            </a:extLst>
          </p:cNvPr>
          <p:cNvSpPr>
            <a:spLocks noGrp="1"/>
          </p:cNvSpPr>
          <p:nvPr>
            <p:ph type="title"/>
          </p:nvPr>
        </p:nvSpPr>
        <p:spPr/>
        <p:txBody>
          <a:bodyPr>
            <a:normAutofit fontScale="90000"/>
          </a:bodyPr>
          <a:lstStyle/>
          <a:p>
            <a:pPr algn="l"/>
            <a:r>
              <a:rPr kumimoji="1" lang="ja-JP" altLang="en-US"/>
              <a:t>演習：</a:t>
            </a:r>
            <a:r>
              <a:rPr kumimoji="1" lang="en-US" altLang="ja-JP" dirty="0"/>
              <a:t>SMD, LRR, TAU</a:t>
            </a:r>
            <a:r>
              <a:rPr kumimoji="1" lang="ja-JP" altLang="en-US"/>
              <a:t>の統合</a:t>
            </a:r>
          </a:p>
        </p:txBody>
      </p:sp>
      <p:sp>
        <p:nvSpPr>
          <p:cNvPr id="3" name="コンテンツ プレースホルダー 2">
            <a:extLst>
              <a:ext uri="{FF2B5EF4-FFF2-40B4-BE49-F238E27FC236}">
                <a16:creationId xmlns:a16="http://schemas.microsoft.com/office/drawing/2014/main" id="{94DA9397-A83D-DA7D-D317-9B500306AF6E}"/>
              </a:ext>
            </a:extLst>
          </p:cNvPr>
          <p:cNvSpPr>
            <a:spLocks noGrp="1"/>
          </p:cNvSpPr>
          <p:nvPr>
            <p:ph idx="1"/>
          </p:nvPr>
        </p:nvSpPr>
        <p:spPr/>
        <p:txBody>
          <a:bodyPr/>
          <a:lstStyle/>
          <a:p>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122FED3-E35B-9F7E-739E-3D83E03E8917}"/>
              </a:ext>
            </a:extLst>
          </p:cNvPr>
          <p:cNvSpPr>
            <a:spLocks noGrp="1"/>
          </p:cNvSpPr>
          <p:nvPr>
            <p:ph type="sldNum" sz="quarter" idx="12"/>
          </p:nvPr>
        </p:nvSpPr>
        <p:spPr/>
        <p:txBody>
          <a:bodyPr/>
          <a:lstStyle/>
          <a:p>
            <a:fld id="{D12A908B-4209-6243-AA34-EE42F7EEC413}" type="slidenum">
              <a:rPr lang="ja-JP" altLang="en-US" smtClean="0"/>
              <a:pPr/>
              <a:t>85</a:t>
            </a:fld>
            <a:endParaRPr lang="ja-JP" altLang="en-US"/>
          </a:p>
        </p:txBody>
      </p:sp>
      <p:sp>
        <p:nvSpPr>
          <p:cNvPr id="5" name="コンテンツ プレースホルダー 2">
            <a:extLst>
              <a:ext uri="{FF2B5EF4-FFF2-40B4-BE49-F238E27FC236}">
                <a16:creationId xmlns:a16="http://schemas.microsoft.com/office/drawing/2014/main" id="{8A8DF2CA-A45F-2E38-A237-A8B9C948C462}"/>
              </a:ext>
            </a:extLst>
          </p:cNvPr>
          <p:cNvSpPr txBox="1">
            <a:spLocks/>
          </p:cNvSpPr>
          <p:nvPr/>
        </p:nvSpPr>
        <p:spPr>
          <a:xfrm>
            <a:off x="116417" y="889000"/>
            <a:ext cx="8953500" cy="5237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kumimoji="1" sz="3200" b="0" i="0" kern="1200" baseline="0">
                <a:solidFill>
                  <a:schemeClr val="tx1"/>
                </a:solidFill>
                <a:latin typeface="Arial Unicode MS" panose="020B0604020202020204" pitchFamily="34" charset="-128"/>
                <a:ea typeface="BIZ UDGothic" panose="020B0400000000000000" pitchFamily="49" charset="-128"/>
                <a:cs typeface="BIZ UDGothic" panose="020B0400000000000000" pitchFamily="49" charset="-128"/>
              </a:defRPr>
            </a:lvl1pPr>
            <a:lvl2pPr marL="742950" indent="-285750" algn="l" defTabSz="457200" rtl="0" eaLnBrk="1" latinLnBrk="0" hangingPunct="1">
              <a:spcBef>
                <a:spcPct val="20000"/>
              </a:spcBef>
              <a:buFont typeface="Arial"/>
              <a:buChar char="–"/>
              <a:defRPr kumimoji="1" sz="2800" b="0" i="0" kern="1200" baseline="0">
                <a:solidFill>
                  <a:schemeClr val="tx1"/>
                </a:solidFill>
                <a:latin typeface="Arial Unicode MS" panose="020B0604020202020204" pitchFamily="34" charset="-128"/>
                <a:ea typeface="BIZ UDGothic" panose="020B0400000000000000" pitchFamily="49" charset="-128"/>
                <a:cs typeface="BIZ UDGothic" panose="020B0400000000000000" pitchFamily="49" charset="-128"/>
              </a:defRPr>
            </a:lvl2pPr>
            <a:lvl3pPr marL="1143000" indent="-228600" algn="l" defTabSz="457200" rtl="0" eaLnBrk="1" latinLnBrk="0" hangingPunct="1">
              <a:spcBef>
                <a:spcPct val="20000"/>
              </a:spcBef>
              <a:buFont typeface="Arial"/>
              <a:buChar char="•"/>
              <a:defRPr kumimoji="1" sz="2400" b="0" i="0" kern="1200" baseline="0">
                <a:solidFill>
                  <a:schemeClr val="tx1"/>
                </a:solidFill>
                <a:latin typeface="Arial Unicode MS" panose="020B0604020202020204" pitchFamily="34" charset="-128"/>
                <a:ea typeface="BIZ UDGothic" panose="020B0400000000000000" pitchFamily="49" charset="-128"/>
                <a:cs typeface="BIZ UDGothic" panose="020B0400000000000000" pitchFamily="49" charset="-128"/>
              </a:defRPr>
            </a:lvl3pPr>
            <a:lvl4pPr marL="1600200" indent="-228600" algn="l" defTabSz="457200" rtl="0" eaLnBrk="1" latinLnBrk="0" hangingPunct="1">
              <a:spcBef>
                <a:spcPct val="20000"/>
              </a:spcBef>
              <a:buFont typeface="Arial"/>
              <a:buChar char="–"/>
              <a:defRPr kumimoji="1" sz="2000" b="0" i="0" kern="1200" baseline="0">
                <a:solidFill>
                  <a:schemeClr val="tx1"/>
                </a:solidFill>
                <a:latin typeface="Arial Unicode MS" panose="020B0604020202020204" pitchFamily="34" charset="-128"/>
                <a:ea typeface="BIZ UDGothic" panose="020B0400000000000000" pitchFamily="49" charset="-128"/>
                <a:cs typeface="BIZ UDGothic" panose="020B0400000000000000" pitchFamily="49" charset="-128"/>
              </a:defRPr>
            </a:lvl4pPr>
            <a:lvl5pPr marL="2057400" indent="-228600" algn="l" defTabSz="457200" rtl="0" eaLnBrk="1" latinLnBrk="0" hangingPunct="1">
              <a:spcBef>
                <a:spcPct val="20000"/>
              </a:spcBef>
              <a:buFont typeface="Arial"/>
              <a:buChar char="»"/>
              <a:defRPr kumimoji="1" sz="2000" b="0" i="0" kern="1200" baseline="0">
                <a:solidFill>
                  <a:schemeClr val="tx1"/>
                </a:solidFill>
                <a:latin typeface="Arial Unicode MS" panose="020B0604020202020204" pitchFamily="34" charset="-128"/>
                <a:ea typeface="BIZ UDGothic" panose="020B0400000000000000" pitchFamily="49" charset="-128"/>
                <a:cs typeface="BIZ UDGothic" panose="020B0400000000000000" pitchFamily="49" charset="-128"/>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err="1"/>
              <a:t>metafor</a:t>
            </a:r>
            <a:r>
              <a:rPr lang="en-US" altLang="ja-JP" dirty="0"/>
              <a:t> </a:t>
            </a:r>
            <a:r>
              <a:rPr lang="ja-JP" altLang="en-US"/>
              <a:t>パッケージ</a:t>
            </a:r>
            <a:endParaRPr lang="en-US" altLang="ja-JP" dirty="0"/>
          </a:p>
          <a:p>
            <a:pPr marL="0" indent="0">
              <a:buNone/>
            </a:pPr>
            <a:r>
              <a:rPr lang="en-US" altLang="ja-JP" dirty="0"/>
              <a:t># </a:t>
            </a:r>
            <a:r>
              <a:rPr lang="ja-JP" altLang="en-US"/>
              <a:t>変量効果モデルで統合</a:t>
            </a:r>
            <a:endParaRPr lang="en-US" altLang="ja-JP" dirty="0"/>
          </a:p>
          <a:p>
            <a:pPr marL="0" indent="0">
              <a:buNone/>
            </a:pPr>
            <a:r>
              <a:rPr lang="en-US" altLang="ja-JP" sz="2400" dirty="0" err="1"/>
              <a:t>yi</a:t>
            </a:r>
            <a:r>
              <a:rPr lang="ja-JP" altLang="en-US" sz="2400"/>
              <a:t>に推定値</a:t>
            </a:r>
            <a:r>
              <a:rPr lang="en-US" altLang="ja-JP" sz="2400" dirty="0"/>
              <a:t>, sei</a:t>
            </a:r>
            <a:r>
              <a:rPr lang="ja-JP" altLang="en-US" sz="2400"/>
              <a:t>に標準誤差を指定</a:t>
            </a:r>
            <a:endParaRPr lang="en-US" altLang="ja-JP" sz="2400" dirty="0"/>
          </a:p>
          <a:p>
            <a:pPr marL="0" indent="0">
              <a:buNone/>
            </a:pPr>
            <a:r>
              <a:rPr lang="en-US" altLang="ja-JP" dirty="0"/>
              <a:t>res&lt;-</a:t>
            </a:r>
            <a:r>
              <a:rPr lang="en-US" altLang="ja-JP" dirty="0" err="1"/>
              <a:t>rma.uni</a:t>
            </a:r>
            <a:r>
              <a:rPr lang="en-US" altLang="ja-JP" dirty="0"/>
              <a:t>(</a:t>
            </a:r>
            <a:r>
              <a:rPr lang="en-US" altLang="ja-JP" dirty="0" err="1"/>
              <a:t>yi</a:t>
            </a:r>
            <a:r>
              <a:rPr lang="en-US" altLang="ja-JP" dirty="0"/>
              <a:t>=</a:t>
            </a:r>
            <a:r>
              <a:rPr lang="en-US" altLang="ja-JP" dirty="0" err="1"/>
              <a:t>yi</a:t>
            </a:r>
            <a:r>
              <a:rPr lang="en-US" altLang="ja-JP" dirty="0"/>
              <a:t>, sei=se, data=</a:t>
            </a:r>
            <a:r>
              <a:rPr lang="en-US" altLang="ja-JP" dirty="0" err="1"/>
              <a:t>estDat</a:t>
            </a:r>
            <a:r>
              <a:rPr lang="en-US" altLang="ja-JP" dirty="0"/>
              <a:t>, </a:t>
            </a:r>
          </a:p>
          <a:p>
            <a:pPr marL="0" indent="0">
              <a:buNone/>
            </a:pPr>
            <a:r>
              <a:rPr lang="en-US" altLang="ja-JP" dirty="0"/>
              <a:t>             slab=paste(Case, </a:t>
            </a:r>
            <a:r>
              <a:rPr lang="en-US" altLang="ja-JP" dirty="0" err="1"/>
              <a:t>sep</a:t>
            </a:r>
            <a:r>
              <a:rPr lang="en-US" altLang="ja-JP" dirty="0"/>
              <a:t>=", "),</a:t>
            </a:r>
          </a:p>
          <a:p>
            <a:pPr marL="0" indent="0">
              <a:buNone/>
            </a:pPr>
            <a:r>
              <a:rPr lang="en-US" altLang="ja-JP" dirty="0"/>
              <a:t>             method="REML")</a:t>
            </a:r>
            <a:br>
              <a:rPr lang="en-US" altLang="ja-JP" dirty="0"/>
            </a:br>
            <a:endParaRPr lang="en-US" altLang="ja-JP" dirty="0"/>
          </a:p>
          <a:p>
            <a:pPr marL="0" indent="0">
              <a:buNone/>
            </a:pPr>
            <a:r>
              <a:rPr lang="en-US" altLang="ja-JP" dirty="0"/>
              <a:t># </a:t>
            </a:r>
            <a:r>
              <a:rPr lang="ja-JP" altLang="en-US"/>
              <a:t>フォレストプロットの描画</a:t>
            </a:r>
            <a:endParaRPr lang="en-US" altLang="ja-JP" dirty="0"/>
          </a:p>
          <a:p>
            <a:pPr marL="0" indent="0">
              <a:buNone/>
            </a:pPr>
            <a:r>
              <a:rPr lang="en-US" altLang="ja-JP" dirty="0" err="1"/>
              <a:t>forest.rma</a:t>
            </a:r>
            <a:r>
              <a:rPr lang="en-US" altLang="ja-JP" dirty="0"/>
              <a:t>(res)</a:t>
            </a:r>
          </a:p>
        </p:txBody>
      </p:sp>
      <p:sp>
        <p:nvSpPr>
          <p:cNvPr id="6" name="テキスト ボックス 5">
            <a:extLst>
              <a:ext uri="{FF2B5EF4-FFF2-40B4-BE49-F238E27FC236}">
                <a16:creationId xmlns:a16="http://schemas.microsoft.com/office/drawing/2014/main" id="{BB7722A3-97A4-DE32-887D-ABA63E0BF878}"/>
              </a:ext>
            </a:extLst>
          </p:cNvPr>
          <p:cNvSpPr txBox="1"/>
          <p:nvPr/>
        </p:nvSpPr>
        <p:spPr>
          <a:xfrm>
            <a:off x="957076" y="6352888"/>
            <a:ext cx="6967472" cy="369332"/>
          </a:xfrm>
          <a:prstGeom prst="rect">
            <a:avLst/>
          </a:prstGeom>
          <a:noFill/>
        </p:spPr>
        <p:txBody>
          <a:bodyPr wrap="square">
            <a:spAutoFit/>
          </a:bodyPr>
          <a:lstStyle/>
          <a:p>
            <a:pPr defTabSz="457200"/>
            <a:r>
              <a:rPr lang="ja-JP" altLang="en-US" sz="1800">
                <a:solidFill>
                  <a:prstClr val="black"/>
                </a:solidFill>
                <a:latin typeface="Arial Unicode MS" panose="020B0604020202020204" pitchFamily="34" charset="-128"/>
                <a:ea typeface="BIZ UDゴシック" panose="020B0400000000000000" pitchFamily="49" charset="-128"/>
              </a:rPr>
              <a:t>演習補足資料</a:t>
            </a:r>
            <a:r>
              <a:rPr lang="en-US" altLang="ja-JP" sz="1800" dirty="0">
                <a:solidFill>
                  <a:prstClr val="black"/>
                </a:solidFill>
                <a:latin typeface="Arial Unicode MS" panose="020B0604020202020204" pitchFamily="34" charset="-128"/>
                <a:ea typeface="BIZ UDゴシック" panose="020B0400000000000000" pitchFamily="49" charset="-128"/>
              </a:rPr>
              <a:t>: </a:t>
            </a:r>
            <a:r>
              <a:rPr kumimoji="1" lang="en-US" altLang="ja-JP" sz="1800" dirty="0">
                <a:hlinkClick r:id="rId2"/>
              </a:rPr>
              <a:t>https://ytake2.github.io/JABCT2022/jabct2022.html</a:t>
            </a:r>
            <a:endParaRPr kumimoji="1" lang="en-US" altLang="ja-JP" sz="1800" dirty="0"/>
          </a:p>
        </p:txBody>
      </p:sp>
    </p:spTree>
    <p:extLst>
      <p:ext uri="{BB962C8B-B14F-4D97-AF65-F5344CB8AC3E}">
        <p14:creationId xmlns:p14="http://schemas.microsoft.com/office/powerpoint/2010/main" val="11665499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a:t>ケース間効果指標算出</a:t>
            </a:r>
            <a:endParaRPr kumimoji="1" lang="ja-JP" altLang="en-US" dirty="0"/>
          </a:p>
        </p:txBody>
      </p:sp>
      <p:sp>
        <p:nvSpPr>
          <p:cNvPr id="3" name="コンテンツ プレースホルダー 2"/>
          <p:cNvSpPr>
            <a:spLocks noGrp="1"/>
          </p:cNvSpPr>
          <p:nvPr>
            <p:ph idx="1"/>
          </p:nvPr>
        </p:nvSpPr>
        <p:spPr/>
        <p:txBody>
          <a:bodyPr/>
          <a:lstStyle/>
          <a:p>
            <a:r>
              <a:rPr lang="en-US" altLang="ja-JP" dirty="0"/>
              <a:t>HLM</a:t>
            </a:r>
            <a:r>
              <a:rPr lang="ja-JP" altLang="en-US"/>
              <a:t>によるケース間の標準化平均値差を算出</a:t>
            </a:r>
            <a:endParaRPr lang="en-US" altLang="ja-JP" dirty="0"/>
          </a:p>
          <a:p>
            <a:pPr lvl="1"/>
            <a:r>
              <a:rPr kumimoji="1" lang="en-US" altLang="ja-JP" dirty="0"/>
              <a:t>R</a:t>
            </a:r>
            <a:r>
              <a:rPr lang="ja-JP" altLang="en-US" dirty="0"/>
              <a:t>上でも動かせる</a:t>
            </a:r>
            <a:endParaRPr lang="en-US" altLang="ja-JP" dirty="0"/>
          </a:p>
          <a:p>
            <a:pPr lvl="1"/>
            <a:r>
              <a:rPr kumimoji="1" lang="ja-JP" altLang="en-US" dirty="0"/>
              <a:t>多層ベースライン</a:t>
            </a:r>
            <a:r>
              <a:rPr kumimoji="1" lang="en-US" altLang="ja-JP" dirty="0"/>
              <a:t>, (AB)</a:t>
            </a:r>
            <a:r>
              <a:rPr kumimoji="1" lang="en-US" altLang="ja-JP" baseline="30000" dirty="0"/>
              <a:t>k</a:t>
            </a:r>
            <a:r>
              <a:rPr kumimoji="1" lang="ja-JP" altLang="en-US" dirty="0"/>
              <a:t>デザインに対応</a:t>
            </a:r>
            <a:endParaRPr kumimoji="1" lang="en-US" altLang="ja-JP" dirty="0"/>
          </a:p>
          <a:p>
            <a:pPr lvl="1"/>
            <a:r>
              <a:rPr lang="ja-JP" altLang="en-US" dirty="0"/>
              <a:t>信頼区間</a:t>
            </a:r>
            <a:r>
              <a:rPr lang="ja-JP" altLang="en-US"/>
              <a:t>も算出</a:t>
            </a:r>
            <a:endParaRPr lang="en-US" altLang="ja-JP" dirty="0"/>
          </a:p>
          <a:p>
            <a:pPr lvl="1"/>
            <a:r>
              <a:rPr lang="en-US" altLang="ja-JP" dirty="0"/>
              <a:t>HLM</a:t>
            </a:r>
            <a:r>
              <a:rPr lang="ja-JP" altLang="en-US"/>
              <a:t>による柔軟なモデリングが可能</a:t>
            </a:r>
            <a:endParaRPr lang="en-US" altLang="ja-JP" dirty="0"/>
          </a:p>
          <a:p>
            <a:pPr lvl="1"/>
            <a:endParaRPr kumimoji="1" lang="en-US" altLang="ja-JP" dirty="0"/>
          </a:p>
          <a:p>
            <a:pPr lvl="1"/>
            <a:endParaRPr lang="en-US" altLang="ja-JP" dirty="0"/>
          </a:p>
          <a:p>
            <a:pPr lvl="1"/>
            <a:endParaRPr kumimoji="1" lang="en-US" altLang="ja-JP" dirty="0"/>
          </a:p>
          <a:p>
            <a:pPr lvl="1"/>
            <a:endParaRPr lang="en-US" altLang="ja-JP" dirty="0"/>
          </a:p>
          <a:p>
            <a:pPr lvl="1"/>
            <a:endParaRPr kumimoji="1" lang="en-US" altLang="ja-JP" dirty="0"/>
          </a:p>
          <a:p>
            <a:pPr marL="457200" lvl="1" indent="0">
              <a:buNone/>
            </a:pPr>
            <a:endParaRPr lang="en-US" altLang="ja-JP" dirty="0"/>
          </a:p>
        </p:txBody>
      </p:sp>
      <p:sp>
        <p:nvSpPr>
          <p:cNvPr id="4" name="スライド番号プレースホルダー 3"/>
          <p:cNvSpPr>
            <a:spLocks noGrp="1"/>
          </p:cNvSpPr>
          <p:nvPr>
            <p:ph type="sldNum" sz="quarter" idx="12"/>
          </p:nvPr>
        </p:nvSpPr>
        <p:spPr/>
        <p:txBody>
          <a:bodyPr/>
          <a:lstStyle/>
          <a:p>
            <a:fld id="{DB75EAED-3DAE-B245-82FD-C0A4B6871A68}" type="slidenum">
              <a:rPr kumimoji="1" lang="ja-JP" altLang="en-US" smtClean="0"/>
              <a:t>86</a:t>
            </a:fld>
            <a:endParaRPr kumimoji="1" lang="ja-JP" altLang="en-US"/>
          </a:p>
        </p:txBody>
      </p:sp>
      <p:sp>
        <p:nvSpPr>
          <p:cNvPr id="5" name="正方形/長方形 4"/>
          <p:cNvSpPr/>
          <p:nvPr/>
        </p:nvSpPr>
        <p:spPr>
          <a:xfrm>
            <a:off x="1182291" y="3429000"/>
            <a:ext cx="4852610" cy="461665"/>
          </a:xfrm>
          <a:prstGeom prst="rect">
            <a:avLst/>
          </a:prstGeom>
        </p:spPr>
        <p:txBody>
          <a:bodyPr wrap="none">
            <a:spAutoFit/>
          </a:bodyPr>
          <a:lstStyle/>
          <a:p>
            <a:r>
              <a:rPr lang="en-US" altLang="ja-JP" sz="2400" dirty="0"/>
              <a:t>https://</a:t>
            </a:r>
            <a:r>
              <a:rPr lang="en-US" altLang="ja-JP" sz="2400" dirty="0" err="1"/>
              <a:t>jepusto.shinyapps.io</a:t>
            </a:r>
            <a:r>
              <a:rPr lang="en-US" altLang="ja-JP" sz="2400" dirty="0"/>
              <a:t>/</a:t>
            </a:r>
            <a:r>
              <a:rPr lang="en-US" altLang="ja-JP" sz="2400" dirty="0" err="1"/>
              <a:t>scdhlm</a:t>
            </a:r>
            <a:r>
              <a:rPr lang="en-US" altLang="ja-JP" sz="2400" dirty="0"/>
              <a:t>/</a:t>
            </a:r>
            <a:endParaRPr lang="ja-JP" altLang="en-US" sz="2400" dirty="0"/>
          </a:p>
        </p:txBody>
      </p:sp>
      <p:pic>
        <p:nvPicPr>
          <p:cNvPr id="6" name="図 5"/>
          <p:cNvPicPr>
            <a:picLocks noChangeAspect="1"/>
          </p:cNvPicPr>
          <p:nvPr/>
        </p:nvPicPr>
        <p:blipFill>
          <a:blip r:embed="rId3"/>
          <a:stretch>
            <a:fillRect/>
          </a:stretch>
        </p:blipFill>
        <p:spPr>
          <a:xfrm>
            <a:off x="1182291" y="3874431"/>
            <a:ext cx="5173539" cy="2343310"/>
          </a:xfrm>
          <a:prstGeom prst="rect">
            <a:avLst/>
          </a:prstGeom>
        </p:spPr>
      </p:pic>
      <p:sp>
        <p:nvSpPr>
          <p:cNvPr id="7" name="テキスト ボックス 6">
            <a:extLst>
              <a:ext uri="{FF2B5EF4-FFF2-40B4-BE49-F238E27FC236}">
                <a16:creationId xmlns:a16="http://schemas.microsoft.com/office/drawing/2014/main" id="{14D81A41-BC42-096D-877F-0EC3E5ADE17B}"/>
              </a:ext>
            </a:extLst>
          </p:cNvPr>
          <p:cNvSpPr txBox="1"/>
          <p:nvPr/>
        </p:nvSpPr>
        <p:spPr>
          <a:xfrm>
            <a:off x="957076" y="6352888"/>
            <a:ext cx="6967472" cy="369332"/>
          </a:xfrm>
          <a:prstGeom prst="rect">
            <a:avLst/>
          </a:prstGeom>
          <a:noFill/>
        </p:spPr>
        <p:txBody>
          <a:bodyPr wrap="square">
            <a:spAutoFit/>
          </a:bodyPr>
          <a:lstStyle/>
          <a:p>
            <a:pPr defTabSz="457200"/>
            <a:r>
              <a:rPr lang="ja-JP" altLang="en-US" sz="1800">
                <a:solidFill>
                  <a:prstClr val="black"/>
                </a:solidFill>
                <a:latin typeface="Arial Unicode MS" panose="020B0604020202020204" pitchFamily="34" charset="-128"/>
                <a:ea typeface="BIZ UDゴシック" panose="020B0400000000000000" pitchFamily="49" charset="-128"/>
              </a:rPr>
              <a:t>演習補足資料</a:t>
            </a:r>
            <a:r>
              <a:rPr lang="en-US" altLang="ja-JP" sz="1800" dirty="0">
                <a:solidFill>
                  <a:prstClr val="black"/>
                </a:solidFill>
                <a:latin typeface="Arial Unicode MS" panose="020B0604020202020204" pitchFamily="34" charset="-128"/>
                <a:ea typeface="BIZ UDゴシック" panose="020B0400000000000000" pitchFamily="49" charset="-128"/>
              </a:rPr>
              <a:t>: </a:t>
            </a:r>
            <a:r>
              <a:rPr kumimoji="1" lang="en-US" altLang="ja-JP" sz="1800" dirty="0">
                <a:hlinkClick r:id="rId4"/>
              </a:rPr>
              <a:t>https://ytake2.github.io/JABCT2022/jabct2022.html</a:t>
            </a:r>
            <a:endParaRPr kumimoji="1" lang="en-US" altLang="ja-JP" sz="1800" dirty="0"/>
          </a:p>
        </p:txBody>
      </p:sp>
    </p:spTree>
    <p:extLst>
      <p:ext uri="{BB962C8B-B14F-4D97-AF65-F5344CB8AC3E}">
        <p14:creationId xmlns:p14="http://schemas.microsoft.com/office/powerpoint/2010/main" val="194442599"/>
      </p:ext>
    </p:extLst>
  </p:cSld>
  <p:clrMapOvr>
    <a:masterClrMapping/>
  </p:clrMapOvr>
  <mc:AlternateContent xmlns:mc="http://schemas.openxmlformats.org/markup-compatibility/2006" xmlns:p14="http://schemas.microsoft.com/office/powerpoint/2010/main">
    <mc:Choice Requires="p14">
      <p:transition spd="slow" p14:dur="2000" advTm="37668"/>
    </mc:Choice>
    <mc:Fallback xmlns="">
      <p:transition spd="slow" advTm="37668"/>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PHS</a:t>
            </a:r>
            <a:r>
              <a:rPr lang="ja-JP" altLang="en-US" dirty="0"/>
              <a:t>の標準化効果量の利点</a:t>
            </a:r>
            <a:endParaRPr kumimoji="1" lang="ja-JP" altLang="en-US" dirty="0"/>
          </a:p>
        </p:txBody>
      </p:sp>
      <p:sp>
        <p:nvSpPr>
          <p:cNvPr id="3" name="コンテンツ プレースホルダー 2"/>
          <p:cNvSpPr>
            <a:spLocks noGrp="1"/>
          </p:cNvSpPr>
          <p:nvPr>
            <p:ph idx="1"/>
          </p:nvPr>
        </p:nvSpPr>
        <p:spPr/>
        <p:txBody>
          <a:bodyPr/>
          <a:lstStyle/>
          <a:p>
            <a:pPr marL="514350" indent="-514350">
              <a:buAutoNum type="arabicPeriod"/>
            </a:pPr>
            <a:r>
              <a:rPr lang="ja-JP" altLang="en-US" dirty="0"/>
              <a:t>単一事例実験の結果を、他の群間比較デザインの結果の解釈で慣れ親しんでいる効果量、信頼区間に基づいて解釈できる。</a:t>
            </a:r>
            <a:br>
              <a:rPr lang="en-US" altLang="ja-JP" dirty="0"/>
            </a:br>
            <a:endParaRPr lang="en-US" altLang="ja-JP" sz="1050" dirty="0"/>
          </a:p>
          <a:p>
            <a:pPr marL="514350" indent="-514350">
              <a:buAutoNum type="arabicPeriod"/>
            </a:pPr>
            <a:r>
              <a:rPr kumimoji="1" lang="ja-JP" altLang="en-US" dirty="0"/>
              <a:t>同じリサーチクエスチョンを持つ個々の単一事例実験</a:t>
            </a:r>
            <a:r>
              <a:rPr kumimoji="1" lang="ja-JP" altLang="en-US"/>
              <a:t>の結果を統合</a:t>
            </a:r>
            <a:r>
              <a:rPr kumimoji="1" lang="ja-JP" altLang="en-US" dirty="0"/>
              <a:t>できる。</a:t>
            </a:r>
            <a:endParaRPr kumimoji="1" lang="en-US" altLang="ja-JP" dirty="0"/>
          </a:p>
          <a:p>
            <a:pPr marL="514350" indent="-514350">
              <a:buAutoNum type="arabicPeriod"/>
            </a:pPr>
            <a:endParaRPr lang="en-US" altLang="ja-JP" sz="1050" dirty="0"/>
          </a:p>
          <a:p>
            <a:pPr marL="514350" indent="-514350">
              <a:buAutoNum type="arabicPeriod"/>
            </a:pPr>
            <a:r>
              <a:rPr kumimoji="1" lang="ja-JP" altLang="en-US" dirty="0"/>
              <a:t>無作為化比較試験のような群間比較試験の結果と単一事例実験の結果を比較できる。</a:t>
            </a:r>
            <a:endParaRPr kumimoji="1" lang="en-US" altLang="ja-JP" dirty="0"/>
          </a:p>
          <a:p>
            <a:pPr marL="514350" indent="-514350">
              <a:buAutoNum type="arabicPeriod"/>
            </a:pPr>
            <a:endParaRPr lang="en-US" altLang="ja-JP" sz="1050" dirty="0"/>
          </a:p>
          <a:p>
            <a:pPr marL="514350" indent="-514350">
              <a:buAutoNum type="arabicPeriod"/>
            </a:pPr>
            <a:r>
              <a:rPr lang="ja-JP" altLang="en-US" dirty="0"/>
              <a:t>単一事例実験の結果と他の群間比較デザインの知見を統合できる。</a:t>
            </a:r>
            <a:endParaRPr kumimoji="1" lang="en-US" altLang="ja-JP"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87</a:t>
            </a:fld>
            <a:endParaRPr lang="ja-JP" altLang="en-US">
              <a:latin typeface="Calibri"/>
              <a:ea typeface="ＭＳ Ｐゴシック" panose="020B0600070205080204" pitchFamily="34" charset="-128"/>
            </a:endParaRPr>
          </a:p>
        </p:txBody>
      </p:sp>
      <p:sp>
        <p:nvSpPr>
          <p:cNvPr id="6" name="正方形/長方形 5"/>
          <p:cNvSpPr/>
          <p:nvPr/>
        </p:nvSpPr>
        <p:spPr>
          <a:xfrm>
            <a:off x="57544" y="6311082"/>
            <a:ext cx="9053975" cy="523220"/>
          </a:xfrm>
          <a:prstGeom prst="rect">
            <a:avLst/>
          </a:prstGeom>
        </p:spPr>
        <p:txBody>
          <a:bodyPr wrap="square">
            <a:spAutoFit/>
          </a:bodyPr>
          <a:lstStyle/>
          <a:p>
            <a:pPr defTabSz="457200"/>
            <a:r>
              <a:rPr lang="en-US" altLang="ja-JP" sz="1400" dirty="0" err="1">
                <a:solidFill>
                  <a:prstClr val="black"/>
                </a:solidFill>
                <a:latin typeface="Calibri"/>
                <a:ea typeface="ＭＳ Ｐゴシック" panose="020B0600070205080204" pitchFamily="34" charset="-128"/>
              </a:rPr>
              <a:t>Shadish</a:t>
            </a:r>
            <a:r>
              <a:rPr lang="en-US" altLang="ja-JP" sz="1400" dirty="0">
                <a:solidFill>
                  <a:prstClr val="black"/>
                </a:solidFill>
                <a:latin typeface="Calibri"/>
                <a:ea typeface="ＭＳ Ｐゴシック" panose="020B0600070205080204" pitchFamily="34" charset="-128"/>
              </a:rPr>
              <a:t>, W. R., Hedges, L. V., Horner, R. H., &amp; Odom, S. L. (2015). The Role of Between-Case Effect Size in Conducting, Interpreting, and Summarizing Single-Case Research. NCER 2015-002. National Center for Education Research.</a:t>
            </a:r>
            <a:endParaRPr lang="ja-JP" altLang="en-US" sz="1400"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2444724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a:t>参加者間標準化平均値差</a:t>
            </a:r>
            <a:endParaRPr kumimoji="1" lang="ja-JP" altLang="en-US"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88</a:t>
            </a:fld>
            <a:endParaRPr lang="ja-JP" altLang="en-US">
              <a:latin typeface="Calibri"/>
              <a:ea typeface="ＭＳ Ｐゴシック" panose="020B0600070205080204" pitchFamily="34" charset="-128"/>
            </a:endParaRPr>
          </a:p>
        </p:txBody>
      </p:sp>
      <p:sp>
        <p:nvSpPr>
          <p:cNvPr id="5" name="テキスト ボックス 4">
            <a:extLst>
              <a:ext uri="{FF2B5EF4-FFF2-40B4-BE49-F238E27FC236}">
                <a16:creationId xmlns:a16="http://schemas.microsoft.com/office/drawing/2014/main" id="{16429CCD-6847-664C-8DE8-F2856FE8C917}"/>
              </a:ext>
            </a:extLst>
          </p:cNvPr>
          <p:cNvSpPr txBox="1"/>
          <p:nvPr/>
        </p:nvSpPr>
        <p:spPr>
          <a:xfrm>
            <a:off x="623836" y="1700810"/>
            <a:ext cx="1931940" cy="1200329"/>
          </a:xfrm>
          <a:prstGeom prst="rect">
            <a:avLst/>
          </a:prstGeom>
          <a:noFill/>
        </p:spPr>
        <p:txBody>
          <a:bodyPr wrap="none" rtlCol="0">
            <a:spAutoFit/>
          </a:bodyPr>
          <a:lstStyle/>
          <a:p>
            <a:pPr algn="ctr" defTabSz="457200"/>
            <a:r>
              <a:rPr lang="en-US" altLang="ja-JP" sz="7200" dirty="0" err="1">
                <a:solidFill>
                  <a:prstClr val="black"/>
                </a:solidFill>
                <a:latin typeface="Calibri"/>
                <a:ea typeface="ＭＳ Ｐゴシック" panose="020B0600070205080204" pitchFamily="34" charset="-128"/>
              </a:rPr>
              <a:t>δ</a:t>
            </a:r>
            <a:r>
              <a:rPr lang="en-US" altLang="ja-JP" sz="7200" baseline="-25000" dirty="0" err="1">
                <a:solidFill>
                  <a:prstClr val="black"/>
                </a:solidFill>
                <a:latin typeface="Calibri"/>
                <a:ea typeface="ＭＳ Ｐゴシック" panose="020B0600070205080204" pitchFamily="34" charset="-128"/>
              </a:rPr>
              <a:t>BC</a:t>
            </a:r>
            <a:r>
              <a:rPr lang="en-US" altLang="ja-JP" sz="7200" baseline="-25000" dirty="0">
                <a:solidFill>
                  <a:prstClr val="black"/>
                </a:solidFill>
                <a:latin typeface="Calibri"/>
                <a:ea typeface="ＭＳ Ｐゴシック" panose="020B0600070205080204" pitchFamily="34" charset="-128"/>
              </a:rPr>
              <a:t> </a:t>
            </a:r>
            <a:r>
              <a:rPr lang="en-US" altLang="ja-JP" sz="7200" dirty="0">
                <a:solidFill>
                  <a:prstClr val="black"/>
                </a:solidFill>
                <a:latin typeface="Calibri"/>
                <a:ea typeface="ＭＳ Ｐゴシック" panose="020B0600070205080204" pitchFamily="34" charset="-128"/>
              </a:rPr>
              <a:t>=</a:t>
            </a:r>
          </a:p>
        </p:txBody>
      </p:sp>
      <p:sp>
        <p:nvSpPr>
          <p:cNvPr id="25" name="テキスト ボックス 24">
            <a:extLst>
              <a:ext uri="{FF2B5EF4-FFF2-40B4-BE49-F238E27FC236}">
                <a16:creationId xmlns:a16="http://schemas.microsoft.com/office/drawing/2014/main" id="{0A3DCB64-43E2-B442-8387-7AEB5918EA44}"/>
              </a:ext>
            </a:extLst>
          </p:cNvPr>
          <p:cNvSpPr txBox="1"/>
          <p:nvPr/>
        </p:nvSpPr>
        <p:spPr>
          <a:xfrm>
            <a:off x="2699794" y="1412776"/>
            <a:ext cx="2270173" cy="792088"/>
          </a:xfrm>
          <a:prstGeom prst="rect">
            <a:avLst/>
          </a:prstGeom>
          <a:noFill/>
          <a:ln w="38100">
            <a:solidFill>
              <a:schemeClr val="tx2"/>
            </a:solidFill>
          </a:ln>
        </p:spPr>
        <p:txBody>
          <a:bodyPr wrap="none" rtlCol="0" anchor="ctr">
            <a:noAutofit/>
          </a:bodyPr>
          <a:lstStyle/>
          <a:p>
            <a:pPr algn="ctr" defTabSz="457200"/>
            <a:r>
              <a:rPr lang="ja-JP" altLang="en-US" sz="2800" baseline="-25000">
                <a:solidFill>
                  <a:prstClr val="black"/>
                </a:solidFill>
                <a:latin typeface="Calibri"/>
                <a:ea typeface="ＭＳ Ｐゴシック" panose="020B0600070205080204" pitchFamily="34" charset="-128"/>
              </a:rPr>
              <a:t>治療を受けた場合の</a:t>
            </a:r>
            <a:endParaRPr lang="en-US" altLang="ja-JP" sz="2800" baseline="-25000" dirty="0">
              <a:solidFill>
                <a:prstClr val="black"/>
              </a:solidFill>
              <a:latin typeface="Calibri"/>
              <a:ea typeface="ＭＳ Ｐゴシック" panose="020B0600070205080204" pitchFamily="34" charset="-128"/>
            </a:endParaRPr>
          </a:p>
          <a:p>
            <a:pPr algn="ctr" defTabSz="457200"/>
            <a:r>
              <a:rPr lang="ja-JP" altLang="en-US" sz="2800" baseline="-25000">
                <a:solidFill>
                  <a:prstClr val="black"/>
                </a:solidFill>
                <a:latin typeface="Calibri"/>
                <a:ea typeface="ＭＳ Ｐゴシック" panose="020B0600070205080204" pitchFamily="34" charset="-128"/>
              </a:rPr>
              <a:t>アウトカムの平均</a:t>
            </a:r>
          </a:p>
        </p:txBody>
      </p:sp>
      <p:sp>
        <p:nvSpPr>
          <p:cNvPr id="26" name="テキスト ボックス 25">
            <a:extLst>
              <a:ext uri="{FF2B5EF4-FFF2-40B4-BE49-F238E27FC236}">
                <a16:creationId xmlns:a16="http://schemas.microsoft.com/office/drawing/2014/main" id="{380AF925-C3CB-4049-8E26-6C00139B246D}"/>
              </a:ext>
            </a:extLst>
          </p:cNvPr>
          <p:cNvSpPr txBox="1"/>
          <p:nvPr/>
        </p:nvSpPr>
        <p:spPr>
          <a:xfrm>
            <a:off x="5868146" y="1412776"/>
            <a:ext cx="2707793" cy="792088"/>
          </a:xfrm>
          <a:prstGeom prst="rect">
            <a:avLst/>
          </a:prstGeom>
          <a:noFill/>
          <a:ln w="38100">
            <a:solidFill>
              <a:schemeClr val="tx2"/>
            </a:solidFill>
          </a:ln>
        </p:spPr>
        <p:txBody>
          <a:bodyPr wrap="none" rtlCol="0">
            <a:noAutofit/>
          </a:bodyPr>
          <a:lstStyle/>
          <a:p>
            <a:pPr algn="ctr" defTabSz="457200"/>
            <a:r>
              <a:rPr lang="ja-JP" altLang="en-US" sz="2800" baseline="-25000">
                <a:solidFill>
                  <a:prstClr val="black"/>
                </a:solidFill>
                <a:latin typeface="Calibri"/>
                <a:ea typeface="ＭＳ Ｐゴシック" panose="020B0600070205080204" pitchFamily="34" charset="-128"/>
              </a:rPr>
              <a:t>治療を受けてない場合の</a:t>
            </a:r>
            <a:endParaRPr lang="en-US" altLang="ja-JP" sz="2800" baseline="-25000" dirty="0">
              <a:solidFill>
                <a:prstClr val="black"/>
              </a:solidFill>
              <a:latin typeface="Calibri"/>
              <a:ea typeface="ＭＳ Ｐゴシック" panose="020B0600070205080204" pitchFamily="34" charset="-128"/>
            </a:endParaRPr>
          </a:p>
          <a:p>
            <a:pPr algn="ctr" defTabSz="457200"/>
            <a:r>
              <a:rPr lang="ja-JP" altLang="en-US" sz="2800" baseline="-25000">
                <a:solidFill>
                  <a:prstClr val="black"/>
                </a:solidFill>
                <a:latin typeface="Calibri"/>
                <a:ea typeface="ＭＳ Ｐゴシック" panose="020B0600070205080204" pitchFamily="34" charset="-128"/>
              </a:rPr>
              <a:t>アウトカムの平均</a:t>
            </a:r>
          </a:p>
        </p:txBody>
      </p:sp>
      <p:sp>
        <p:nvSpPr>
          <p:cNvPr id="27" name="テキスト ボックス 26">
            <a:extLst>
              <a:ext uri="{FF2B5EF4-FFF2-40B4-BE49-F238E27FC236}">
                <a16:creationId xmlns:a16="http://schemas.microsoft.com/office/drawing/2014/main" id="{5661268F-7335-5146-9F39-EEF9192992DA}"/>
              </a:ext>
            </a:extLst>
          </p:cNvPr>
          <p:cNvSpPr txBox="1"/>
          <p:nvPr/>
        </p:nvSpPr>
        <p:spPr>
          <a:xfrm>
            <a:off x="2699792" y="2492896"/>
            <a:ext cx="5904656" cy="576064"/>
          </a:xfrm>
          <a:prstGeom prst="rect">
            <a:avLst/>
          </a:prstGeom>
          <a:noFill/>
          <a:ln w="38100">
            <a:solidFill>
              <a:schemeClr val="tx2"/>
            </a:solidFill>
          </a:ln>
        </p:spPr>
        <p:txBody>
          <a:bodyPr wrap="none" rtlCol="0">
            <a:noAutofit/>
          </a:bodyPr>
          <a:lstStyle/>
          <a:p>
            <a:pPr algn="ctr" defTabSz="457200"/>
            <a:r>
              <a:rPr lang="ja-JP" altLang="en-US" sz="3200" baseline="-25000">
                <a:solidFill>
                  <a:prstClr val="black"/>
                </a:solidFill>
                <a:latin typeface="Calibri"/>
                <a:ea typeface="ＭＳ Ｐゴシック" panose="020B0600070205080204" pitchFamily="34" charset="-128"/>
              </a:rPr>
              <a:t>治療を受けてない場合のアウトカムの標準偏差</a:t>
            </a:r>
          </a:p>
        </p:txBody>
      </p:sp>
      <p:cxnSp>
        <p:nvCxnSpPr>
          <p:cNvPr id="7" name="直線コネクタ 6">
            <a:extLst>
              <a:ext uri="{FF2B5EF4-FFF2-40B4-BE49-F238E27FC236}">
                <a16:creationId xmlns:a16="http://schemas.microsoft.com/office/drawing/2014/main" id="{BB219849-F748-3D49-AB61-7082AEC6CECC}"/>
              </a:ext>
            </a:extLst>
          </p:cNvPr>
          <p:cNvCxnSpPr/>
          <p:nvPr/>
        </p:nvCxnSpPr>
        <p:spPr>
          <a:xfrm>
            <a:off x="2699792" y="2348880"/>
            <a:ext cx="5904656" cy="0"/>
          </a:xfrm>
          <a:prstGeom prst="line">
            <a:avLst/>
          </a:prstGeom>
          <a:ln w="63500">
            <a:solidFill>
              <a:schemeClr val="tx2"/>
            </a:solidFil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35452E2A-CD3A-9A4F-B62B-C6C54C381474}"/>
              </a:ext>
            </a:extLst>
          </p:cNvPr>
          <p:cNvSpPr txBox="1"/>
          <p:nvPr/>
        </p:nvSpPr>
        <p:spPr>
          <a:xfrm>
            <a:off x="2627784" y="4581128"/>
            <a:ext cx="5904656" cy="648072"/>
          </a:xfrm>
          <a:prstGeom prst="rect">
            <a:avLst/>
          </a:prstGeom>
          <a:noFill/>
          <a:ln w="38100">
            <a:solidFill>
              <a:schemeClr val="tx2"/>
            </a:solidFill>
          </a:ln>
        </p:spPr>
        <p:txBody>
          <a:bodyPr wrap="none" rtlCol="0">
            <a:noAutofit/>
          </a:bodyPr>
          <a:lstStyle/>
          <a:p>
            <a:pPr algn="ctr" defTabSz="457200"/>
            <a:r>
              <a:rPr lang="en-US" altLang="ja-JP" sz="4400" baseline="-25000" dirty="0">
                <a:solidFill>
                  <a:prstClr val="black"/>
                </a:solidFill>
                <a:latin typeface="Calibri"/>
                <a:ea typeface="ＭＳ Ｐゴシック" panose="020B0600070205080204" pitchFamily="34" charset="-128"/>
              </a:rPr>
              <a:t>√</a:t>
            </a:r>
            <a:r>
              <a:rPr lang="ja-JP" altLang="en-US" sz="4400" baseline="-25000">
                <a:solidFill>
                  <a:srgbClr val="9BBB59">
                    <a:lumMod val="75000"/>
                  </a:srgbClr>
                </a:solidFill>
                <a:latin typeface="Calibri"/>
                <a:ea typeface="ＭＳ Ｐゴシック" panose="020B0600070205080204" pitchFamily="34" charset="-128"/>
              </a:rPr>
              <a:t>参加者内分散</a:t>
            </a:r>
            <a:r>
              <a:rPr lang="en-US" altLang="ja-JP" sz="4400" baseline="-25000" dirty="0">
                <a:solidFill>
                  <a:prstClr val="black"/>
                </a:solidFill>
                <a:latin typeface="Calibri"/>
                <a:ea typeface="ＭＳ Ｐゴシック" panose="020B0600070205080204" pitchFamily="34" charset="-128"/>
              </a:rPr>
              <a:t>+</a:t>
            </a:r>
            <a:r>
              <a:rPr lang="ja-JP" altLang="en-US" sz="4400" baseline="-25000">
                <a:solidFill>
                  <a:srgbClr val="F79646"/>
                </a:solidFill>
                <a:latin typeface="Calibri"/>
                <a:ea typeface="ＭＳ Ｐゴシック" panose="020B0600070205080204" pitchFamily="34" charset="-128"/>
              </a:rPr>
              <a:t>参加者間分散</a:t>
            </a:r>
          </a:p>
        </p:txBody>
      </p:sp>
      <p:sp>
        <p:nvSpPr>
          <p:cNvPr id="8" name="テキスト ボックス 7">
            <a:extLst>
              <a:ext uri="{FF2B5EF4-FFF2-40B4-BE49-F238E27FC236}">
                <a16:creationId xmlns:a16="http://schemas.microsoft.com/office/drawing/2014/main" id="{134C9E79-BC39-7D4C-A4DE-2C1C9189AB6A}"/>
              </a:ext>
            </a:extLst>
          </p:cNvPr>
          <p:cNvSpPr txBox="1"/>
          <p:nvPr/>
        </p:nvSpPr>
        <p:spPr>
          <a:xfrm>
            <a:off x="0" y="5517234"/>
            <a:ext cx="8783174" cy="769441"/>
          </a:xfrm>
          <a:prstGeom prst="rect">
            <a:avLst/>
          </a:prstGeom>
          <a:noFill/>
        </p:spPr>
        <p:txBody>
          <a:bodyPr wrap="none" rtlCol="0">
            <a:spAutoFit/>
          </a:bodyPr>
          <a:lstStyle/>
          <a:p>
            <a:pPr defTabSz="457200"/>
            <a:r>
              <a:rPr lang="en-US" altLang="ja-JP" sz="2000" dirty="0">
                <a:solidFill>
                  <a:prstClr val="black"/>
                </a:solidFill>
                <a:latin typeface="Calibri"/>
                <a:ea typeface="ＭＳ Ｐゴシック" panose="020B0600070205080204" pitchFamily="34" charset="-128"/>
              </a:rPr>
              <a:t>1</a:t>
            </a:r>
            <a:r>
              <a:rPr lang="ja-JP" altLang="en-US" sz="2000" dirty="0">
                <a:solidFill>
                  <a:prstClr val="black"/>
                </a:solidFill>
                <a:latin typeface="Calibri"/>
                <a:ea typeface="ＭＳ Ｐゴシック" panose="020B0600070205080204" pitchFamily="34" charset="-128"/>
              </a:rPr>
              <a:t>事例研究では少なくとも</a:t>
            </a:r>
            <a:r>
              <a:rPr lang="en-US" altLang="ja-JP" sz="2000" dirty="0">
                <a:solidFill>
                  <a:prstClr val="black"/>
                </a:solidFill>
                <a:latin typeface="Calibri"/>
                <a:ea typeface="ＭＳ Ｐゴシック" panose="020B0600070205080204" pitchFamily="34" charset="-128"/>
              </a:rPr>
              <a:t>3</a:t>
            </a:r>
            <a:r>
              <a:rPr lang="ja-JP" altLang="en-US" sz="2000" dirty="0">
                <a:solidFill>
                  <a:prstClr val="black"/>
                </a:solidFill>
                <a:latin typeface="Calibri"/>
                <a:ea typeface="ＭＳ Ｐゴシック" panose="020B0600070205080204" pitchFamily="34" charset="-128"/>
              </a:rPr>
              <a:t>名以上のデータに</a:t>
            </a:r>
            <a:endParaRPr lang="en-US" altLang="ja-JP" sz="2000" dirty="0">
              <a:solidFill>
                <a:prstClr val="black"/>
              </a:solidFill>
              <a:latin typeface="Calibri"/>
              <a:ea typeface="ＭＳ Ｐゴシック" panose="020B0600070205080204" pitchFamily="34" charset="-128"/>
            </a:endParaRPr>
          </a:p>
          <a:p>
            <a:pPr defTabSz="457200"/>
            <a:r>
              <a:rPr lang="ja-JP" altLang="en-US" sz="2400" dirty="0">
                <a:solidFill>
                  <a:prstClr val="black"/>
                </a:solidFill>
                <a:latin typeface="Calibri"/>
                <a:ea typeface="ＭＳ Ｐゴシック" panose="020B0600070205080204" pitchFamily="34" charset="-128"/>
              </a:rPr>
              <a:t>マルチレベルの折れ線回帰モデルを適用してパラメータを推定する</a:t>
            </a:r>
          </a:p>
        </p:txBody>
      </p:sp>
      <p:sp>
        <p:nvSpPr>
          <p:cNvPr id="9" name="テキスト ボックス 8">
            <a:extLst>
              <a:ext uri="{FF2B5EF4-FFF2-40B4-BE49-F238E27FC236}">
                <a16:creationId xmlns:a16="http://schemas.microsoft.com/office/drawing/2014/main" id="{569587FD-A05E-2F47-91EE-842F3E6BC4C1}"/>
              </a:ext>
            </a:extLst>
          </p:cNvPr>
          <p:cNvSpPr txBox="1"/>
          <p:nvPr/>
        </p:nvSpPr>
        <p:spPr>
          <a:xfrm>
            <a:off x="107506" y="764704"/>
            <a:ext cx="7539436" cy="523220"/>
          </a:xfrm>
          <a:prstGeom prst="rect">
            <a:avLst/>
          </a:prstGeom>
          <a:noFill/>
        </p:spPr>
        <p:txBody>
          <a:bodyPr wrap="none" rtlCol="0">
            <a:spAutoFit/>
          </a:bodyPr>
          <a:lstStyle/>
          <a:p>
            <a:pPr defTabSz="457200"/>
            <a:r>
              <a:rPr lang="ja-JP" altLang="en-US" sz="2800">
                <a:solidFill>
                  <a:prstClr val="black"/>
                </a:solidFill>
                <a:latin typeface="Calibri"/>
                <a:ea typeface="ＭＳ Ｐゴシック" panose="020B0600070205080204" pitchFamily="34" charset="-128"/>
              </a:rPr>
              <a:t>群間比較研究</a:t>
            </a:r>
            <a:r>
              <a:rPr lang="en-US" altLang="ja-JP" sz="2800" dirty="0">
                <a:solidFill>
                  <a:prstClr val="black"/>
                </a:solidFill>
                <a:latin typeface="Calibri"/>
                <a:ea typeface="ＭＳ Ｐゴシック" panose="020B0600070205080204" pitchFamily="34" charset="-128"/>
              </a:rPr>
              <a:t> (RCT</a:t>
            </a:r>
            <a:r>
              <a:rPr lang="ja-JP" altLang="en-US" sz="2800">
                <a:solidFill>
                  <a:prstClr val="black"/>
                </a:solidFill>
                <a:latin typeface="Calibri"/>
                <a:ea typeface="ＭＳ Ｐゴシック" panose="020B0600070205080204" pitchFamily="34" charset="-128"/>
              </a:rPr>
              <a:t>など</a:t>
            </a:r>
            <a:r>
              <a:rPr lang="en-US" altLang="ja-JP" sz="2800" dirty="0">
                <a:solidFill>
                  <a:prstClr val="black"/>
                </a:solidFill>
                <a:latin typeface="Calibri"/>
                <a:ea typeface="ＭＳ Ｐゴシック" panose="020B0600070205080204" pitchFamily="34" charset="-128"/>
              </a:rPr>
              <a:t>)</a:t>
            </a:r>
            <a:r>
              <a:rPr lang="ja-JP" altLang="en-US" sz="2800">
                <a:solidFill>
                  <a:prstClr val="black"/>
                </a:solidFill>
                <a:latin typeface="Calibri"/>
                <a:ea typeface="ＭＳ Ｐゴシック" panose="020B0600070205080204" pitchFamily="34" charset="-128"/>
              </a:rPr>
              <a:t>の標準化平均値差</a:t>
            </a:r>
            <a:r>
              <a:rPr lang="en-US" altLang="ja-JP" sz="2800" dirty="0">
                <a:solidFill>
                  <a:prstClr val="black"/>
                </a:solidFill>
                <a:latin typeface="Calibri"/>
                <a:ea typeface="ＭＳ Ｐゴシック" panose="020B0600070205080204" pitchFamily="34" charset="-128"/>
              </a:rPr>
              <a:t> ( </a:t>
            </a:r>
            <a:r>
              <a:rPr lang="en-US" altLang="ja-JP" sz="2800" dirty="0" err="1">
                <a:solidFill>
                  <a:prstClr val="black"/>
                </a:solidFill>
                <a:latin typeface="Calibri"/>
                <a:ea typeface="ＭＳ Ｐゴシック" panose="020B0600070205080204" pitchFamily="34" charset="-128"/>
              </a:rPr>
              <a:t>δ</a:t>
            </a:r>
            <a:r>
              <a:rPr lang="en-US" altLang="ja-JP" sz="2800" baseline="-25000" dirty="0" err="1">
                <a:solidFill>
                  <a:prstClr val="black"/>
                </a:solidFill>
                <a:latin typeface="Calibri"/>
                <a:ea typeface="ＭＳ Ｐゴシック" panose="020B0600070205080204" pitchFamily="34" charset="-128"/>
              </a:rPr>
              <a:t>BC</a:t>
            </a:r>
            <a:r>
              <a:rPr lang="en-US" altLang="ja-JP" sz="2800" dirty="0">
                <a:solidFill>
                  <a:prstClr val="black"/>
                </a:solidFill>
                <a:latin typeface="Calibri"/>
                <a:ea typeface="ＭＳ Ｐゴシック" panose="020B0600070205080204" pitchFamily="34" charset="-128"/>
              </a:rPr>
              <a:t>)</a:t>
            </a:r>
            <a:endParaRPr lang="ja-JP" altLang="en-US" sz="2800">
              <a:solidFill>
                <a:prstClr val="black"/>
              </a:solidFill>
              <a:latin typeface="Calibri"/>
              <a:ea typeface="ＭＳ Ｐゴシック" panose="020B0600070205080204" pitchFamily="34" charset="-128"/>
            </a:endParaRPr>
          </a:p>
        </p:txBody>
      </p:sp>
      <p:sp>
        <p:nvSpPr>
          <p:cNvPr id="10" name="テキスト ボックス 9">
            <a:extLst>
              <a:ext uri="{FF2B5EF4-FFF2-40B4-BE49-F238E27FC236}">
                <a16:creationId xmlns:a16="http://schemas.microsoft.com/office/drawing/2014/main" id="{65185002-70EA-264C-A325-88E9E9D3A128}"/>
              </a:ext>
            </a:extLst>
          </p:cNvPr>
          <p:cNvSpPr txBox="1"/>
          <p:nvPr/>
        </p:nvSpPr>
        <p:spPr>
          <a:xfrm>
            <a:off x="5148064" y="1556794"/>
            <a:ext cx="580608" cy="584775"/>
          </a:xfrm>
          <a:prstGeom prst="rect">
            <a:avLst/>
          </a:prstGeom>
          <a:noFill/>
        </p:spPr>
        <p:txBody>
          <a:bodyPr wrap="none" rtlCol="0">
            <a:spAutoFit/>
          </a:bodyPr>
          <a:lstStyle/>
          <a:p>
            <a:pPr defTabSz="457200"/>
            <a:r>
              <a:rPr lang="ja-JP" altLang="en-US" sz="3200" b="1">
                <a:solidFill>
                  <a:prstClr val="black"/>
                </a:solidFill>
                <a:latin typeface="Calibri"/>
                <a:ea typeface="ＭＳ Ｐゴシック" panose="020B0600070205080204" pitchFamily="34" charset="-128"/>
              </a:rPr>
              <a:t>ー</a:t>
            </a:r>
          </a:p>
        </p:txBody>
      </p:sp>
      <p:sp>
        <p:nvSpPr>
          <p:cNvPr id="38" name="テキスト ボックス 37">
            <a:extLst>
              <a:ext uri="{FF2B5EF4-FFF2-40B4-BE49-F238E27FC236}">
                <a16:creationId xmlns:a16="http://schemas.microsoft.com/office/drawing/2014/main" id="{34C82BFE-3361-E843-A492-A2CE7B5012D9}"/>
              </a:ext>
            </a:extLst>
          </p:cNvPr>
          <p:cNvSpPr txBox="1"/>
          <p:nvPr/>
        </p:nvSpPr>
        <p:spPr>
          <a:xfrm>
            <a:off x="2627786" y="3501008"/>
            <a:ext cx="2270173" cy="792088"/>
          </a:xfrm>
          <a:prstGeom prst="rect">
            <a:avLst/>
          </a:prstGeom>
          <a:noFill/>
          <a:ln w="38100">
            <a:solidFill>
              <a:schemeClr val="tx2"/>
            </a:solidFill>
          </a:ln>
        </p:spPr>
        <p:txBody>
          <a:bodyPr wrap="none" rtlCol="0" anchor="ctr">
            <a:noAutofit/>
          </a:bodyPr>
          <a:lstStyle/>
          <a:p>
            <a:pPr algn="ctr" defTabSz="457200"/>
            <a:r>
              <a:rPr lang="ja-JP" altLang="en-US" sz="2800" baseline="-25000">
                <a:solidFill>
                  <a:prstClr val="black"/>
                </a:solidFill>
                <a:latin typeface="Calibri"/>
                <a:ea typeface="ＭＳ Ｐゴシック" panose="020B0600070205080204" pitchFamily="34" charset="-128"/>
              </a:rPr>
              <a:t>治療を受けた場合の</a:t>
            </a:r>
            <a:endParaRPr lang="en-US" altLang="ja-JP" sz="2800" baseline="-25000" dirty="0">
              <a:solidFill>
                <a:prstClr val="black"/>
              </a:solidFill>
              <a:latin typeface="Calibri"/>
              <a:ea typeface="ＭＳ Ｐゴシック" panose="020B0600070205080204" pitchFamily="34" charset="-128"/>
            </a:endParaRPr>
          </a:p>
          <a:p>
            <a:pPr algn="ctr" defTabSz="457200"/>
            <a:r>
              <a:rPr lang="ja-JP" altLang="en-US" sz="2800" baseline="-25000">
                <a:solidFill>
                  <a:prstClr val="black"/>
                </a:solidFill>
                <a:latin typeface="Calibri"/>
                <a:ea typeface="ＭＳ Ｐゴシック" panose="020B0600070205080204" pitchFamily="34" charset="-128"/>
              </a:rPr>
              <a:t>アウトカムの平均</a:t>
            </a:r>
          </a:p>
        </p:txBody>
      </p:sp>
      <p:sp>
        <p:nvSpPr>
          <p:cNvPr id="39" name="テキスト ボックス 38">
            <a:extLst>
              <a:ext uri="{FF2B5EF4-FFF2-40B4-BE49-F238E27FC236}">
                <a16:creationId xmlns:a16="http://schemas.microsoft.com/office/drawing/2014/main" id="{55CBE54F-34EC-F344-BDA7-D7E9A2FC9F09}"/>
              </a:ext>
            </a:extLst>
          </p:cNvPr>
          <p:cNvSpPr txBox="1"/>
          <p:nvPr/>
        </p:nvSpPr>
        <p:spPr>
          <a:xfrm>
            <a:off x="5796138" y="3501008"/>
            <a:ext cx="2707793" cy="792088"/>
          </a:xfrm>
          <a:prstGeom prst="rect">
            <a:avLst/>
          </a:prstGeom>
          <a:noFill/>
          <a:ln w="38100">
            <a:solidFill>
              <a:schemeClr val="tx2"/>
            </a:solidFill>
          </a:ln>
        </p:spPr>
        <p:txBody>
          <a:bodyPr wrap="none" rtlCol="0">
            <a:noAutofit/>
          </a:bodyPr>
          <a:lstStyle/>
          <a:p>
            <a:pPr algn="ctr" defTabSz="457200"/>
            <a:r>
              <a:rPr lang="ja-JP" altLang="en-US" sz="2800" baseline="-25000">
                <a:solidFill>
                  <a:prstClr val="black"/>
                </a:solidFill>
                <a:latin typeface="Calibri"/>
                <a:ea typeface="ＭＳ Ｐゴシック" panose="020B0600070205080204" pitchFamily="34" charset="-128"/>
              </a:rPr>
              <a:t>治療を受けてない場合の</a:t>
            </a:r>
            <a:endParaRPr lang="en-US" altLang="ja-JP" sz="2800" baseline="-25000" dirty="0">
              <a:solidFill>
                <a:prstClr val="black"/>
              </a:solidFill>
              <a:latin typeface="Calibri"/>
              <a:ea typeface="ＭＳ Ｐゴシック" panose="020B0600070205080204" pitchFamily="34" charset="-128"/>
            </a:endParaRPr>
          </a:p>
          <a:p>
            <a:pPr algn="ctr" defTabSz="457200"/>
            <a:r>
              <a:rPr lang="ja-JP" altLang="en-US" sz="2800" baseline="-25000">
                <a:solidFill>
                  <a:prstClr val="black"/>
                </a:solidFill>
                <a:latin typeface="Calibri"/>
                <a:ea typeface="ＭＳ Ｐゴシック" panose="020B0600070205080204" pitchFamily="34" charset="-128"/>
              </a:rPr>
              <a:t>アウトカムの平均</a:t>
            </a:r>
          </a:p>
        </p:txBody>
      </p:sp>
      <p:cxnSp>
        <p:nvCxnSpPr>
          <p:cNvPr id="42" name="直線コネクタ 41">
            <a:extLst>
              <a:ext uri="{FF2B5EF4-FFF2-40B4-BE49-F238E27FC236}">
                <a16:creationId xmlns:a16="http://schemas.microsoft.com/office/drawing/2014/main" id="{9A33D0BD-A35E-7A4A-A420-5A33634486EB}"/>
              </a:ext>
            </a:extLst>
          </p:cNvPr>
          <p:cNvCxnSpPr/>
          <p:nvPr/>
        </p:nvCxnSpPr>
        <p:spPr>
          <a:xfrm>
            <a:off x="2638008" y="4431213"/>
            <a:ext cx="5904656" cy="0"/>
          </a:xfrm>
          <a:prstGeom prst="line">
            <a:avLst/>
          </a:prstGeom>
          <a:ln w="63500">
            <a:solidFill>
              <a:schemeClr val="tx2"/>
            </a:solidFill>
          </a:ln>
        </p:spPr>
        <p:style>
          <a:lnRef idx="2">
            <a:schemeClr val="accent1"/>
          </a:lnRef>
          <a:fillRef idx="0">
            <a:schemeClr val="accent1"/>
          </a:fillRef>
          <a:effectRef idx="1">
            <a:schemeClr val="accent1"/>
          </a:effectRef>
          <a:fontRef idx="minor">
            <a:schemeClr val="tx1"/>
          </a:fontRef>
        </p:style>
      </p:cxnSp>
      <p:sp>
        <p:nvSpPr>
          <p:cNvPr id="43" name="テキスト ボックス 42">
            <a:extLst>
              <a:ext uri="{FF2B5EF4-FFF2-40B4-BE49-F238E27FC236}">
                <a16:creationId xmlns:a16="http://schemas.microsoft.com/office/drawing/2014/main" id="{E5B8C8A9-B225-A243-AFF8-9E3E877DFADD}"/>
              </a:ext>
            </a:extLst>
          </p:cNvPr>
          <p:cNvSpPr txBox="1"/>
          <p:nvPr/>
        </p:nvSpPr>
        <p:spPr>
          <a:xfrm>
            <a:off x="5086280" y="3639127"/>
            <a:ext cx="580608" cy="584775"/>
          </a:xfrm>
          <a:prstGeom prst="rect">
            <a:avLst/>
          </a:prstGeom>
          <a:noFill/>
        </p:spPr>
        <p:txBody>
          <a:bodyPr wrap="none" rtlCol="0">
            <a:spAutoFit/>
          </a:bodyPr>
          <a:lstStyle/>
          <a:p>
            <a:pPr defTabSz="457200"/>
            <a:r>
              <a:rPr lang="ja-JP" altLang="en-US" sz="3200" b="1">
                <a:solidFill>
                  <a:prstClr val="black"/>
                </a:solidFill>
                <a:latin typeface="Calibri"/>
                <a:ea typeface="ＭＳ Ｐゴシック" panose="020B0600070205080204" pitchFamily="34" charset="-128"/>
              </a:rPr>
              <a:t>ー</a:t>
            </a:r>
          </a:p>
        </p:txBody>
      </p:sp>
      <p:sp>
        <p:nvSpPr>
          <p:cNvPr id="44" name="テキスト ボックス 43">
            <a:extLst>
              <a:ext uri="{FF2B5EF4-FFF2-40B4-BE49-F238E27FC236}">
                <a16:creationId xmlns:a16="http://schemas.microsoft.com/office/drawing/2014/main" id="{D127E5F8-5EAA-1344-AFB7-B87E9360336C}"/>
              </a:ext>
            </a:extLst>
          </p:cNvPr>
          <p:cNvSpPr txBox="1"/>
          <p:nvPr/>
        </p:nvSpPr>
        <p:spPr>
          <a:xfrm>
            <a:off x="1907706" y="3789042"/>
            <a:ext cx="644727" cy="1200329"/>
          </a:xfrm>
          <a:prstGeom prst="rect">
            <a:avLst/>
          </a:prstGeom>
          <a:noFill/>
        </p:spPr>
        <p:txBody>
          <a:bodyPr wrap="none" rtlCol="0">
            <a:spAutoFit/>
          </a:bodyPr>
          <a:lstStyle/>
          <a:p>
            <a:pPr algn="ctr" defTabSz="457200"/>
            <a:r>
              <a:rPr lang="en-US" altLang="ja-JP" sz="7200" dirty="0">
                <a:solidFill>
                  <a:prstClr val="black"/>
                </a:solidFill>
                <a:latin typeface="Calibri"/>
                <a:ea typeface="ＭＳ Ｐゴシック" panose="020B0600070205080204" pitchFamily="34" charset="-128"/>
              </a:rPr>
              <a:t>=</a:t>
            </a:r>
          </a:p>
        </p:txBody>
      </p:sp>
      <p:sp>
        <p:nvSpPr>
          <p:cNvPr id="47" name="正方形/長方形 46">
            <a:extLst>
              <a:ext uri="{FF2B5EF4-FFF2-40B4-BE49-F238E27FC236}">
                <a16:creationId xmlns:a16="http://schemas.microsoft.com/office/drawing/2014/main" id="{8D499F54-91D1-974F-87D8-9A7269671C0F}"/>
              </a:ext>
            </a:extLst>
          </p:cNvPr>
          <p:cNvSpPr/>
          <p:nvPr/>
        </p:nvSpPr>
        <p:spPr>
          <a:xfrm>
            <a:off x="57544" y="6311082"/>
            <a:ext cx="9053975" cy="523220"/>
          </a:xfrm>
          <a:prstGeom prst="rect">
            <a:avLst/>
          </a:prstGeom>
        </p:spPr>
        <p:txBody>
          <a:bodyPr wrap="square">
            <a:spAutoFit/>
          </a:bodyPr>
          <a:lstStyle/>
          <a:p>
            <a:pPr defTabSz="457200"/>
            <a:r>
              <a:rPr lang="en-US" altLang="ja-JP" sz="1400" dirty="0" err="1">
                <a:solidFill>
                  <a:prstClr val="black"/>
                </a:solidFill>
                <a:latin typeface="Calibri"/>
                <a:ea typeface="ＭＳ Ｐゴシック" panose="020B0600070205080204" pitchFamily="34" charset="-128"/>
              </a:rPr>
              <a:t>Shadish</a:t>
            </a:r>
            <a:r>
              <a:rPr lang="en-US" altLang="ja-JP" sz="1400" dirty="0">
                <a:solidFill>
                  <a:prstClr val="black"/>
                </a:solidFill>
                <a:latin typeface="Calibri"/>
                <a:ea typeface="ＭＳ Ｐゴシック" panose="020B0600070205080204" pitchFamily="34" charset="-128"/>
              </a:rPr>
              <a:t>, W. R., Hedges, L. V., Horner, R. H., &amp; Odom, S. L. (2015). The Role of Between-Case Effect Size in Conducting, Interpreting, and Summarizing Single-Case Research. NCER 2015-002. National Center for Education Research.</a:t>
            </a:r>
            <a:endParaRPr lang="ja-JP" altLang="en-US" sz="1400"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14200364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コンテンツ プレースホルダー 2"/>
          <p:cNvSpPr>
            <a:spLocks noGrp="1"/>
          </p:cNvSpPr>
          <p:nvPr>
            <p:ph idx="1"/>
          </p:nvPr>
        </p:nvSpPr>
        <p:spPr>
          <a:xfrm>
            <a:off x="44411" y="764706"/>
            <a:ext cx="9208111" cy="5237163"/>
          </a:xfrm>
        </p:spPr>
        <p:txBody>
          <a:bodyPr/>
          <a:lstStyle/>
          <a:p>
            <a:pPr marL="0" indent="0">
              <a:buNone/>
              <a:tabLst>
                <a:tab pos="0" algn="l"/>
              </a:tabLst>
            </a:pPr>
            <a:r>
              <a:rPr lang="en-US" altLang="ja-JP" sz="2400" dirty="0" err="1"/>
              <a:t>Y</a:t>
            </a:r>
            <a:r>
              <a:rPr lang="en-US" altLang="ja-JP" sz="2400" baseline="-25000" dirty="0" err="1"/>
              <a:t>j</a:t>
            </a:r>
            <a:r>
              <a:rPr lang="en-US" altLang="ja-JP" sz="2800" dirty="0"/>
              <a:t> </a:t>
            </a:r>
            <a:r>
              <a:rPr lang="en-US" altLang="ja-JP" sz="2400" dirty="0"/>
              <a:t>(T)</a:t>
            </a:r>
            <a:r>
              <a:rPr kumimoji="1" lang="en-US" altLang="ja-JP" dirty="0"/>
              <a:t>= </a:t>
            </a:r>
            <a:r>
              <a:rPr kumimoji="1" lang="en-US" altLang="ja-JP" b="1" dirty="0">
                <a:solidFill>
                  <a:schemeClr val="accent2"/>
                </a:solidFill>
              </a:rPr>
              <a:t>β</a:t>
            </a:r>
            <a:r>
              <a:rPr kumimoji="1" lang="en-US" altLang="ja-JP" b="1" baseline="-25000" dirty="0">
                <a:solidFill>
                  <a:schemeClr val="accent2"/>
                </a:solidFill>
              </a:rPr>
              <a:t>0</a:t>
            </a:r>
            <a:r>
              <a:rPr kumimoji="1" lang="en-US" altLang="ja-JP" dirty="0">
                <a:solidFill>
                  <a:schemeClr val="accent2"/>
                </a:solidFill>
              </a:rPr>
              <a:t> </a:t>
            </a:r>
            <a:r>
              <a:rPr lang="en-US" altLang="ja-JP" sz="2000" dirty="0"/>
              <a:t>+</a:t>
            </a:r>
            <a:r>
              <a:rPr lang="en-US" altLang="ja-JP" sz="2800" dirty="0">
                <a:solidFill>
                  <a:schemeClr val="accent2"/>
                </a:solidFill>
              </a:rPr>
              <a:t> </a:t>
            </a:r>
            <a:r>
              <a:rPr kumimoji="1" lang="en-US" altLang="ja-JP" b="1" dirty="0">
                <a:solidFill>
                  <a:schemeClr val="accent5"/>
                </a:solidFill>
              </a:rPr>
              <a:t>β</a:t>
            </a:r>
            <a:r>
              <a:rPr kumimoji="1" lang="en-US" altLang="ja-JP" b="1" baseline="-25000" dirty="0">
                <a:solidFill>
                  <a:schemeClr val="accent5"/>
                </a:solidFill>
              </a:rPr>
              <a:t>1</a:t>
            </a:r>
            <a:r>
              <a:rPr lang="en-US" altLang="ja-JP" sz="2400" dirty="0">
                <a:solidFill>
                  <a:schemeClr val="tx1">
                    <a:lumMod val="65000"/>
                    <a:lumOff val="35000"/>
                  </a:schemeClr>
                </a:solidFill>
              </a:rPr>
              <a:t>*1(j&gt;T)</a:t>
            </a:r>
            <a:r>
              <a:rPr lang="en-US" altLang="ja-JP" sz="2000" dirty="0"/>
              <a:t>+</a:t>
            </a:r>
            <a:r>
              <a:rPr lang="en-US" altLang="ja-JP" sz="2800" dirty="0"/>
              <a:t> </a:t>
            </a:r>
            <a:r>
              <a:rPr lang="en-US" altLang="ja-JP" b="1" dirty="0">
                <a:solidFill>
                  <a:schemeClr val="accent2"/>
                </a:solidFill>
              </a:rPr>
              <a:t>β</a:t>
            </a:r>
            <a:r>
              <a:rPr lang="en-US" altLang="ja-JP" b="1" baseline="-25000" dirty="0">
                <a:solidFill>
                  <a:schemeClr val="accent2"/>
                </a:solidFill>
              </a:rPr>
              <a:t>2</a:t>
            </a:r>
            <a:r>
              <a:rPr lang="en-US" altLang="ja-JP" sz="2800" baseline="-25000" dirty="0">
                <a:solidFill>
                  <a:schemeClr val="accent2"/>
                </a:solidFill>
              </a:rPr>
              <a:t> </a:t>
            </a:r>
            <a:r>
              <a:rPr lang="en-US" altLang="ja-JP" sz="2400" dirty="0">
                <a:solidFill>
                  <a:schemeClr val="tx1">
                    <a:lumMod val="65000"/>
                    <a:lumOff val="35000"/>
                  </a:schemeClr>
                </a:solidFill>
              </a:rPr>
              <a:t>*(j - C)</a:t>
            </a:r>
            <a:r>
              <a:rPr lang="en-US" altLang="ja-JP" sz="2800" dirty="0">
                <a:solidFill>
                  <a:schemeClr val="tx1">
                    <a:lumMod val="65000"/>
                    <a:lumOff val="35000"/>
                  </a:schemeClr>
                </a:solidFill>
              </a:rPr>
              <a:t> </a:t>
            </a:r>
            <a:r>
              <a:rPr lang="en-US" altLang="ja-JP" sz="2000" dirty="0"/>
              <a:t>+</a:t>
            </a:r>
            <a:r>
              <a:rPr lang="en-US" altLang="ja-JP" b="1" dirty="0">
                <a:solidFill>
                  <a:schemeClr val="accent5"/>
                </a:solidFill>
              </a:rPr>
              <a:t>β</a:t>
            </a:r>
            <a:r>
              <a:rPr lang="en-US" altLang="ja-JP" b="1" baseline="-25000" dirty="0">
                <a:solidFill>
                  <a:schemeClr val="accent5"/>
                </a:solidFill>
              </a:rPr>
              <a:t>3</a:t>
            </a:r>
            <a:r>
              <a:rPr lang="en-US" altLang="ja-JP" sz="2400" dirty="0"/>
              <a:t>*</a:t>
            </a:r>
            <a:r>
              <a:rPr lang="en-US" altLang="ja-JP" sz="2400" dirty="0">
                <a:solidFill>
                  <a:schemeClr val="tx1">
                    <a:lumMod val="65000"/>
                    <a:lumOff val="35000"/>
                  </a:schemeClr>
                </a:solidFill>
              </a:rPr>
              <a:t>(j-T)*1(j&gt;T) </a:t>
            </a:r>
            <a:r>
              <a:rPr lang="en-US" altLang="ja-JP" sz="2400" dirty="0"/>
              <a:t>+</a:t>
            </a:r>
            <a:r>
              <a:rPr lang="en-US" altLang="ja-JP" sz="2400" dirty="0" err="1"/>
              <a:t>ε</a:t>
            </a:r>
            <a:r>
              <a:rPr lang="en-US" altLang="ja-JP" sz="2400" baseline="-25000" dirty="0" err="1"/>
              <a:t>j</a:t>
            </a:r>
            <a:endParaRPr kumimoji="1" lang="en-US" altLang="ja-JP" baseline="-25000" dirty="0"/>
          </a:p>
        </p:txBody>
      </p:sp>
      <p:sp>
        <p:nvSpPr>
          <p:cNvPr id="2" name="タイトル 1"/>
          <p:cNvSpPr>
            <a:spLocks noGrp="1"/>
          </p:cNvSpPr>
          <p:nvPr>
            <p:ph type="title"/>
          </p:nvPr>
        </p:nvSpPr>
        <p:spPr/>
        <p:txBody>
          <a:bodyPr>
            <a:normAutofit fontScale="90000"/>
          </a:bodyPr>
          <a:lstStyle/>
          <a:p>
            <a:r>
              <a:rPr lang="ja-JP" altLang="en-US" dirty="0"/>
              <a:t>個人データの折れ線回帰モデル</a:t>
            </a:r>
            <a:endParaRPr kumimoji="1" lang="ja-JP" altLang="en-US"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89</a:t>
            </a:fld>
            <a:endParaRPr lang="ja-JP" altLang="en-US">
              <a:latin typeface="Calibri"/>
              <a:ea typeface="ＭＳ Ｐゴシック" panose="020B0600070205080204" pitchFamily="34" charset="-128"/>
            </a:endParaRPr>
          </a:p>
        </p:txBody>
      </p:sp>
      <p:sp>
        <p:nvSpPr>
          <p:cNvPr id="3" name="テキスト ボックス 2">
            <a:extLst>
              <a:ext uri="{FF2B5EF4-FFF2-40B4-BE49-F238E27FC236}">
                <a16:creationId xmlns:a16="http://schemas.microsoft.com/office/drawing/2014/main" id="{8C3AAE11-C957-C446-93A1-B2C210540186}"/>
              </a:ext>
            </a:extLst>
          </p:cNvPr>
          <p:cNvSpPr txBox="1"/>
          <p:nvPr/>
        </p:nvSpPr>
        <p:spPr>
          <a:xfrm>
            <a:off x="467546" y="6381328"/>
            <a:ext cx="7864653" cy="400110"/>
          </a:xfrm>
          <a:prstGeom prst="rect">
            <a:avLst/>
          </a:prstGeom>
          <a:noFill/>
        </p:spPr>
        <p:txBody>
          <a:bodyPr wrap="none" rtlCol="0">
            <a:spAutoFit/>
          </a:bodyPr>
          <a:lstStyle/>
          <a:p>
            <a:pPr defTabSz="457200"/>
            <a:r>
              <a:rPr lang="ja-JP" altLang="en-US" sz="2000">
                <a:solidFill>
                  <a:prstClr val="black"/>
                </a:solidFill>
                <a:latin typeface="Calibri"/>
                <a:ea typeface="ＭＳ Ｐゴシック" panose="020B0600070205080204" pitchFamily="34" charset="-128"/>
              </a:rPr>
              <a:t>ベースライン期と介入フェーズそれぞれで異なる回帰直線を引くイメージ</a:t>
            </a:r>
          </a:p>
        </p:txBody>
      </p:sp>
      <p:pic>
        <p:nvPicPr>
          <p:cNvPr id="10" name="図 9">
            <a:extLst>
              <a:ext uri="{FF2B5EF4-FFF2-40B4-BE49-F238E27FC236}">
                <a16:creationId xmlns:a16="http://schemas.microsoft.com/office/drawing/2014/main" id="{BB15C2D9-C9DB-7045-A5CF-EE2D93A712F5}"/>
              </a:ext>
            </a:extLst>
          </p:cNvPr>
          <p:cNvPicPr>
            <a:picLocks noChangeAspect="1"/>
          </p:cNvPicPr>
          <p:nvPr/>
        </p:nvPicPr>
        <p:blipFill>
          <a:blip r:embed="rId2"/>
          <a:stretch>
            <a:fillRect/>
          </a:stretch>
        </p:blipFill>
        <p:spPr>
          <a:xfrm>
            <a:off x="3506078" y="1916832"/>
            <a:ext cx="5616624" cy="4270052"/>
          </a:xfrm>
          <a:prstGeom prst="rect">
            <a:avLst/>
          </a:prstGeom>
        </p:spPr>
      </p:pic>
      <p:sp>
        <p:nvSpPr>
          <p:cNvPr id="12" name="正方形/長方形 11">
            <a:extLst>
              <a:ext uri="{FF2B5EF4-FFF2-40B4-BE49-F238E27FC236}">
                <a16:creationId xmlns:a16="http://schemas.microsoft.com/office/drawing/2014/main" id="{87E9C449-8959-9C46-914C-7ECBCE456DD7}"/>
              </a:ext>
            </a:extLst>
          </p:cNvPr>
          <p:cNvSpPr/>
          <p:nvPr/>
        </p:nvSpPr>
        <p:spPr>
          <a:xfrm>
            <a:off x="5724128" y="2564906"/>
            <a:ext cx="576064" cy="584775"/>
          </a:xfrm>
          <a:prstGeom prst="rect">
            <a:avLst/>
          </a:prstGeom>
        </p:spPr>
        <p:txBody>
          <a:bodyPr wrap="square">
            <a:spAutoFit/>
          </a:bodyPr>
          <a:lstStyle/>
          <a:p>
            <a:pPr defTabSz="457200">
              <a:tabLst>
                <a:tab pos="0" algn="l"/>
              </a:tabLst>
            </a:pPr>
            <a:r>
              <a:rPr lang="en-US" altLang="ja-JP" sz="3200" dirty="0">
                <a:solidFill>
                  <a:srgbClr val="FF0000"/>
                </a:solidFill>
                <a:latin typeface="Calibri"/>
                <a:ea typeface="ＭＳ Ｐゴシック" panose="020B0600070205080204" pitchFamily="34" charset="-128"/>
              </a:rPr>
              <a:t>β</a:t>
            </a:r>
            <a:r>
              <a:rPr lang="en-US" altLang="ja-JP" sz="3200" baseline="-25000" dirty="0">
                <a:solidFill>
                  <a:srgbClr val="FF0000"/>
                </a:solidFill>
                <a:latin typeface="Calibri"/>
                <a:ea typeface="ＭＳ Ｐゴシック" panose="020B0600070205080204" pitchFamily="34" charset="-128"/>
              </a:rPr>
              <a:t>0</a:t>
            </a:r>
          </a:p>
        </p:txBody>
      </p:sp>
      <p:sp>
        <p:nvSpPr>
          <p:cNvPr id="52" name="正方形/長方形 51">
            <a:extLst>
              <a:ext uri="{FF2B5EF4-FFF2-40B4-BE49-F238E27FC236}">
                <a16:creationId xmlns:a16="http://schemas.microsoft.com/office/drawing/2014/main" id="{B3A3D728-4889-F145-9503-7A3D5E6537E9}"/>
              </a:ext>
            </a:extLst>
          </p:cNvPr>
          <p:cNvSpPr/>
          <p:nvPr/>
        </p:nvSpPr>
        <p:spPr>
          <a:xfrm>
            <a:off x="5724128" y="3501010"/>
            <a:ext cx="576064" cy="584775"/>
          </a:xfrm>
          <a:prstGeom prst="rect">
            <a:avLst/>
          </a:prstGeom>
        </p:spPr>
        <p:txBody>
          <a:bodyPr wrap="square">
            <a:spAutoFit/>
          </a:bodyPr>
          <a:lstStyle/>
          <a:p>
            <a:pPr defTabSz="457200">
              <a:tabLst>
                <a:tab pos="0" algn="l"/>
              </a:tabLst>
            </a:pPr>
            <a:r>
              <a:rPr lang="en-US" altLang="ja-JP" sz="3200" dirty="0">
                <a:solidFill>
                  <a:srgbClr val="4BACC6"/>
                </a:solidFill>
                <a:latin typeface="Calibri"/>
                <a:ea typeface="ＭＳ Ｐゴシック" panose="020B0600070205080204" pitchFamily="34" charset="-128"/>
              </a:rPr>
              <a:t>β</a:t>
            </a:r>
            <a:r>
              <a:rPr lang="en-US" altLang="ja-JP" sz="3200" baseline="-25000" dirty="0">
                <a:solidFill>
                  <a:srgbClr val="4BACC6"/>
                </a:solidFill>
                <a:latin typeface="Calibri"/>
                <a:ea typeface="ＭＳ Ｐゴシック" panose="020B0600070205080204" pitchFamily="34" charset="-128"/>
              </a:rPr>
              <a:t>1</a:t>
            </a:r>
          </a:p>
        </p:txBody>
      </p:sp>
      <p:sp>
        <p:nvSpPr>
          <p:cNvPr id="14" name="テキスト ボックス 13">
            <a:extLst>
              <a:ext uri="{FF2B5EF4-FFF2-40B4-BE49-F238E27FC236}">
                <a16:creationId xmlns:a16="http://schemas.microsoft.com/office/drawing/2014/main" id="{8C88BEEE-D1C0-2446-8632-2DA7E8AC7263}"/>
              </a:ext>
            </a:extLst>
          </p:cNvPr>
          <p:cNvSpPr txBox="1"/>
          <p:nvPr/>
        </p:nvSpPr>
        <p:spPr>
          <a:xfrm>
            <a:off x="5636053" y="1412778"/>
            <a:ext cx="1672253" cy="646331"/>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C = </a:t>
            </a:r>
            <a:r>
              <a:rPr lang="ja-JP" altLang="en-US">
                <a:solidFill>
                  <a:prstClr val="black"/>
                </a:solidFill>
                <a:latin typeface="Calibri"/>
                <a:ea typeface="ＭＳ Ｐゴシック" panose="020B0600070205080204" pitchFamily="34" charset="-128"/>
              </a:rPr>
              <a:t>中心化点</a:t>
            </a:r>
            <a:endParaRPr lang="en-US" altLang="ja-JP" dirty="0">
              <a:solidFill>
                <a:prstClr val="black"/>
              </a:solidFill>
              <a:latin typeface="Calibri"/>
              <a:ea typeface="ＭＳ Ｐゴシック" panose="020B0600070205080204" pitchFamily="34" charset="-128"/>
            </a:endParaRPr>
          </a:p>
          <a:p>
            <a:pPr defTabSz="457200"/>
            <a:r>
              <a:rPr lang="en-US" altLang="ja-JP" dirty="0">
                <a:solidFill>
                  <a:prstClr val="black"/>
                </a:solidFill>
                <a:latin typeface="Calibri"/>
                <a:ea typeface="ＭＳ Ｐゴシック" panose="020B0600070205080204" pitchFamily="34" charset="-128"/>
              </a:rPr>
              <a:t>T = </a:t>
            </a:r>
            <a:r>
              <a:rPr lang="ja-JP" altLang="en-US">
                <a:solidFill>
                  <a:prstClr val="black"/>
                </a:solidFill>
                <a:latin typeface="Calibri"/>
                <a:ea typeface="ＭＳ Ｐゴシック" panose="020B0600070205080204" pitchFamily="34" charset="-128"/>
              </a:rPr>
              <a:t>治療開始点</a:t>
            </a:r>
            <a:endParaRPr lang="en-US" altLang="ja-JP" dirty="0">
              <a:solidFill>
                <a:prstClr val="black"/>
              </a:solidFill>
              <a:latin typeface="Calibri"/>
              <a:ea typeface="ＭＳ Ｐゴシック" panose="020B0600070205080204" pitchFamily="34" charset="-128"/>
            </a:endParaRPr>
          </a:p>
        </p:txBody>
      </p:sp>
      <p:sp>
        <p:nvSpPr>
          <p:cNvPr id="53" name="テキスト ボックス 52">
            <a:extLst>
              <a:ext uri="{FF2B5EF4-FFF2-40B4-BE49-F238E27FC236}">
                <a16:creationId xmlns:a16="http://schemas.microsoft.com/office/drawing/2014/main" id="{EB1126AB-376B-454A-B773-1E17AB8B806F}"/>
              </a:ext>
            </a:extLst>
          </p:cNvPr>
          <p:cNvSpPr txBox="1"/>
          <p:nvPr/>
        </p:nvSpPr>
        <p:spPr>
          <a:xfrm>
            <a:off x="8460432" y="5733256"/>
            <a:ext cx="239168" cy="369332"/>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j</a:t>
            </a:r>
            <a:endParaRPr lang="ja-JP" altLang="en-US">
              <a:solidFill>
                <a:prstClr val="black"/>
              </a:solidFill>
              <a:latin typeface="Calibri"/>
              <a:ea typeface="ＭＳ Ｐゴシック" panose="020B0600070205080204" pitchFamily="34" charset="-128"/>
            </a:endParaRPr>
          </a:p>
        </p:txBody>
      </p:sp>
      <p:sp>
        <p:nvSpPr>
          <p:cNvPr id="54" name="正方形/長方形 53">
            <a:extLst>
              <a:ext uri="{FF2B5EF4-FFF2-40B4-BE49-F238E27FC236}">
                <a16:creationId xmlns:a16="http://schemas.microsoft.com/office/drawing/2014/main" id="{805EDEAA-A7DA-5F4C-B526-E24817772276}"/>
              </a:ext>
            </a:extLst>
          </p:cNvPr>
          <p:cNvSpPr/>
          <p:nvPr/>
        </p:nvSpPr>
        <p:spPr>
          <a:xfrm>
            <a:off x="4499992" y="1916834"/>
            <a:ext cx="576064" cy="584775"/>
          </a:xfrm>
          <a:prstGeom prst="rect">
            <a:avLst/>
          </a:prstGeom>
        </p:spPr>
        <p:txBody>
          <a:bodyPr wrap="square">
            <a:spAutoFit/>
          </a:bodyPr>
          <a:lstStyle/>
          <a:p>
            <a:pPr defTabSz="457200">
              <a:tabLst>
                <a:tab pos="0" algn="l"/>
              </a:tabLst>
            </a:pPr>
            <a:r>
              <a:rPr lang="en-US" altLang="ja-JP" sz="3200" dirty="0">
                <a:solidFill>
                  <a:srgbClr val="FF0000"/>
                </a:solidFill>
                <a:latin typeface="Calibri"/>
                <a:ea typeface="ＭＳ Ｐゴシック" panose="020B0600070205080204" pitchFamily="34" charset="-128"/>
              </a:rPr>
              <a:t>β</a:t>
            </a:r>
            <a:r>
              <a:rPr lang="en-US" altLang="ja-JP" sz="3200" baseline="-25000" dirty="0">
                <a:solidFill>
                  <a:srgbClr val="FF0000"/>
                </a:solidFill>
                <a:latin typeface="Calibri"/>
                <a:ea typeface="ＭＳ Ｐゴシック" panose="020B0600070205080204" pitchFamily="34" charset="-128"/>
              </a:rPr>
              <a:t>2</a:t>
            </a:r>
          </a:p>
        </p:txBody>
      </p:sp>
      <p:sp>
        <p:nvSpPr>
          <p:cNvPr id="86" name="正方形/長方形 85">
            <a:extLst>
              <a:ext uri="{FF2B5EF4-FFF2-40B4-BE49-F238E27FC236}">
                <a16:creationId xmlns:a16="http://schemas.microsoft.com/office/drawing/2014/main" id="{B490A904-68C7-9946-B70E-79504A472BA8}"/>
              </a:ext>
            </a:extLst>
          </p:cNvPr>
          <p:cNvSpPr/>
          <p:nvPr/>
        </p:nvSpPr>
        <p:spPr>
          <a:xfrm>
            <a:off x="6804248" y="4365106"/>
            <a:ext cx="570588" cy="584775"/>
          </a:xfrm>
          <a:prstGeom prst="rect">
            <a:avLst/>
          </a:prstGeom>
        </p:spPr>
        <p:txBody>
          <a:bodyPr wrap="square">
            <a:spAutoFit/>
          </a:bodyPr>
          <a:lstStyle/>
          <a:p>
            <a:pPr defTabSz="457200">
              <a:tabLst>
                <a:tab pos="0" algn="l"/>
              </a:tabLst>
            </a:pPr>
            <a:r>
              <a:rPr lang="en-US" altLang="ja-JP" sz="3200" dirty="0">
                <a:solidFill>
                  <a:srgbClr val="4BACC6"/>
                </a:solidFill>
                <a:latin typeface="Calibri"/>
                <a:ea typeface="ＭＳ Ｐゴシック" panose="020B0600070205080204" pitchFamily="34" charset="-128"/>
              </a:rPr>
              <a:t>β</a:t>
            </a:r>
            <a:r>
              <a:rPr lang="en-US" altLang="ja-JP" sz="3200" baseline="-25000" dirty="0">
                <a:solidFill>
                  <a:srgbClr val="4BACC6"/>
                </a:solidFill>
                <a:latin typeface="Calibri"/>
                <a:ea typeface="ＭＳ Ｐゴシック" panose="020B0600070205080204" pitchFamily="34" charset="-128"/>
              </a:rPr>
              <a:t>3</a:t>
            </a:r>
          </a:p>
        </p:txBody>
      </p:sp>
      <p:sp>
        <p:nvSpPr>
          <p:cNvPr id="87" name="正方形/長方形 86">
            <a:extLst>
              <a:ext uri="{FF2B5EF4-FFF2-40B4-BE49-F238E27FC236}">
                <a16:creationId xmlns:a16="http://schemas.microsoft.com/office/drawing/2014/main" id="{AA65224C-AE10-0846-871F-689E68983069}"/>
              </a:ext>
            </a:extLst>
          </p:cNvPr>
          <p:cNvSpPr/>
          <p:nvPr/>
        </p:nvSpPr>
        <p:spPr>
          <a:xfrm>
            <a:off x="179512" y="1844826"/>
            <a:ext cx="3594314" cy="2937599"/>
          </a:xfrm>
          <a:prstGeom prst="rect">
            <a:avLst/>
          </a:prstGeom>
        </p:spPr>
        <p:txBody>
          <a:bodyPr wrap="square">
            <a:spAutoFit/>
          </a:bodyPr>
          <a:lstStyle/>
          <a:p>
            <a:pPr defTabSz="457200">
              <a:lnSpc>
                <a:spcPct val="200000"/>
              </a:lnSpc>
              <a:tabLst>
                <a:tab pos="0" algn="l"/>
              </a:tabLst>
            </a:pPr>
            <a:r>
              <a:rPr lang="el-GR" altLang="ja-JP" sz="2400" dirty="0">
                <a:solidFill>
                  <a:srgbClr val="FF0000"/>
                </a:solidFill>
                <a:latin typeface="Calibri"/>
                <a:ea typeface="ＭＳ Ｐゴシック" panose="020B0600070205080204" pitchFamily="34" charset="-128"/>
              </a:rPr>
              <a:t>Β</a:t>
            </a:r>
            <a:r>
              <a:rPr lang="en-US" altLang="ja-JP" sz="2400" baseline="-25000" dirty="0">
                <a:solidFill>
                  <a:srgbClr val="FF0000"/>
                </a:solidFill>
                <a:latin typeface="Calibri"/>
                <a:ea typeface="ＭＳ Ｐゴシック" panose="020B0600070205080204" pitchFamily="34" charset="-128"/>
              </a:rPr>
              <a:t>0 </a:t>
            </a:r>
            <a:r>
              <a:rPr lang="en-US" altLang="ja-JP" sz="2400" dirty="0">
                <a:solidFill>
                  <a:srgbClr val="FF0000"/>
                </a:solidFill>
                <a:latin typeface="Calibri"/>
                <a:ea typeface="ＭＳ Ｐゴシック" panose="020B0600070205080204" pitchFamily="34" charset="-128"/>
              </a:rPr>
              <a:t>= </a:t>
            </a:r>
            <a:r>
              <a:rPr lang="ja-JP" altLang="en-US" sz="2400">
                <a:solidFill>
                  <a:srgbClr val="FF0000"/>
                </a:solidFill>
                <a:latin typeface="Calibri"/>
                <a:ea typeface="ＭＳ Ｐゴシック" panose="020B0600070205080204" pitchFamily="34" charset="-128"/>
              </a:rPr>
              <a:t>ベースラインの切片</a:t>
            </a:r>
            <a:endParaRPr lang="en-US" altLang="ja-JP" sz="2400" dirty="0">
              <a:solidFill>
                <a:srgbClr val="FF0000"/>
              </a:solidFill>
              <a:latin typeface="Calibri"/>
              <a:ea typeface="ＭＳ Ｐゴシック" panose="020B0600070205080204" pitchFamily="34" charset="-128"/>
            </a:endParaRPr>
          </a:p>
          <a:p>
            <a:pPr defTabSz="457200">
              <a:lnSpc>
                <a:spcPct val="200000"/>
              </a:lnSpc>
              <a:tabLst>
                <a:tab pos="0" algn="l"/>
              </a:tabLst>
            </a:pPr>
            <a:r>
              <a:rPr lang="en-US" altLang="ja-JP" sz="2400" dirty="0">
                <a:solidFill>
                  <a:srgbClr val="FF0000"/>
                </a:solidFill>
                <a:latin typeface="Calibri"/>
                <a:ea typeface="ＭＳ Ｐゴシック" panose="020B0600070205080204" pitchFamily="34" charset="-128"/>
              </a:rPr>
              <a:t>B</a:t>
            </a:r>
            <a:r>
              <a:rPr lang="en-US" altLang="ja-JP" sz="2400" baseline="-25000" dirty="0">
                <a:solidFill>
                  <a:srgbClr val="FF0000"/>
                </a:solidFill>
                <a:latin typeface="Calibri"/>
                <a:ea typeface="ＭＳ Ｐゴシック" panose="020B0600070205080204" pitchFamily="34" charset="-128"/>
              </a:rPr>
              <a:t>2</a:t>
            </a:r>
            <a:r>
              <a:rPr lang="en-US" altLang="ja-JP" sz="2400" dirty="0">
                <a:solidFill>
                  <a:srgbClr val="FF0000"/>
                </a:solidFill>
                <a:latin typeface="Calibri"/>
                <a:ea typeface="ＭＳ Ｐゴシック" panose="020B0600070205080204" pitchFamily="34" charset="-128"/>
              </a:rPr>
              <a:t>= </a:t>
            </a:r>
            <a:r>
              <a:rPr lang="ja-JP" altLang="en-US" sz="2400">
                <a:solidFill>
                  <a:srgbClr val="FF0000"/>
                </a:solidFill>
                <a:latin typeface="Calibri"/>
                <a:ea typeface="ＭＳ Ｐゴシック" panose="020B0600070205080204" pitchFamily="34" charset="-128"/>
              </a:rPr>
              <a:t>ベースラインの傾き</a:t>
            </a:r>
            <a:endParaRPr lang="en-US" altLang="ja-JP" sz="2400" dirty="0">
              <a:solidFill>
                <a:srgbClr val="FF0000"/>
              </a:solidFill>
              <a:latin typeface="Calibri"/>
              <a:ea typeface="ＭＳ Ｐゴシック" panose="020B0600070205080204" pitchFamily="34" charset="-128"/>
            </a:endParaRPr>
          </a:p>
          <a:p>
            <a:pPr defTabSz="457200">
              <a:lnSpc>
                <a:spcPct val="200000"/>
              </a:lnSpc>
              <a:tabLst>
                <a:tab pos="0" algn="l"/>
              </a:tabLst>
            </a:pPr>
            <a:r>
              <a:rPr lang="en-US" altLang="ja-JP" sz="2400" dirty="0">
                <a:solidFill>
                  <a:srgbClr val="4BACC6"/>
                </a:solidFill>
                <a:latin typeface="Calibri"/>
                <a:ea typeface="ＭＳ Ｐゴシック" panose="020B0600070205080204" pitchFamily="34" charset="-128"/>
              </a:rPr>
              <a:t>B</a:t>
            </a:r>
            <a:r>
              <a:rPr lang="en-US" altLang="ja-JP" sz="2400" baseline="-25000" dirty="0">
                <a:solidFill>
                  <a:srgbClr val="4BACC6"/>
                </a:solidFill>
                <a:latin typeface="Calibri"/>
                <a:ea typeface="ＭＳ Ｐゴシック" panose="020B0600070205080204" pitchFamily="34" charset="-128"/>
              </a:rPr>
              <a:t>1</a:t>
            </a:r>
            <a:r>
              <a:rPr lang="en-US" altLang="ja-JP" sz="2400" dirty="0">
                <a:solidFill>
                  <a:srgbClr val="4BACC6"/>
                </a:solidFill>
                <a:latin typeface="Calibri"/>
                <a:ea typeface="ＭＳ Ｐゴシック" panose="020B0600070205080204" pitchFamily="34" charset="-128"/>
              </a:rPr>
              <a:t>=</a:t>
            </a:r>
            <a:r>
              <a:rPr lang="ja-JP" altLang="en-US" sz="2400">
                <a:solidFill>
                  <a:srgbClr val="4BACC6"/>
                </a:solidFill>
                <a:latin typeface="Calibri"/>
                <a:ea typeface="ＭＳ Ｐゴシック" panose="020B0600070205080204" pitchFamily="34" charset="-128"/>
              </a:rPr>
              <a:t>介入フェーズの切片</a:t>
            </a:r>
            <a:endParaRPr lang="en-US" altLang="ja-JP" sz="2400" dirty="0">
              <a:solidFill>
                <a:srgbClr val="4BACC6"/>
              </a:solidFill>
              <a:latin typeface="Calibri"/>
              <a:ea typeface="ＭＳ Ｐゴシック" panose="020B0600070205080204" pitchFamily="34" charset="-128"/>
            </a:endParaRPr>
          </a:p>
          <a:p>
            <a:pPr defTabSz="457200">
              <a:lnSpc>
                <a:spcPct val="200000"/>
              </a:lnSpc>
              <a:tabLst>
                <a:tab pos="0" algn="l"/>
              </a:tabLst>
            </a:pPr>
            <a:r>
              <a:rPr lang="en-US" altLang="ja-JP" sz="2400" dirty="0">
                <a:solidFill>
                  <a:srgbClr val="4BACC6"/>
                </a:solidFill>
                <a:latin typeface="Calibri"/>
                <a:ea typeface="ＭＳ Ｐゴシック" panose="020B0600070205080204" pitchFamily="34" charset="-128"/>
              </a:rPr>
              <a:t>B</a:t>
            </a:r>
            <a:r>
              <a:rPr lang="en-US" altLang="ja-JP" sz="2400" baseline="-25000" dirty="0">
                <a:solidFill>
                  <a:srgbClr val="4BACC6"/>
                </a:solidFill>
                <a:latin typeface="Calibri"/>
                <a:ea typeface="ＭＳ Ｐゴシック" panose="020B0600070205080204" pitchFamily="34" charset="-128"/>
              </a:rPr>
              <a:t>3</a:t>
            </a:r>
            <a:r>
              <a:rPr lang="en-US" altLang="ja-JP" sz="2400" dirty="0">
                <a:solidFill>
                  <a:srgbClr val="4BACC6"/>
                </a:solidFill>
                <a:latin typeface="Calibri"/>
                <a:ea typeface="ＭＳ Ｐゴシック" panose="020B0600070205080204" pitchFamily="34" charset="-128"/>
              </a:rPr>
              <a:t>=</a:t>
            </a:r>
            <a:r>
              <a:rPr lang="ja-JP" altLang="en-US" sz="2400">
                <a:solidFill>
                  <a:srgbClr val="4BACC6"/>
                </a:solidFill>
                <a:latin typeface="Calibri"/>
                <a:ea typeface="ＭＳ Ｐゴシック" panose="020B0600070205080204" pitchFamily="34" charset="-128"/>
              </a:rPr>
              <a:t>介入フェーズの傾き</a:t>
            </a:r>
            <a:endParaRPr lang="en-US" altLang="ja-JP" sz="2400" dirty="0">
              <a:solidFill>
                <a:srgbClr val="4BACC6"/>
              </a:solidFill>
              <a:latin typeface="Calibri"/>
              <a:ea typeface="ＭＳ Ｐゴシック" panose="020B0600070205080204" pitchFamily="34" charset="-128"/>
            </a:endParaRPr>
          </a:p>
        </p:txBody>
      </p:sp>
      <p:cxnSp>
        <p:nvCxnSpPr>
          <p:cNvPr id="16" name="直線矢印コネクタ 15">
            <a:extLst>
              <a:ext uri="{FF2B5EF4-FFF2-40B4-BE49-F238E27FC236}">
                <a16:creationId xmlns:a16="http://schemas.microsoft.com/office/drawing/2014/main" id="{05637417-9F1D-4C4D-9D4F-CF934D4399A5}"/>
              </a:ext>
            </a:extLst>
          </p:cNvPr>
          <p:cNvCxnSpPr/>
          <p:nvPr/>
        </p:nvCxnSpPr>
        <p:spPr>
          <a:xfrm>
            <a:off x="5724128" y="2996952"/>
            <a:ext cx="0" cy="1512168"/>
          </a:xfrm>
          <a:prstGeom prst="straightConnector1">
            <a:avLst/>
          </a:prstGeom>
          <a:ln w="5715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888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F60A0-96EC-E344-8650-609A90E8A735}"/>
              </a:ext>
            </a:extLst>
          </p:cNvPr>
          <p:cNvSpPr>
            <a:spLocks noGrp="1"/>
          </p:cNvSpPr>
          <p:nvPr>
            <p:ph type="title"/>
          </p:nvPr>
        </p:nvSpPr>
        <p:spPr>
          <a:xfrm>
            <a:off x="0" y="2"/>
            <a:ext cx="9144000" cy="720195"/>
          </a:xfrm>
        </p:spPr>
        <p:txBody>
          <a:bodyPr>
            <a:normAutofit fontScale="90000"/>
          </a:bodyPr>
          <a:lstStyle/>
          <a:p>
            <a:r>
              <a:rPr kumimoji="1" lang="en-US" altLang="ja-JP" dirty="0"/>
              <a:t>1</a:t>
            </a:r>
            <a:r>
              <a:rPr kumimoji="1" lang="ja-JP" altLang="en-US"/>
              <a:t>事例実験研究の意義</a:t>
            </a:r>
          </a:p>
        </p:txBody>
      </p:sp>
      <p:sp>
        <p:nvSpPr>
          <p:cNvPr id="4" name="スライド番号プレースホルダー 3">
            <a:extLst>
              <a:ext uri="{FF2B5EF4-FFF2-40B4-BE49-F238E27FC236}">
                <a16:creationId xmlns:a16="http://schemas.microsoft.com/office/drawing/2014/main" id="{AB45662F-3972-C844-BC24-AB56AE9FEA7A}"/>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9</a:t>
            </a:fld>
            <a:endParaRPr lang="ja-JP" altLang="en-US">
              <a:latin typeface="Calibri"/>
              <a:ea typeface="ＭＳ Ｐゴシック" panose="020B0600070205080204" pitchFamily="34" charset="-128"/>
            </a:endParaRPr>
          </a:p>
        </p:txBody>
      </p:sp>
      <p:sp>
        <p:nvSpPr>
          <p:cNvPr id="13" name="正方形/長方形 12">
            <a:extLst>
              <a:ext uri="{FF2B5EF4-FFF2-40B4-BE49-F238E27FC236}">
                <a16:creationId xmlns:a16="http://schemas.microsoft.com/office/drawing/2014/main" id="{C91CF1D7-9258-2441-A3B7-477645848FCE}"/>
              </a:ext>
            </a:extLst>
          </p:cNvPr>
          <p:cNvSpPr/>
          <p:nvPr/>
        </p:nvSpPr>
        <p:spPr>
          <a:xfrm>
            <a:off x="179512" y="723371"/>
            <a:ext cx="8758336" cy="5261120"/>
          </a:xfrm>
          <a:prstGeom prst="rect">
            <a:avLst/>
          </a:prstGeom>
        </p:spPr>
        <p:txBody>
          <a:bodyPr wrap="square">
            <a:spAutoFit/>
          </a:bodyPr>
          <a:lstStyle/>
          <a:p>
            <a:pPr defTabSz="457200"/>
            <a:r>
              <a:rPr lang="en-US" altLang="ja-JP" sz="3200" b="1" dirty="0">
                <a:solidFill>
                  <a:prstClr val="black"/>
                </a:solidFill>
                <a:latin typeface="Arial Unicode MS" panose="020B0604020202020204" pitchFamily="34" charset="-128"/>
                <a:ea typeface="BIZ UDGothic" panose="020B0400000000000000" pitchFamily="49" charset="-128"/>
                <a:cs typeface="Arial" panose="020B0604020202020204" pitchFamily="34" charset="0"/>
              </a:rPr>
              <a:t>1. </a:t>
            </a:r>
            <a:r>
              <a:rPr lang="ja-JP" altLang="en-US" sz="3200" b="1">
                <a:solidFill>
                  <a:prstClr val="black"/>
                </a:solidFill>
                <a:latin typeface="Arial Unicode MS" panose="020B0604020202020204" pitchFamily="34" charset="-128"/>
                <a:ea typeface="BIZ UDGothic" panose="020B0400000000000000" pitchFamily="49" charset="-128"/>
              </a:rPr>
              <a:t>臨床</a:t>
            </a:r>
            <a:r>
              <a:rPr lang="en-US" altLang="ja-JP" sz="3200" b="1" dirty="0">
                <a:solidFill>
                  <a:prstClr val="black"/>
                </a:solidFill>
                <a:latin typeface="Arial Unicode MS" panose="020B0604020202020204" pitchFamily="34" charset="-128"/>
                <a:ea typeface="BIZ UDGothic" panose="020B0400000000000000" pitchFamily="49" charset="-128"/>
              </a:rPr>
              <a:t>”</a:t>
            </a:r>
            <a:r>
              <a:rPr lang="ja-JP" altLang="en-US" sz="3200" b="1" dirty="0">
                <a:solidFill>
                  <a:prstClr val="black"/>
                </a:solidFill>
                <a:latin typeface="Arial Unicode MS" panose="020B0604020202020204" pitchFamily="34" charset="-128"/>
                <a:ea typeface="BIZ UDGothic" panose="020B0400000000000000" pitchFamily="49" charset="-128"/>
              </a:rPr>
              <a:t>実践</a:t>
            </a:r>
            <a:r>
              <a:rPr lang="en-US" altLang="ja-JP" sz="3200" b="1" dirty="0">
                <a:solidFill>
                  <a:prstClr val="black"/>
                </a:solidFill>
                <a:latin typeface="Arial Unicode MS" panose="020B0604020202020204" pitchFamily="34" charset="-128"/>
                <a:ea typeface="BIZ UDGothic" panose="020B0400000000000000" pitchFamily="49" charset="-128"/>
              </a:rPr>
              <a:t>”</a:t>
            </a:r>
            <a:r>
              <a:rPr lang="ja-JP" altLang="en-US" sz="3200" b="1" dirty="0">
                <a:solidFill>
                  <a:prstClr val="black"/>
                </a:solidFill>
                <a:latin typeface="Arial Unicode MS" panose="020B0604020202020204" pitchFamily="34" charset="-128"/>
                <a:ea typeface="BIZ UDGothic" panose="020B0400000000000000" pitchFamily="49" charset="-128"/>
              </a:rPr>
              <a:t>の効果を科学的に検証可能</a:t>
            </a:r>
            <a:endParaRPr lang="en-US" altLang="ja-JP" sz="3200" b="1" dirty="0">
              <a:solidFill>
                <a:prstClr val="black"/>
              </a:solidFill>
              <a:latin typeface="Arial Unicode MS" panose="020B0604020202020204" pitchFamily="34" charset="-128"/>
              <a:ea typeface="BIZ UDGothic" panose="020B0400000000000000" pitchFamily="49" charset="-128"/>
            </a:endParaRPr>
          </a:p>
          <a:p>
            <a:pPr marL="1371600" lvl="2" indent="-457200" defTabSz="457200">
              <a:buFont typeface="Arial"/>
              <a:buChar char="•"/>
            </a:pPr>
            <a:r>
              <a:rPr lang="ja-JP" altLang="en-US" sz="2800" dirty="0">
                <a:solidFill>
                  <a:prstClr val="black"/>
                </a:solidFill>
                <a:latin typeface="Arial Unicode MS" panose="020B0604020202020204" pitchFamily="34" charset="-128"/>
                <a:ea typeface="BIZ UDGothic" panose="020B0400000000000000" pitchFamily="49" charset="-128"/>
              </a:rPr>
              <a:t>クライエントに現在実施している介入が有効かを、クライエントの観察データに基づいて客観的に</a:t>
            </a:r>
            <a:r>
              <a:rPr lang="ja-JP" altLang="en-US" sz="2800">
                <a:solidFill>
                  <a:prstClr val="black"/>
                </a:solidFill>
                <a:latin typeface="Arial Unicode MS" panose="020B0604020202020204" pitchFamily="34" charset="-128"/>
                <a:ea typeface="BIZ UDGothic" panose="020B0400000000000000" pitchFamily="49" charset="-128"/>
              </a:rPr>
              <a:t>判断できる</a:t>
            </a:r>
            <a:endParaRPr lang="en-US" altLang="ja-JP" sz="2800" dirty="0">
              <a:solidFill>
                <a:prstClr val="black"/>
              </a:solidFill>
              <a:latin typeface="Arial Unicode MS" panose="020B0604020202020204" pitchFamily="34" charset="-128"/>
              <a:ea typeface="BIZ UDGothic" panose="020B0400000000000000" pitchFamily="49" charset="-128"/>
            </a:endParaRPr>
          </a:p>
          <a:p>
            <a:pPr defTabSz="457200"/>
            <a:r>
              <a:rPr lang="en" altLang="ja-JP" sz="3200" b="1" dirty="0">
                <a:solidFill>
                  <a:prstClr val="black"/>
                </a:solidFill>
                <a:latin typeface="Arial Unicode MS" panose="020B0604020202020204" pitchFamily="34" charset="-128"/>
                <a:ea typeface="BIZ UDGothic" panose="020B0400000000000000" pitchFamily="49" charset="-128"/>
                <a:cs typeface="Arial" panose="020B0604020202020204" pitchFamily="34" charset="0"/>
              </a:rPr>
              <a:t>2. RCT</a:t>
            </a:r>
            <a:r>
              <a:rPr lang="ja-JP" altLang="en-US" sz="3200" b="1">
                <a:solidFill>
                  <a:prstClr val="black"/>
                </a:solidFill>
                <a:latin typeface="Arial Unicode MS" panose="020B0604020202020204" pitchFamily="34" charset="-128"/>
                <a:ea typeface="BIZ UDGothic" panose="020B0400000000000000" pitchFamily="49" charset="-128"/>
              </a:rPr>
              <a:t>の</a:t>
            </a:r>
            <a:r>
              <a:rPr lang="ja-JP" altLang="en-US" sz="3200" b="1" dirty="0">
                <a:solidFill>
                  <a:prstClr val="black"/>
                </a:solidFill>
                <a:latin typeface="Arial Unicode MS" panose="020B0604020202020204" pitchFamily="34" charset="-128"/>
                <a:ea typeface="BIZ UDGothic" panose="020B0400000000000000" pitchFamily="49" charset="-128"/>
              </a:rPr>
              <a:t>実施が困難な状況で介入法</a:t>
            </a:r>
            <a:r>
              <a:rPr lang="ja-JP" altLang="en-US" sz="3200" b="1">
                <a:solidFill>
                  <a:prstClr val="black"/>
                </a:solidFill>
                <a:latin typeface="Arial Unicode MS" panose="020B0604020202020204" pitchFamily="34" charset="-128"/>
                <a:ea typeface="BIZ UDGothic" panose="020B0400000000000000" pitchFamily="49" charset="-128"/>
              </a:rPr>
              <a:t>の有効性</a:t>
            </a:r>
            <a:br>
              <a:rPr lang="en-US" altLang="ja-JP" sz="3200" b="1" dirty="0">
                <a:solidFill>
                  <a:prstClr val="black"/>
                </a:solidFill>
                <a:latin typeface="Arial Unicode MS" panose="020B0604020202020204" pitchFamily="34" charset="-128"/>
                <a:ea typeface="BIZ UDGothic" panose="020B0400000000000000" pitchFamily="49" charset="-128"/>
              </a:rPr>
            </a:br>
            <a:r>
              <a:rPr lang="en-US" altLang="ja-JP" sz="3200" b="1" dirty="0">
                <a:solidFill>
                  <a:prstClr val="black"/>
                </a:solidFill>
                <a:latin typeface="Arial Unicode MS" panose="020B0604020202020204" pitchFamily="34" charset="-128"/>
                <a:ea typeface="BIZ UDGothic" panose="020B0400000000000000" pitchFamily="49" charset="-128"/>
              </a:rPr>
              <a:t>  </a:t>
            </a:r>
            <a:r>
              <a:rPr lang="ja-JP" altLang="en-US" sz="3200" b="1">
                <a:solidFill>
                  <a:prstClr val="black"/>
                </a:solidFill>
                <a:latin typeface="Arial Unicode MS" panose="020B0604020202020204" pitchFamily="34" charset="-128"/>
                <a:ea typeface="BIZ UDGothic" panose="020B0400000000000000" pitchFamily="49" charset="-128"/>
              </a:rPr>
              <a:t>を</a:t>
            </a:r>
            <a:r>
              <a:rPr lang="ja-JP" altLang="en-US" sz="3200" b="1" dirty="0">
                <a:solidFill>
                  <a:prstClr val="black"/>
                </a:solidFill>
                <a:latin typeface="Arial Unicode MS" panose="020B0604020202020204" pitchFamily="34" charset="-128"/>
                <a:ea typeface="BIZ UDGothic" panose="020B0400000000000000" pitchFamily="49" charset="-128"/>
              </a:rPr>
              <a:t>科学的に評価する代替法としての期待</a:t>
            </a:r>
            <a:endParaRPr lang="en" altLang="ja-JP" sz="3200" b="1" dirty="0">
              <a:solidFill>
                <a:prstClr val="black"/>
              </a:solidFill>
              <a:latin typeface="Arial Unicode MS" panose="020B0604020202020204" pitchFamily="34" charset="-128"/>
              <a:ea typeface="BIZ UDGothic" panose="020B0400000000000000" pitchFamily="49" charset="-128"/>
            </a:endParaRPr>
          </a:p>
          <a:p>
            <a:pPr marL="1371600" lvl="2" indent="-457200" defTabSz="457200">
              <a:lnSpc>
                <a:spcPct val="150000"/>
              </a:lnSpc>
              <a:buFont typeface="Arial" panose="020B0604020202020204" pitchFamily="34" charset="0"/>
              <a:buChar char="•"/>
            </a:pPr>
            <a:r>
              <a:rPr lang="ja-JP" altLang="en-US" sz="2800" dirty="0">
                <a:solidFill>
                  <a:prstClr val="black"/>
                </a:solidFill>
                <a:latin typeface="Arial Unicode MS" panose="020B0604020202020204" pitchFamily="34" charset="-128"/>
                <a:ea typeface="BIZ UDGothic" panose="020B0400000000000000" pitchFamily="49" charset="-128"/>
              </a:rPr>
              <a:t>症例集積の現実的な困難</a:t>
            </a:r>
            <a:r>
              <a:rPr lang="en-US" altLang="ja-JP" sz="2800" dirty="0">
                <a:solidFill>
                  <a:prstClr val="black"/>
                </a:solidFill>
                <a:latin typeface="Arial Unicode MS" panose="020B0604020202020204" pitchFamily="34" charset="-128"/>
                <a:ea typeface="BIZ UDGothic" panose="020B0400000000000000" pitchFamily="49" charset="-128"/>
              </a:rPr>
              <a:t> </a:t>
            </a:r>
          </a:p>
          <a:p>
            <a:pPr marL="1371600" lvl="2" indent="-457200" defTabSz="457200">
              <a:lnSpc>
                <a:spcPct val="150000"/>
              </a:lnSpc>
              <a:buFont typeface="Arial" panose="020B0604020202020204" pitchFamily="34" charset="0"/>
              <a:buChar char="•"/>
            </a:pPr>
            <a:r>
              <a:rPr lang="ja-JP" altLang="en-US" sz="2800" dirty="0">
                <a:solidFill>
                  <a:prstClr val="black"/>
                </a:solidFill>
                <a:latin typeface="Arial Unicode MS" panose="020B0604020202020204" pitchFamily="34" charset="-128"/>
                <a:ea typeface="BIZ UDGothic" panose="020B0400000000000000" pitchFamily="49" charset="-128"/>
              </a:rPr>
              <a:t>統制群への割り当ての倫理的問題</a:t>
            </a:r>
            <a:endParaRPr lang="en-US" altLang="ja-JP" sz="2800" dirty="0">
              <a:solidFill>
                <a:prstClr val="black"/>
              </a:solidFill>
              <a:latin typeface="Arial Unicode MS" panose="020B0604020202020204" pitchFamily="34" charset="-128"/>
              <a:ea typeface="BIZ UDGothic" panose="020B0400000000000000" pitchFamily="49" charset="-128"/>
            </a:endParaRPr>
          </a:p>
          <a:p>
            <a:pPr marL="1371600" lvl="2" indent="-457200" defTabSz="457200">
              <a:lnSpc>
                <a:spcPct val="150000"/>
              </a:lnSpc>
              <a:buFont typeface="Arial" panose="020B0604020202020204" pitchFamily="34" charset="0"/>
              <a:buChar char="•"/>
            </a:pPr>
            <a:r>
              <a:rPr lang="en-US" altLang="ja-JP" sz="2800" dirty="0">
                <a:solidFill>
                  <a:prstClr val="black"/>
                </a:solidFill>
                <a:latin typeface="Arial Unicode MS" panose="020B0604020202020204" pitchFamily="34" charset="-128"/>
                <a:ea typeface="BIZ UDGothic" panose="020B0400000000000000" pitchFamily="49" charset="-128"/>
              </a:rPr>
              <a:t>RCT</a:t>
            </a:r>
            <a:r>
              <a:rPr lang="ja-JP" altLang="en-US" sz="2800" dirty="0">
                <a:solidFill>
                  <a:prstClr val="black"/>
                </a:solidFill>
                <a:latin typeface="Arial Unicode MS" panose="020B0604020202020204" pitchFamily="34" charset="-128"/>
                <a:ea typeface="BIZ UDGothic" panose="020B0400000000000000" pitchFamily="49" charset="-128"/>
              </a:rPr>
              <a:t>自体の限界の指摘</a:t>
            </a:r>
            <a:endParaRPr lang="en-US" altLang="ja-JP" sz="2800" dirty="0">
              <a:solidFill>
                <a:prstClr val="black"/>
              </a:solidFill>
              <a:latin typeface="Arial Unicode MS" panose="020B0604020202020204" pitchFamily="34" charset="-128"/>
              <a:ea typeface="BIZ UDGothic" panose="020B0400000000000000" pitchFamily="49" charset="-128"/>
            </a:endParaRPr>
          </a:p>
          <a:p>
            <a:pPr lvl="2" defTabSz="457200">
              <a:lnSpc>
                <a:spcPct val="150000"/>
              </a:lnSpc>
            </a:pPr>
            <a:r>
              <a:rPr lang="en-US" altLang="ja-JP" sz="2400" dirty="0">
                <a:solidFill>
                  <a:prstClr val="black"/>
                </a:solidFill>
                <a:latin typeface="Arial Unicode MS" panose="020B0604020202020204" pitchFamily="34" charset="-128"/>
                <a:ea typeface="BIZ UDGothic" panose="020B0400000000000000" pitchFamily="49" charset="-128"/>
              </a:rPr>
              <a:t>		RCT</a:t>
            </a:r>
            <a:r>
              <a:rPr lang="ja-JP" altLang="en-US" sz="2400" dirty="0">
                <a:solidFill>
                  <a:prstClr val="black"/>
                </a:solidFill>
                <a:latin typeface="Arial Unicode MS" panose="020B0604020202020204" pitchFamily="34" charset="-128"/>
                <a:ea typeface="BIZ UDGothic" panose="020B0400000000000000" pitchFamily="49" charset="-128"/>
              </a:rPr>
              <a:t>と実臨床の患者との乖離や個人差等</a:t>
            </a:r>
            <a:r>
              <a:rPr lang="en-US" altLang="ja-JP" sz="2400" dirty="0">
                <a:solidFill>
                  <a:prstClr val="black"/>
                </a:solidFill>
                <a:latin typeface="Arial Unicode MS" panose="020B0604020202020204" pitchFamily="34" charset="-128"/>
                <a:ea typeface="BIZ UDGothic" panose="020B0400000000000000" pitchFamily="49" charset="-128"/>
              </a:rPr>
              <a:t> </a:t>
            </a:r>
          </a:p>
        </p:txBody>
      </p:sp>
      <p:sp>
        <p:nvSpPr>
          <p:cNvPr id="5" name="正方形/長方形 4">
            <a:extLst>
              <a:ext uri="{FF2B5EF4-FFF2-40B4-BE49-F238E27FC236}">
                <a16:creationId xmlns:a16="http://schemas.microsoft.com/office/drawing/2014/main" id="{E71F1EF2-E412-2F41-A273-FB680119F9F0}"/>
              </a:ext>
            </a:extLst>
          </p:cNvPr>
          <p:cNvSpPr/>
          <p:nvPr/>
        </p:nvSpPr>
        <p:spPr>
          <a:xfrm>
            <a:off x="179512" y="6194332"/>
            <a:ext cx="8568952" cy="646331"/>
          </a:xfrm>
          <a:prstGeom prst="rect">
            <a:avLst/>
          </a:prstGeom>
        </p:spPr>
        <p:txBody>
          <a:bodyPr wrap="square">
            <a:spAutoFit/>
          </a:bodyPr>
          <a:lstStyle/>
          <a:p>
            <a:pPr defTabSz="457200"/>
            <a:r>
              <a:rPr lang="en" altLang="ja-JP" dirty="0">
                <a:solidFill>
                  <a:srgbClr val="222222"/>
                </a:solidFill>
                <a:latin typeface="Arial" panose="020B0604020202020204" pitchFamily="34" charset="0"/>
                <a:ea typeface="ＭＳ Ｐゴシック" panose="020B0600070205080204" pitchFamily="34" charset="-128"/>
              </a:rPr>
              <a:t>Barlow, D. H., Nock, M., &amp; </a:t>
            </a:r>
            <a:r>
              <a:rPr lang="en" altLang="ja-JP" dirty="0" err="1">
                <a:solidFill>
                  <a:srgbClr val="222222"/>
                </a:solidFill>
                <a:latin typeface="Arial" panose="020B0604020202020204" pitchFamily="34" charset="0"/>
                <a:ea typeface="ＭＳ Ｐゴシック" panose="020B0600070205080204" pitchFamily="34" charset="-128"/>
              </a:rPr>
              <a:t>Hersen</a:t>
            </a:r>
            <a:r>
              <a:rPr lang="en" altLang="ja-JP" dirty="0">
                <a:solidFill>
                  <a:srgbClr val="222222"/>
                </a:solidFill>
                <a:latin typeface="Arial" panose="020B0604020202020204" pitchFamily="34" charset="0"/>
                <a:ea typeface="ＭＳ Ｐゴシック" panose="020B0600070205080204" pitchFamily="34" charset="-128"/>
              </a:rPr>
              <a:t>, M. (2009). </a:t>
            </a:r>
            <a:r>
              <a:rPr lang="en" altLang="ja-JP" i="1" dirty="0">
                <a:solidFill>
                  <a:srgbClr val="222222"/>
                </a:solidFill>
                <a:latin typeface="Arial" panose="020B0604020202020204" pitchFamily="34" charset="0"/>
                <a:ea typeface="ＭＳ Ｐゴシック" panose="020B0600070205080204" pitchFamily="34" charset="-128"/>
              </a:rPr>
              <a:t>Single case experimental designs: Strategies for studying behavior for change</a:t>
            </a:r>
            <a:r>
              <a:rPr lang="en" altLang="ja-JP" dirty="0">
                <a:solidFill>
                  <a:srgbClr val="222222"/>
                </a:solidFill>
                <a:latin typeface="Arial" panose="020B0604020202020204" pitchFamily="34" charset="0"/>
                <a:ea typeface="ＭＳ Ｐゴシック" panose="020B0600070205080204" pitchFamily="34" charset="-128"/>
              </a:rPr>
              <a:t> (No. </a:t>
            </a:r>
            <a:r>
              <a:rPr lang="en" altLang="ja-JP" dirty="0" err="1">
                <a:solidFill>
                  <a:srgbClr val="222222"/>
                </a:solidFill>
                <a:latin typeface="Arial" panose="020B0604020202020204" pitchFamily="34" charset="0"/>
                <a:ea typeface="ＭＳ Ｐゴシック" panose="020B0600070205080204" pitchFamily="34" charset="-128"/>
              </a:rPr>
              <a:t>Sirsi</a:t>
            </a:r>
            <a:r>
              <a:rPr lang="en" altLang="ja-JP" dirty="0">
                <a:solidFill>
                  <a:srgbClr val="222222"/>
                </a:solidFill>
                <a:latin typeface="Arial" panose="020B0604020202020204" pitchFamily="34" charset="0"/>
                <a:ea typeface="ＭＳ Ｐゴシック" panose="020B0600070205080204" pitchFamily="34" charset="-128"/>
              </a:rPr>
              <a:t>) i9780205474554).</a:t>
            </a:r>
            <a:endParaRPr lang="ja-JP" altLang="en-US">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25266341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コンテンツ プレースホルダー 2"/>
          <p:cNvSpPr>
            <a:spLocks noGrp="1"/>
          </p:cNvSpPr>
          <p:nvPr>
            <p:ph idx="1"/>
          </p:nvPr>
        </p:nvSpPr>
        <p:spPr>
          <a:xfrm>
            <a:off x="44411" y="764706"/>
            <a:ext cx="9099591" cy="5237163"/>
          </a:xfrm>
        </p:spPr>
        <p:txBody>
          <a:bodyPr/>
          <a:lstStyle/>
          <a:p>
            <a:pPr marL="0" indent="0">
              <a:buNone/>
              <a:tabLst>
                <a:tab pos="0" algn="l"/>
              </a:tabLst>
            </a:pPr>
            <a:r>
              <a:rPr lang="en-US" altLang="ja-JP" sz="2000" dirty="0" err="1"/>
              <a:t>Y</a:t>
            </a:r>
            <a:r>
              <a:rPr lang="en-US" altLang="ja-JP" sz="2000" baseline="-25000" dirty="0" err="1"/>
              <a:t>ij</a:t>
            </a:r>
            <a:r>
              <a:rPr lang="en-US" altLang="ja-JP" sz="2400" dirty="0"/>
              <a:t> </a:t>
            </a:r>
            <a:r>
              <a:rPr lang="en-US" altLang="ja-JP" sz="2000" dirty="0"/>
              <a:t>(T)</a:t>
            </a:r>
            <a:r>
              <a:rPr lang="en-US" altLang="ja-JP" sz="2800" dirty="0"/>
              <a:t>= </a:t>
            </a:r>
            <a:r>
              <a:rPr lang="en-US" altLang="ja-JP" sz="2800" b="1" dirty="0">
                <a:solidFill>
                  <a:schemeClr val="accent2"/>
                </a:solidFill>
              </a:rPr>
              <a:t>β</a:t>
            </a:r>
            <a:r>
              <a:rPr lang="en-US" altLang="ja-JP" sz="2800" b="1" baseline="-25000" dirty="0">
                <a:solidFill>
                  <a:schemeClr val="accent2"/>
                </a:solidFill>
              </a:rPr>
              <a:t>0i</a:t>
            </a:r>
            <a:r>
              <a:rPr lang="en-US" altLang="ja-JP" sz="2800" dirty="0">
                <a:solidFill>
                  <a:schemeClr val="accent2"/>
                </a:solidFill>
              </a:rPr>
              <a:t> </a:t>
            </a:r>
            <a:r>
              <a:rPr lang="en-US" altLang="ja-JP" sz="1800" dirty="0"/>
              <a:t>+</a:t>
            </a:r>
            <a:r>
              <a:rPr lang="en-US" altLang="ja-JP" sz="2400" dirty="0">
                <a:solidFill>
                  <a:schemeClr val="accent2"/>
                </a:solidFill>
              </a:rPr>
              <a:t> </a:t>
            </a:r>
            <a:r>
              <a:rPr lang="en-US" altLang="ja-JP" sz="2800" b="1" dirty="0">
                <a:solidFill>
                  <a:schemeClr val="accent5"/>
                </a:solidFill>
              </a:rPr>
              <a:t>β</a:t>
            </a:r>
            <a:r>
              <a:rPr lang="en-US" altLang="ja-JP" sz="2800" b="1" baseline="-25000" dirty="0">
                <a:solidFill>
                  <a:schemeClr val="accent5"/>
                </a:solidFill>
              </a:rPr>
              <a:t>1i</a:t>
            </a:r>
            <a:r>
              <a:rPr lang="en-US" altLang="ja-JP" sz="2000" dirty="0">
                <a:solidFill>
                  <a:schemeClr val="tx1">
                    <a:lumMod val="65000"/>
                    <a:lumOff val="35000"/>
                  </a:schemeClr>
                </a:solidFill>
              </a:rPr>
              <a:t>*1(j&gt;</a:t>
            </a:r>
            <a:r>
              <a:rPr lang="en-US" altLang="ja-JP" sz="2000" dirty="0" err="1">
                <a:solidFill>
                  <a:schemeClr val="tx1">
                    <a:lumMod val="65000"/>
                    <a:lumOff val="35000"/>
                  </a:schemeClr>
                </a:solidFill>
              </a:rPr>
              <a:t>T</a:t>
            </a:r>
            <a:r>
              <a:rPr lang="en-US" altLang="ja-JP" sz="2000" baseline="-25000" dirty="0" err="1">
                <a:solidFill>
                  <a:schemeClr val="tx1">
                    <a:lumMod val="65000"/>
                    <a:lumOff val="35000"/>
                  </a:schemeClr>
                </a:solidFill>
              </a:rPr>
              <a:t>i</a:t>
            </a:r>
            <a:r>
              <a:rPr lang="en-US" altLang="ja-JP" sz="2000" dirty="0">
                <a:solidFill>
                  <a:schemeClr val="tx1">
                    <a:lumMod val="65000"/>
                    <a:lumOff val="35000"/>
                  </a:schemeClr>
                </a:solidFill>
              </a:rPr>
              <a:t>)</a:t>
            </a:r>
            <a:r>
              <a:rPr lang="en-US" altLang="ja-JP" sz="1800" dirty="0"/>
              <a:t>+</a:t>
            </a:r>
            <a:r>
              <a:rPr lang="en-US" altLang="ja-JP" sz="2400" dirty="0"/>
              <a:t> </a:t>
            </a:r>
            <a:r>
              <a:rPr lang="en-US" altLang="ja-JP" sz="2800" b="1" dirty="0">
                <a:solidFill>
                  <a:schemeClr val="accent2"/>
                </a:solidFill>
              </a:rPr>
              <a:t>β</a:t>
            </a:r>
            <a:r>
              <a:rPr lang="en-US" altLang="ja-JP" sz="2800" b="1" baseline="-25000" dirty="0">
                <a:solidFill>
                  <a:schemeClr val="accent2"/>
                </a:solidFill>
              </a:rPr>
              <a:t>2i</a:t>
            </a:r>
            <a:r>
              <a:rPr lang="en-US" altLang="ja-JP" sz="2400" baseline="-25000" dirty="0">
                <a:solidFill>
                  <a:schemeClr val="accent2"/>
                </a:solidFill>
              </a:rPr>
              <a:t> </a:t>
            </a:r>
            <a:r>
              <a:rPr lang="en-US" altLang="ja-JP" sz="2000" dirty="0">
                <a:solidFill>
                  <a:schemeClr val="tx1">
                    <a:lumMod val="65000"/>
                    <a:lumOff val="35000"/>
                  </a:schemeClr>
                </a:solidFill>
              </a:rPr>
              <a:t>*(j - C)</a:t>
            </a:r>
            <a:r>
              <a:rPr lang="en-US" altLang="ja-JP" sz="2400" dirty="0">
                <a:solidFill>
                  <a:schemeClr val="tx1">
                    <a:lumMod val="65000"/>
                    <a:lumOff val="35000"/>
                  </a:schemeClr>
                </a:solidFill>
              </a:rPr>
              <a:t> </a:t>
            </a:r>
            <a:r>
              <a:rPr lang="en-US" altLang="ja-JP" sz="1800" dirty="0"/>
              <a:t>+</a:t>
            </a:r>
            <a:r>
              <a:rPr lang="en-US" altLang="ja-JP" sz="2800" b="1" dirty="0">
                <a:solidFill>
                  <a:schemeClr val="accent5"/>
                </a:solidFill>
              </a:rPr>
              <a:t>β</a:t>
            </a:r>
            <a:r>
              <a:rPr lang="en-US" altLang="ja-JP" sz="2800" b="1" baseline="-25000" dirty="0">
                <a:solidFill>
                  <a:schemeClr val="accent5"/>
                </a:solidFill>
              </a:rPr>
              <a:t>3i</a:t>
            </a:r>
            <a:r>
              <a:rPr lang="en-US" altLang="ja-JP" sz="2000" dirty="0"/>
              <a:t>*</a:t>
            </a:r>
            <a:r>
              <a:rPr lang="en-US" altLang="ja-JP" sz="2000" dirty="0">
                <a:solidFill>
                  <a:schemeClr val="tx1">
                    <a:lumMod val="65000"/>
                    <a:lumOff val="35000"/>
                  </a:schemeClr>
                </a:solidFill>
              </a:rPr>
              <a:t>(j-</a:t>
            </a:r>
            <a:r>
              <a:rPr lang="en-US" altLang="ja-JP" sz="2000" dirty="0" err="1">
                <a:solidFill>
                  <a:schemeClr val="tx1">
                    <a:lumMod val="65000"/>
                    <a:lumOff val="35000"/>
                  </a:schemeClr>
                </a:solidFill>
              </a:rPr>
              <a:t>T</a:t>
            </a:r>
            <a:r>
              <a:rPr lang="en-US" altLang="ja-JP" sz="2000" baseline="-25000" dirty="0" err="1">
                <a:solidFill>
                  <a:schemeClr val="tx1">
                    <a:lumMod val="65000"/>
                    <a:lumOff val="35000"/>
                  </a:schemeClr>
                </a:solidFill>
              </a:rPr>
              <a:t>i</a:t>
            </a:r>
            <a:r>
              <a:rPr lang="en-US" altLang="ja-JP" sz="2000" dirty="0">
                <a:solidFill>
                  <a:schemeClr val="tx1">
                    <a:lumMod val="65000"/>
                    <a:lumOff val="35000"/>
                  </a:schemeClr>
                </a:solidFill>
              </a:rPr>
              <a:t>)*1(j&gt;</a:t>
            </a:r>
            <a:r>
              <a:rPr lang="en-US" altLang="ja-JP" sz="2000" dirty="0" err="1">
                <a:solidFill>
                  <a:schemeClr val="tx1">
                    <a:lumMod val="65000"/>
                    <a:lumOff val="35000"/>
                  </a:schemeClr>
                </a:solidFill>
              </a:rPr>
              <a:t>T</a:t>
            </a:r>
            <a:r>
              <a:rPr lang="en-US" altLang="ja-JP" sz="2000" baseline="-25000" dirty="0" err="1">
                <a:solidFill>
                  <a:schemeClr val="tx1">
                    <a:lumMod val="65000"/>
                    <a:lumOff val="35000"/>
                  </a:schemeClr>
                </a:solidFill>
              </a:rPr>
              <a:t>i</a:t>
            </a:r>
            <a:r>
              <a:rPr lang="en-US" altLang="ja-JP" sz="2000" dirty="0">
                <a:solidFill>
                  <a:schemeClr val="tx1">
                    <a:lumMod val="65000"/>
                    <a:lumOff val="35000"/>
                  </a:schemeClr>
                </a:solidFill>
              </a:rPr>
              <a:t>) </a:t>
            </a:r>
            <a:r>
              <a:rPr lang="en-US" altLang="ja-JP" sz="2000" dirty="0"/>
              <a:t>+</a:t>
            </a:r>
            <a:r>
              <a:rPr lang="en-US" altLang="ja-JP" sz="2000" dirty="0" err="1"/>
              <a:t>ε</a:t>
            </a:r>
            <a:r>
              <a:rPr lang="en-US" altLang="ja-JP" sz="2000" baseline="-25000" dirty="0" err="1"/>
              <a:t>ij</a:t>
            </a: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p:txBody>
      </p:sp>
      <p:sp>
        <p:nvSpPr>
          <p:cNvPr id="2" name="タイトル 1"/>
          <p:cNvSpPr>
            <a:spLocks noGrp="1"/>
          </p:cNvSpPr>
          <p:nvPr>
            <p:ph type="title"/>
          </p:nvPr>
        </p:nvSpPr>
        <p:spPr>
          <a:xfrm>
            <a:off x="0" y="-7374"/>
            <a:ext cx="9144000" cy="720195"/>
          </a:xfrm>
        </p:spPr>
        <p:txBody>
          <a:bodyPr>
            <a:normAutofit fontScale="90000"/>
          </a:bodyPr>
          <a:lstStyle/>
          <a:p>
            <a:r>
              <a:rPr lang="ja-JP" altLang="en-US" dirty="0"/>
              <a:t>マルチレベル折れ線回帰モデル</a:t>
            </a:r>
            <a:endParaRPr kumimoji="1" lang="ja-JP" altLang="en-US"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90</a:t>
            </a:fld>
            <a:endParaRPr lang="ja-JP" altLang="en-US">
              <a:latin typeface="Calibri"/>
              <a:ea typeface="ＭＳ Ｐゴシック" panose="020B0600070205080204" pitchFamily="34" charset="-128"/>
            </a:endParaRPr>
          </a:p>
        </p:txBody>
      </p:sp>
      <p:pic>
        <p:nvPicPr>
          <p:cNvPr id="6" name="図 5">
            <a:extLst>
              <a:ext uri="{FF2B5EF4-FFF2-40B4-BE49-F238E27FC236}">
                <a16:creationId xmlns:a16="http://schemas.microsoft.com/office/drawing/2014/main" id="{CC802444-98EB-454F-A950-3015DCA583E1}"/>
              </a:ext>
            </a:extLst>
          </p:cNvPr>
          <p:cNvPicPr>
            <a:picLocks noChangeAspect="1"/>
          </p:cNvPicPr>
          <p:nvPr/>
        </p:nvPicPr>
        <p:blipFill>
          <a:blip r:embed="rId2"/>
          <a:stretch>
            <a:fillRect/>
          </a:stretch>
        </p:blipFill>
        <p:spPr>
          <a:xfrm>
            <a:off x="323530" y="1556792"/>
            <a:ext cx="2680431" cy="2037804"/>
          </a:xfrm>
          <a:prstGeom prst="rect">
            <a:avLst/>
          </a:prstGeom>
        </p:spPr>
      </p:pic>
      <p:pic>
        <p:nvPicPr>
          <p:cNvPr id="7" name="図 6">
            <a:extLst>
              <a:ext uri="{FF2B5EF4-FFF2-40B4-BE49-F238E27FC236}">
                <a16:creationId xmlns:a16="http://schemas.microsoft.com/office/drawing/2014/main" id="{14AA74D7-79B9-6B4B-8491-B8CEB15C8C76}"/>
              </a:ext>
            </a:extLst>
          </p:cNvPr>
          <p:cNvPicPr>
            <a:picLocks noChangeAspect="1"/>
          </p:cNvPicPr>
          <p:nvPr/>
        </p:nvPicPr>
        <p:blipFill>
          <a:blip r:embed="rId2"/>
          <a:stretch>
            <a:fillRect/>
          </a:stretch>
        </p:blipFill>
        <p:spPr>
          <a:xfrm>
            <a:off x="2987826" y="1556792"/>
            <a:ext cx="2680431" cy="2037804"/>
          </a:xfrm>
          <a:prstGeom prst="rect">
            <a:avLst/>
          </a:prstGeom>
        </p:spPr>
      </p:pic>
      <p:pic>
        <p:nvPicPr>
          <p:cNvPr id="8" name="図 7">
            <a:extLst>
              <a:ext uri="{FF2B5EF4-FFF2-40B4-BE49-F238E27FC236}">
                <a16:creationId xmlns:a16="http://schemas.microsoft.com/office/drawing/2014/main" id="{8FC7B3E9-A938-0A4F-BE6A-A963D40E80C8}"/>
              </a:ext>
            </a:extLst>
          </p:cNvPr>
          <p:cNvPicPr>
            <a:picLocks noChangeAspect="1"/>
          </p:cNvPicPr>
          <p:nvPr/>
        </p:nvPicPr>
        <p:blipFill>
          <a:blip r:embed="rId2"/>
          <a:stretch>
            <a:fillRect/>
          </a:stretch>
        </p:blipFill>
        <p:spPr>
          <a:xfrm>
            <a:off x="5724130" y="1628800"/>
            <a:ext cx="2680431" cy="2037804"/>
          </a:xfrm>
          <a:prstGeom prst="rect">
            <a:avLst/>
          </a:prstGeom>
        </p:spPr>
      </p:pic>
      <p:sp>
        <p:nvSpPr>
          <p:cNvPr id="5" name="テキスト ボックス 4">
            <a:extLst>
              <a:ext uri="{FF2B5EF4-FFF2-40B4-BE49-F238E27FC236}">
                <a16:creationId xmlns:a16="http://schemas.microsoft.com/office/drawing/2014/main" id="{B230A4C5-5112-2E43-8648-4C08F5EDD755}"/>
              </a:ext>
            </a:extLst>
          </p:cNvPr>
          <p:cNvSpPr txBox="1"/>
          <p:nvPr/>
        </p:nvSpPr>
        <p:spPr>
          <a:xfrm>
            <a:off x="107504" y="3645026"/>
            <a:ext cx="8640960" cy="2616101"/>
          </a:xfrm>
          <a:prstGeom prst="rect">
            <a:avLst/>
          </a:prstGeom>
          <a:noFill/>
        </p:spPr>
        <p:txBody>
          <a:bodyPr wrap="square" rtlCol="0">
            <a:spAutoFit/>
          </a:bodyPr>
          <a:lstStyle/>
          <a:p>
            <a:pPr marL="285750" indent="-285750" defTabSz="457200">
              <a:buFont typeface="Arial" panose="020B0604020202020204" pitchFamily="34" charset="0"/>
              <a:buChar char="•"/>
            </a:pPr>
            <a:r>
              <a:rPr lang="ja-JP" altLang="en-US" sz="2400">
                <a:solidFill>
                  <a:prstClr val="black"/>
                </a:solidFill>
                <a:latin typeface="Calibri"/>
                <a:ea typeface="ＭＳ Ｐゴシック" panose="020B0600070205080204" pitchFamily="34" charset="-128"/>
              </a:rPr>
              <a:t>個々人について回帰モデルを当てはめるイメージで、任意のパラメータが特定の分布から生成されることを仮定する（例えば、ここでは平均と分散を仮定する正規分布から）</a:t>
            </a:r>
            <a:br>
              <a:rPr lang="en-US" altLang="ja-JP" sz="2400" dirty="0">
                <a:solidFill>
                  <a:prstClr val="black"/>
                </a:solidFill>
                <a:latin typeface="Calibri"/>
                <a:ea typeface="ＭＳ Ｐゴシック" panose="020B0600070205080204" pitchFamily="34" charset="-128"/>
              </a:rPr>
            </a:br>
            <a:endParaRPr lang="en-US" altLang="ja-JP" sz="1000" dirty="0">
              <a:solidFill>
                <a:prstClr val="black"/>
              </a:solidFill>
              <a:latin typeface="Calibri"/>
              <a:ea typeface="ＭＳ Ｐゴシック" panose="020B0600070205080204" pitchFamily="34" charset="-128"/>
            </a:endParaRPr>
          </a:p>
          <a:p>
            <a:pPr marL="285750" indent="-285750" defTabSz="457200">
              <a:buFont typeface="Arial" panose="020B0604020202020204" pitchFamily="34" charset="0"/>
              <a:buChar char="•"/>
            </a:pPr>
            <a:r>
              <a:rPr lang="en-US" altLang="ja-JP" sz="2400" dirty="0">
                <a:solidFill>
                  <a:prstClr val="black"/>
                </a:solidFill>
                <a:latin typeface="Calibri"/>
                <a:ea typeface="ＭＳ Ｐゴシック" panose="020B0600070205080204" pitchFamily="34" charset="-128"/>
              </a:rPr>
              <a:t>4</a:t>
            </a:r>
            <a:r>
              <a:rPr lang="ja-JP" altLang="en-US" sz="2400">
                <a:solidFill>
                  <a:prstClr val="black"/>
                </a:solidFill>
                <a:latin typeface="Calibri"/>
                <a:ea typeface="ＭＳ Ｐゴシック" panose="020B0600070205080204" pitchFamily="34" charset="-128"/>
              </a:rPr>
              <a:t>つのパラメータのどこにばらつきを仮定するかを、データに応じて柔軟に設定可能</a:t>
            </a:r>
            <a:endParaRPr lang="en-US" altLang="ja-JP" sz="2400" dirty="0">
              <a:solidFill>
                <a:prstClr val="black"/>
              </a:solidFill>
              <a:latin typeface="Calibri"/>
              <a:ea typeface="ＭＳ Ｐゴシック" panose="020B0600070205080204" pitchFamily="34" charset="-128"/>
            </a:endParaRPr>
          </a:p>
          <a:p>
            <a:pPr marL="285750" indent="-285750" defTabSz="457200">
              <a:buFont typeface="Arial" panose="020B0604020202020204" pitchFamily="34" charset="0"/>
              <a:buChar char="•"/>
            </a:pPr>
            <a:endParaRPr lang="en-US" altLang="ja-JP" sz="1000" dirty="0">
              <a:solidFill>
                <a:prstClr val="black"/>
              </a:solidFill>
              <a:latin typeface="Calibri"/>
              <a:ea typeface="ＭＳ Ｐゴシック" panose="020B0600070205080204" pitchFamily="34" charset="-128"/>
            </a:endParaRPr>
          </a:p>
          <a:p>
            <a:pPr marL="285750" indent="-285750" defTabSz="457200">
              <a:buFont typeface="Arial" panose="020B0604020202020204" pitchFamily="34" charset="0"/>
              <a:buChar char="•"/>
            </a:pPr>
            <a:r>
              <a:rPr lang="ja-JP" altLang="en-US" sz="2400">
                <a:solidFill>
                  <a:prstClr val="black"/>
                </a:solidFill>
                <a:latin typeface="Calibri"/>
                <a:ea typeface="ＭＳ Ｐゴシック" panose="020B0600070205080204" pitchFamily="34" charset="-128"/>
              </a:rPr>
              <a:t>誤差</a:t>
            </a:r>
            <a:r>
              <a:rPr lang="en-US" altLang="ja-JP" sz="2400" dirty="0">
                <a:solidFill>
                  <a:prstClr val="black"/>
                </a:solidFill>
                <a:latin typeface="Calibri"/>
                <a:ea typeface="ＭＳ Ｐゴシック" panose="020B0600070205080204" pitchFamily="34" charset="-128"/>
              </a:rPr>
              <a:t>(</a:t>
            </a:r>
            <a:r>
              <a:rPr lang="en-US" altLang="ja-JP" sz="2400" dirty="0" err="1">
                <a:solidFill>
                  <a:prstClr val="black"/>
                </a:solidFill>
                <a:latin typeface="Calibri"/>
                <a:ea typeface="ＭＳ Ｐゴシック" panose="020B0600070205080204" pitchFamily="34" charset="-128"/>
              </a:rPr>
              <a:t>ε</a:t>
            </a:r>
            <a:r>
              <a:rPr lang="en-US" altLang="ja-JP" sz="2400" baseline="-25000" dirty="0" err="1">
                <a:solidFill>
                  <a:prstClr val="black"/>
                </a:solidFill>
                <a:latin typeface="Calibri"/>
                <a:ea typeface="ＭＳ Ｐゴシック" panose="020B0600070205080204" pitchFamily="34" charset="-128"/>
              </a:rPr>
              <a:t>ij</a:t>
            </a:r>
            <a:r>
              <a:rPr lang="en-US" altLang="ja-JP" sz="2400" dirty="0">
                <a:solidFill>
                  <a:prstClr val="black"/>
                </a:solidFill>
                <a:latin typeface="Calibri"/>
                <a:ea typeface="ＭＳ Ｐゴシック" panose="020B0600070205080204" pitchFamily="34" charset="-128"/>
              </a:rPr>
              <a:t>)</a:t>
            </a:r>
            <a:r>
              <a:rPr lang="ja-JP" altLang="en-US" sz="2400">
                <a:solidFill>
                  <a:prstClr val="black"/>
                </a:solidFill>
                <a:latin typeface="Calibri"/>
                <a:ea typeface="ＭＳ Ｐゴシック" panose="020B0600070205080204" pitchFamily="34" charset="-128"/>
              </a:rPr>
              <a:t>には自己相関構造を仮定する</a:t>
            </a:r>
          </a:p>
        </p:txBody>
      </p:sp>
      <p:sp>
        <p:nvSpPr>
          <p:cNvPr id="10" name="正方形/長方形 9">
            <a:extLst>
              <a:ext uri="{FF2B5EF4-FFF2-40B4-BE49-F238E27FC236}">
                <a16:creationId xmlns:a16="http://schemas.microsoft.com/office/drawing/2014/main" id="{D7408BCA-1091-2F45-AD99-10660C58FE54}"/>
              </a:ext>
            </a:extLst>
          </p:cNvPr>
          <p:cNvSpPr/>
          <p:nvPr/>
        </p:nvSpPr>
        <p:spPr>
          <a:xfrm>
            <a:off x="1331640" y="1772816"/>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01</a:t>
            </a:r>
          </a:p>
        </p:txBody>
      </p:sp>
      <p:sp>
        <p:nvSpPr>
          <p:cNvPr id="11" name="正方形/長方形 10">
            <a:extLst>
              <a:ext uri="{FF2B5EF4-FFF2-40B4-BE49-F238E27FC236}">
                <a16:creationId xmlns:a16="http://schemas.microsoft.com/office/drawing/2014/main" id="{EF05821E-6B9B-8242-9497-8F8E976FEE12}"/>
              </a:ext>
            </a:extLst>
          </p:cNvPr>
          <p:cNvSpPr/>
          <p:nvPr/>
        </p:nvSpPr>
        <p:spPr>
          <a:xfrm>
            <a:off x="1331640" y="2204864"/>
            <a:ext cx="576064"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11</a:t>
            </a:r>
          </a:p>
        </p:txBody>
      </p:sp>
      <p:sp>
        <p:nvSpPr>
          <p:cNvPr id="12" name="正方形/長方形 11">
            <a:extLst>
              <a:ext uri="{FF2B5EF4-FFF2-40B4-BE49-F238E27FC236}">
                <a16:creationId xmlns:a16="http://schemas.microsoft.com/office/drawing/2014/main" id="{827164AB-8CED-6542-97E8-3732F20CB396}"/>
              </a:ext>
            </a:extLst>
          </p:cNvPr>
          <p:cNvSpPr/>
          <p:nvPr/>
        </p:nvSpPr>
        <p:spPr>
          <a:xfrm>
            <a:off x="755576" y="1340768"/>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21</a:t>
            </a:r>
          </a:p>
        </p:txBody>
      </p:sp>
      <p:sp>
        <p:nvSpPr>
          <p:cNvPr id="13" name="正方形/長方形 12">
            <a:extLst>
              <a:ext uri="{FF2B5EF4-FFF2-40B4-BE49-F238E27FC236}">
                <a16:creationId xmlns:a16="http://schemas.microsoft.com/office/drawing/2014/main" id="{3C0D10DF-D0D8-934A-B851-959EE7D7D60E}"/>
              </a:ext>
            </a:extLst>
          </p:cNvPr>
          <p:cNvSpPr/>
          <p:nvPr/>
        </p:nvSpPr>
        <p:spPr>
          <a:xfrm>
            <a:off x="1835696" y="2636912"/>
            <a:ext cx="570588"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31</a:t>
            </a:r>
          </a:p>
        </p:txBody>
      </p:sp>
      <p:sp>
        <p:nvSpPr>
          <p:cNvPr id="14" name="正方形/長方形 13">
            <a:extLst>
              <a:ext uri="{FF2B5EF4-FFF2-40B4-BE49-F238E27FC236}">
                <a16:creationId xmlns:a16="http://schemas.microsoft.com/office/drawing/2014/main" id="{84323D6D-8FCA-8348-A1D1-787B027C014C}"/>
              </a:ext>
            </a:extLst>
          </p:cNvPr>
          <p:cNvSpPr/>
          <p:nvPr/>
        </p:nvSpPr>
        <p:spPr>
          <a:xfrm>
            <a:off x="4062484" y="1797530"/>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02</a:t>
            </a:r>
          </a:p>
        </p:txBody>
      </p:sp>
      <p:sp>
        <p:nvSpPr>
          <p:cNvPr id="15" name="正方形/長方形 14">
            <a:extLst>
              <a:ext uri="{FF2B5EF4-FFF2-40B4-BE49-F238E27FC236}">
                <a16:creationId xmlns:a16="http://schemas.microsoft.com/office/drawing/2014/main" id="{AFB307A5-BBB5-C04B-A416-D219F1D26FEF}"/>
              </a:ext>
            </a:extLst>
          </p:cNvPr>
          <p:cNvSpPr/>
          <p:nvPr/>
        </p:nvSpPr>
        <p:spPr>
          <a:xfrm>
            <a:off x="4062484" y="2229578"/>
            <a:ext cx="576064"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12</a:t>
            </a:r>
          </a:p>
        </p:txBody>
      </p:sp>
      <p:sp>
        <p:nvSpPr>
          <p:cNvPr id="16" name="正方形/長方形 15">
            <a:extLst>
              <a:ext uri="{FF2B5EF4-FFF2-40B4-BE49-F238E27FC236}">
                <a16:creationId xmlns:a16="http://schemas.microsoft.com/office/drawing/2014/main" id="{7A152E9B-C53A-D448-B97F-13267C1FCD50}"/>
              </a:ext>
            </a:extLst>
          </p:cNvPr>
          <p:cNvSpPr/>
          <p:nvPr/>
        </p:nvSpPr>
        <p:spPr>
          <a:xfrm>
            <a:off x="3486420" y="1365482"/>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22</a:t>
            </a:r>
          </a:p>
        </p:txBody>
      </p:sp>
      <p:sp>
        <p:nvSpPr>
          <p:cNvPr id="17" name="正方形/長方形 16">
            <a:extLst>
              <a:ext uri="{FF2B5EF4-FFF2-40B4-BE49-F238E27FC236}">
                <a16:creationId xmlns:a16="http://schemas.microsoft.com/office/drawing/2014/main" id="{1316E412-9BDB-5B40-A0A0-F9C40049229B}"/>
              </a:ext>
            </a:extLst>
          </p:cNvPr>
          <p:cNvSpPr/>
          <p:nvPr/>
        </p:nvSpPr>
        <p:spPr>
          <a:xfrm>
            <a:off x="4566540" y="2661626"/>
            <a:ext cx="570588"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32</a:t>
            </a:r>
          </a:p>
        </p:txBody>
      </p:sp>
      <p:sp>
        <p:nvSpPr>
          <p:cNvPr id="22" name="正方形/長方形 21">
            <a:extLst>
              <a:ext uri="{FF2B5EF4-FFF2-40B4-BE49-F238E27FC236}">
                <a16:creationId xmlns:a16="http://schemas.microsoft.com/office/drawing/2014/main" id="{B7E18176-876D-634C-AD0E-6E78F085FC31}"/>
              </a:ext>
            </a:extLst>
          </p:cNvPr>
          <p:cNvSpPr/>
          <p:nvPr/>
        </p:nvSpPr>
        <p:spPr>
          <a:xfrm>
            <a:off x="6732240" y="1916832"/>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03</a:t>
            </a:r>
          </a:p>
        </p:txBody>
      </p:sp>
      <p:sp>
        <p:nvSpPr>
          <p:cNvPr id="23" name="正方形/長方形 22">
            <a:extLst>
              <a:ext uri="{FF2B5EF4-FFF2-40B4-BE49-F238E27FC236}">
                <a16:creationId xmlns:a16="http://schemas.microsoft.com/office/drawing/2014/main" id="{56D25321-D663-0D4B-8581-18ABB7126571}"/>
              </a:ext>
            </a:extLst>
          </p:cNvPr>
          <p:cNvSpPr/>
          <p:nvPr/>
        </p:nvSpPr>
        <p:spPr>
          <a:xfrm>
            <a:off x="6732240" y="2348880"/>
            <a:ext cx="576064"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13</a:t>
            </a:r>
          </a:p>
        </p:txBody>
      </p:sp>
      <p:sp>
        <p:nvSpPr>
          <p:cNvPr id="24" name="正方形/長方形 23">
            <a:extLst>
              <a:ext uri="{FF2B5EF4-FFF2-40B4-BE49-F238E27FC236}">
                <a16:creationId xmlns:a16="http://schemas.microsoft.com/office/drawing/2014/main" id="{25BC62AC-A32D-034E-A52E-056ABAFDD1A6}"/>
              </a:ext>
            </a:extLst>
          </p:cNvPr>
          <p:cNvSpPr/>
          <p:nvPr/>
        </p:nvSpPr>
        <p:spPr>
          <a:xfrm>
            <a:off x="6156176" y="1484784"/>
            <a:ext cx="576064" cy="400110"/>
          </a:xfrm>
          <a:prstGeom prst="rect">
            <a:avLst/>
          </a:prstGeom>
        </p:spPr>
        <p:txBody>
          <a:bodyPr wrap="square">
            <a:spAutoFit/>
          </a:bodyPr>
          <a:lstStyle/>
          <a:p>
            <a:pPr defTabSz="457200">
              <a:tabLst>
                <a:tab pos="0" algn="l"/>
              </a:tabLst>
            </a:pPr>
            <a:r>
              <a:rPr lang="en-US" altLang="ja-JP" sz="2000" dirty="0">
                <a:solidFill>
                  <a:srgbClr val="FF0000"/>
                </a:solidFill>
                <a:latin typeface="Calibri"/>
                <a:ea typeface="ＭＳ Ｐゴシック" panose="020B0600070205080204" pitchFamily="34" charset="-128"/>
              </a:rPr>
              <a:t>β</a:t>
            </a:r>
            <a:r>
              <a:rPr lang="en-US" altLang="ja-JP" sz="2000" baseline="-25000" dirty="0">
                <a:solidFill>
                  <a:srgbClr val="FF0000"/>
                </a:solidFill>
                <a:latin typeface="Calibri"/>
                <a:ea typeface="ＭＳ Ｐゴシック" panose="020B0600070205080204" pitchFamily="34" charset="-128"/>
              </a:rPr>
              <a:t>23</a:t>
            </a:r>
          </a:p>
        </p:txBody>
      </p:sp>
      <p:sp>
        <p:nvSpPr>
          <p:cNvPr id="25" name="正方形/長方形 24">
            <a:extLst>
              <a:ext uri="{FF2B5EF4-FFF2-40B4-BE49-F238E27FC236}">
                <a16:creationId xmlns:a16="http://schemas.microsoft.com/office/drawing/2014/main" id="{4190E44D-509F-B847-841A-B6CA3A4D5023}"/>
              </a:ext>
            </a:extLst>
          </p:cNvPr>
          <p:cNvSpPr/>
          <p:nvPr/>
        </p:nvSpPr>
        <p:spPr>
          <a:xfrm>
            <a:off x="7236296" y="2780928"/>
            <a:ext cx="570588" cy="400110"/>
          </a:xfrm>
          <a:prstGeom prst="rect">
            <a:avLst/>
          </a:prstGeom>
        </p:spPr>
        <p:txBody>
          <a:bodyPr wrap="square">
            <a:spAutoFit/>
          </a:bodyPr>
          <a:lstStyle/>
          <a:p>
            <a:pPr defTabSz="457200">
              <a:tabLst>
                <a:tab pos="0" algn="l"/>
              </a:tabLst>
            </a:pPr>
            <a:r>
              <a:rPr lang="en-US" altLang="ja-JP" sz="2000" dirty="0">
                <a:solidFill>
                  <a:srgbClr val="4BACC6"/>
                </a:solidFill>
                <a:latin typeface="Calibri"/>
                <a:ea typeface="ＭＳ Ｐゴシック" panose="020B0600070205080204" pitchFamily="34" charset="-128"/>
              </a:rPr>
              <a:t>β</a:t>
            </a:r>
            <a:r>
              <a:rPr lang="en-US" altLang="ja-JP" sz="2000" baseline="-25000" dirty="0">
                <a:solidFill>
                  <a:srgbClr val="4BACC6"/>
                </a:solidFill>
                <a:latin typeface="Calibri"/>
                <a:ea typeface="ＭＳ Ｐゴシック" panose="020B0600070205080204" pitchFamily="34" charset="-128"/>
              </a:rPr>
              <a:t>33</a:t>
            </a:r>
          </a:p>
        </p:txBody>
      </p:sp>
      <p:sp>
        <p:nvSpPr>
          <p:cNvPr id="9" name="テキスト ボックス 8">
            <a:extLst>
              <a:ext uri="{FF2B5EF4-FFF2-40B4-BE49-F238E27FC236}">
                <a16:creationId xmlns:a16="http://schemas.microsoft.com/office/drawing/2014/main" id="{6E4BCBA2-8ED7-9246-AF5A-AAB939F41B72}"/>
              </a:ext>
            </a:extLst>
          </p:cNvPr>
          <p:cNvSpPr txBox="1"/>
          <p:nvPr/>
        </p:nvSpPr>
        <p:spPr>
          <a:xfrm>
            <a:off x="1907704" y="1556792"/>
            <a:ext cx="715260" cy="369332"/>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A</a:t>
            </a:r>
            <a:r>
              <a:rPr lang="ja-JP" altLang="en-US">
                <a:solidFill>
                  <a:prstClr val="black"/>
                </a:solidFill>
                <a:latin typeface="Calibri"/>
                <a:ea typeface="ＭＳ Ｐゴシック" panose="020B0600070205080204" pitchFamily="34" charset="-128"/>
              </a:rPr>
              <a:t>さん</a:t>
            </a:r>
          </a:p>
        </p:txBody>
      </p:sp>
      <p:sp>
        <p:nvSpPr>
          <p:cNvPr id="27" name="テキスト ボックス 26">
            <a:extLst>
              <a:ext uri="{FF2B5EF4-FFF2-40B4-BE49-F238E27FC236}">
                <a16:creationId xmlns:a16="http://schemas.microsoft.com/office/drawing/2014/main" id="{FF4F3CE8-6A43-E64D-BD11-35DA2DD8CA66}"/>
              </a:ext>
            </a:extLst>
          </p:cNvPr>
          <p:cNvSpPr txBox="1"/>
          <p:nvPr/>
        </p:nvSpPr>
        <p:spPr>
          <a:xfrm>
            <a:off x="4644008" y="1484784"/>
            <a:ext cx="715260" cy="369332"/>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B</a:t>
            </a:r>
            <a:r>
              <a:rPr lang="ja-JP" altLang="en-US">
                <a:solidFill>
                  <a:prstClr val="black"/>
                </a:solidFill>
                <a:latin typeface="Calibri"/>
                <a:ea typeface="ＭＳ Ｐゴシック" panose="020B0600070205080204" pitchFamily="34" charset="-128"/>
              </a:rPr>
              <a:t>さん</a:t>
            </a:r>
          </a:p>
        </p:txBody>
      </p:sp>
      <p:sp>
        <p:nvSpPr>
          <p:cNvPr id="28" name="テキスト ボックス 27">
            <a:extLst>
              <a:ext uri="{FF2B5EF4-FFF2-40B4-BE49-F238E27FC236}">
                <a16:creationId xmlns:a16="http://schemas.microsoft.com/office/drawing/2014/main" id="{4D090DD1-D6FC-AE44-BA32-38685AD452D2}"/>
              </a:ext>
            </a:extLst>
          </p:cNvPr>
          <p:cNvSpPr txBox="1"/>
          <p:nvPr/>
        </p:nvSpPr>
        <p:spPr>
          <a:xfrm>
            <a:off x="7380312" y="1484784"/>
            <a:ext cx="715260" cy="369332"/>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C</a:t>
            </a:r>
            <a:r>
              <a:rPr lang="ja-JP" altLang="en-US">
                <a:solidFill>
                  <a:prstClr val="black"/>
                </a:solidFill>
                <a:latin typeface="Calibri"/>
                <a:ea typeface="ＭＳ Ｐゴシック" panose="020B0600070205080204" pitchFamily="34" charset="-128"/>
              </a:rPr>
              <a:t>さん</a:t>
            </a:r>
          </a:p>
        </p:txBody>
      </p:sp>
    </p:spTree>
    <p:extLst>
      <p:ext uri="{BB962C8B-B14F-4D97-AF65-F5344CB8AC3E}">
        <p14:creationId xmlns:p14="http://schemas.microsoft.com/office/powerpoint/2010/main" val="36640144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コンテンツ プレースホルダー 2"/>
          <p:cNvSpPr>
            <a:spLocks noGrp="1"/>
          </p:cNvSpPr>
          <p:nvPr>
            <p:ph idx="1"/>
          </p:nvPr>
        </p:nvSpPr>
        <p:spPr>
          <a:xfrm>
            <a:off x="44411" y="764706"/>
            <a:ext cx="9208111" cy="5237163"/>
          </a:xfrm>
        </p:spPr>
        <p:txBody>
          <a:bodyPr/>
          <a:lstStyle/>
          <a:p>
            <a:pPr marL="0" indent="0">
              <a:buNone/>
              <a:tabLst>
                <a:tab pos="0" algn="l"/>
              </a:tabLst>
            </a:pPr>
            <a:r>
              <a:rPr lang="ja-JP" altLang="en-US" sz="2800" b="1" dirty="0"/>
              <a:t>切片</a:t>
            </a:r>
            <a:r>
              <a:rPr lang="en-US" altLang="ja-JP" sz="2800" b="1" dirty="0"/>
              <a:t>(B</a:t>
            </a:r>
            <a:r>
              <a:rPr lang="en-US" altLang="ja-JP" sz="2800" b="1" baseline="-25000" dirty="0"/>
              <a:t>0i</a:t>
            </a:r>
            <a:r>
              <a:rPr lang="en-US" altLang="ja-JP" sz="2800" b="1" dirty="0"/>
              <a:t>)</a:t>
            </a:r>
            <a:r>
              <a:rPr lang="ja-JP" altLang="en-US" sz="2800" b="1" dirty="0"/>
              <a:t>だけ参加者ごとに異なる</a:t>
            </a:r>
            <a:r>
              <a:rPr lang="en-US" altLang="ja-JP" sz="2800" b="1" dirty="0"/>
              <a:t> (β</a:t>
            </a:r>
            <a:r>
              <a:rPr lang="en-US" altLang="ja-JP" sz="2800" b="1" baseline="-25000" dirty="0"/>
              <a:t>1i</a:t>
            </a:r>
            <a:r>
              <a:rPr lang="ja-JP" altLang="en-US" sz="2800" b="1" dirty="0"/>
              <a:t>は一定</a:t>
            </a:r>
            <a:r>
              <a:rPr lang="en-US" altLang="ja-JP" sz="2800" b="1" dirty="0"/>
              <a:t>)</a:t>
            </a:r>
            <a:endParaRPr lang="en-US" altLang="ja-JP" sz="2800" dirty="0"/>
          </a:p>
          <a:p>
            <a:pPr marL="0" indent="0">
              <a:buNone/>
              <a:tabLst>
                <a:tab pos="0" algn="l"/>
              </a:tabLst>
            </a:pPr>
            <a:r>
              <a:rPr lang="en-US" altLang="ja-JP" sz="2800" dirty="0"/>
              <a:t>	</a:t>
            </a:r>
            <a:r>
              <a:rPr lang="en-US" altLang="ja-JP" sz="2400" dirty="0" err="1"/>
              <a:t>Y</a:t>
            </a:r>
            <a:r>
              <a:rPr lang="en-US" altLang="ja-JP" sz="2400" baseline="-25000" dirty="0" err="1"/>
              <a:t>ij</a:t>
            </a:r>
            <a:r>
              <a:rPr lang="en-US" altLang="ja-JP" sz="2800" dirty="0"/>
              <a:t> </a:t>
            </a:r>
            <a:r>
              <a:rPr lang="en-US" altLang="ja-JP" sz="2400" dirty="0"/>
              <a:t>(T)</a:t>
            </a:r>
            <a:r>
              <a:rPr kumimoji="1" lang="en-US" altLang="ja-JP" dirty="0"/>
              <a:t>= </a:t>
            </a:r>
            <a:r>
              <a:rPr kumimoji="1" lang="en-US" altLang="ja-JP" b="1" dirty="0">
                <a:solidFill>
                  <a:schemeClr val="accent2"/>
                </a:solidFill>
              </a:rPr>
              <a:t>β</a:t>
            </a:r>
            <a:r>
              <a:rPr kumimoji="1" lang="en-US" altLang="ja-JP" b="1" baseline="-25000" dirty="0">
                <a:solidFill>
                  <a:schemeClr val="accent2"/>
                </a:solidFill>
              </a:rPr>
              <a:t>0i</a:t>
            </a:r>
            <a:r>
              <a:rPr kumimoji="1" lang="en-US" altLang="ja-JP" dirty="0">
                <a:solidFill>
                  <a:schemeClr val="accent2"/>
                </a:solidFill>
              </a:rPr>
              <a:t> </a:t>
            </a:r>
            <a:r>
              <a:rPr lang="en-US" altLang="ja-JP" sz="2000" dirty="0"/>
              <a:t>+</a:t>
            </a:r>
            <a:r>
              <a:rPr lang="en-US" altLang="ja-JP" sz="2800" dirty="0">
                <a:solidFill>
                  <a:schemeClr val="accent2"/>
                </a:solidFill>
              </a:rPr>
              <a:t> </a:t>
            </a:r>
            <a:r>
              <a:rPr kumimoji="1" lang="en-US" altLang="ja-JP" b="1" dirty="0">
                <a:solidFill>
                  <a:schemeClr val="accent5"/>
                </a:solidFill>
              </a:rPr>
              <a:t>β</a:t>
            </a:r>
            <a:r>
              <a:rPr kumimoji="1" lang="en-US" altLang="ja-JP" b="1" baseline="-25000" dirty="0">
                <a:solidFill>
                  <a:schemeClr val="accent5"/>
                </a:solidFill>
              </a:rPr>
              <a:t>1i</a:t>
            </a:r>
            <a:r>
              <a:rPr lang="en-US" altLang="ja-JP" sz="2400" dirty="0">
                <a:solidFill>
                  <a:schemeClr val="tx1">
                    <a:lumMod val="65000"/>
                    <a:lumOff val="35000"/>
                  </a:schemeClr>
                </a:solidFill>
              </a:rPr>
              <a:t>*1(j&gt;</a:t>
            </a:r>
            <a:r>
              <a:rPr lang="en-US" altLang="ja-JP" sz="2400" dirty="0" err="1">
                <a:solidFill>
                  <a:schemeClr val="tx1">
                    <a:lumMod val="65000"/>
                    <a:lumOff val="35000"/>
                  </a:schemeClr>
                </a:solidFill>
              </a:rPr>
              <a:t>T</a:t>
            </a:r>
            <a:r>
              <a:rPr lang="en-US" altLang="ja-JP" sz="2400" baseline="-25000" dirty="0" err="1">
                <a:solidFill>
                  <a:schemeClr val="tx1">
                    <a:lumMod val="65000"/>
                    <a:lumOff val="35000"/>
                  </a:schemeClr>
                </a:solidFill>
              </a:rPr>
              <a:t>i</a:t>
            </a:r>
            <a:r>
              <a:rPr lang="en-US" altLang="ja-JP" sz="2400" dirty="0">
                <a:solidFill>
                  <a:schemeClr val="tx1">
                    <a:lumMod val="65000"/>
                    <a:lumOff val="35000"/>
                  </a:schemeClr>
                </a:solidFill>
              </a:rPr>
              <a:t>)</a:t>
            </a:r>
            <a:r>
              <a:rPr lang="en-US" altLang="ja-JP" sz="2400" dirty="0"/>
              <a:t>+</a:t>
            </a:r>
            <a:r>
              <a:rPr lang="en-US" altLang="ja-JP" sz="2400" dirty="0" err="1"/>
              <a:t>ε</a:t>
            </a:r>
            <a:r>
              <a:rPr lang="en-US" altLang="ja-JP" sz="2400" baseline="-25000" dirty="0" err="1"/>
              <a:t>ij</a:t>
            </a:r>
            <a:endParaRPr lang="en-US" altLang="ja-JP" sz="2000" baseline="-25000" dirty="0"/>
          </a:p>
          <a:p>
            <a:pPr marL="0" indent="0">
              <a:buNone/>
              <a:tabLst>
                <a:tab pos="0" algn="l"/>
              </a:tabLst>
            </a:pPr>
            <a:endParaRPr lang="en-US" altLang="ja-JP" sz="2000" b="1" dirty="0"/>
          </a:p>
          <a:p>
            <a:pPr marL="0" indent="0">
              <a:buNone/>
              <a:tabLst>
                <a:tab pos="0" algn="l"/>
              </a:tabLst>
            </a:pPr>
            <a:r>
              <a:rPr lang="en-US" altLang="ja-JP" sz="2000" b="1" dirty="0"/>
              <a:t>	</a:t>
            </a:r>
            <a:r>
              <a:rPr lang="en-US" altLang="ja-JP" sz="2400" dirty="0">
                <a:solidFill>
                  <a:schemeClr val="accent2"/>
                </a:solidFill>
              </a:rPr>
              <a:t>β</a:t>
            </a:r>
            <a:r>
              <a:rPr lang="en-US" altLang="ja-JP" sz="2400" baseline="-25000" dirty="0">
                <a:solidFill>
                  <a:schemeClr val="accent2"/>
                </a:solidFill>
              </a:rPr>
              <a:t>0i</a:t>
            </a:r>
            <a:r>
              <a:rPr lang="en-US" altLang="ja-JP" sz="2400" dirty="0">
                <a:solidFill>
                  <a:schemeClr val="accent2"/>
                </a:solidFill>
              </a:rPr>
              <a:t> = γ</a:t>
            </a:r>
            <a:r>
              <a:rPr lang="en-US" altLang="ja-JP" sz="2400" baseline="-25000" dirty="0">
                <a:solidFill>
                  <a:schemeClr val="accent2"/>
                </a:solidFill>
              </a:rPr>
              <a:t>00</a:t>
            </a:r>
            <a:r>
              <a:rPr lang="en-US" altLang="ja-JP" sz="2400" dirty="0">
                <a:solidFill>
                  <a:schemeClr val="accent2"/>
                </a:solidFill>
              </a:rPr>
              <a:t> + η</a:t>
            </a:r>
            <a:r>
              <a:rPr lang="en-US" altLang="ja-JP" sz="2400" baseline="-25000" dirty="0">
                <a:solidFill>
                  <a:schemeClr val="accent2"/>
                </a:solidFill>
              </a:rPr>
              <a:t>0i</a:t>
            </a:r>
            <a:r>
              <a:rPr lang="en-US" altLang="ja-JP" sz="2400" dirty="0">
                <a:solidFill>
                  <a:schemeClr val="tx1">
                    <a:lumMod val="65000"/>
                    <a:lumOff val="35000"/>
                  </a:schemeClr>
                </a:solidFill>
              </a:rPr>
              <a:t>, </a:t>
            </a:r>
          </a:p>
          <a:p>
            <a:pPr marL="0" indent="0">
              <a:buNone/>
              <a:tabLst>
                <a:tab pos="0" algn="l"/>
              </a:tabLst>
            </a:pPr>
            <a:r>
              <a:rPr lang="en-US" altLang="ja-JP" sz="2400" dirty="0">
                <a:solidFill>
                  <a:schemeClr val="accent5"/>
                </a:solidFill>
              </a:rPr>
              <a:t>		</a:t>
            </a:r>
          </a:p>
          <a:p>
            <a:pPr marL="0" indent="0">
              <a:buNone/>
              <a:tabLst>
                <a:tab pos="0" algn="l"/>
              </a:tabLst>
            </a:pPr>
            <a:r>
              <a:rPr lang="en-US" altLang="ja-JP" sz="2400" dirty="0">
                <a:solidFill>
                  <a:schemeClr val="accent5"/>
                </a:solidFill>
              </a:rPr>
              <a:t>	β</a:t>
            </a:r>
            <a:r>
              <a:rPr lang="en-US" altLang="ja-JP" sz="2400" baseline="-25000" dirty="0">
                <a:solidFill>
                  <a:schemeClr val="accent5"/>
                </a:solidFill>
              </a:rPr>
              <a:t>1i</a:t>
            </a:r>
            <a:r>
              <a:rPr lang="en-US" altLang="ja-JP" sz="2400" dirty="0">
                <a:solidFill>
                  <a:schemeClr val="accent5"/>
                </a:solidFill>
              </a:rPr>
              <a:t> = γ</a:t>
            </a:r>
            <a:r>
              <a:rPr lang="en-US" altLang="ja-JP" sz="2400" baseline="-25000" dirty="0">
                <a:solidFill>
                  <a:schemeClr val="accent5"/>
                </a:solidFill>
              </a:rPr>
              <a:t>10</a:t>
            </a:r>
            <a:r>
              <a:rPr lang="en-US" altLang="ja-JP" sz="2400" dirty="0">
                <a:solidFill>
                  <a:schemeClr val="tx1">
                    <a:lumMod val="65000"/>
                    <a:lumOff val="35000"/>
                  </a:schemeClr>
                </a:solidFill>
              </a:rPr>
              <a:t>,</a:t>
            </a:r>
            <a:r>
              <a:rPr lang="en-US" altLang="ja-JP" sz="2400" baseline="-25000" dirty="0">
                <a:solidFill>
                  <a:schemeClr val="tx1">
                    <a:lumMod val="65000"/>
                    <a:lumOff val="35000"/>
                  </a:schemeClr>
                </a:solidFill>
              </a:rPr>
              <a:t> </a:t>
            </a:r>
          </a:p>
          <a:p>
            <a:pPr marL="0" indent="0">
              <a:buNone/>
              <a:tabLst>
                <a:tab pos="0" algn="l"/>
              </a:tabLst>
            </a:pPr>
            <a:endParaRPr lang="en-US" altLang="ja-JP" sz="2400" dirty="0">
              <a:solidFill>
                <a:schemeClr val="tx1">
                  <a:lumMod val="50000"/>
                  <a:lumOff val="50000"/>
                </a:schemeClr>
              </a:solidFill>
            </a:endParaRPr>
          </a:p>
          <a:p>
            <a:pPr marL="0" indent="0">
              <a:buNone/>
              <a:tabLst>
                <a:tab pos="0" algn="l"/>
              </a:tabLst>
            </a:pPr>
            <a:r>
              <a:rPr lang="en-US" altLang="ja-JP" sz="2400" dirty="0">
                <a:solidFill>
                  <a:schemeClr val="tx1">
                    <a:lumMod val="50000"/>
                    <a:lumOff val="50000"/>
                  </a:schemeClr>
                </a:solidFill>
              </a:rPr>
              <a:t>	β</a:t>
            </a:r>
            <a:r>
              <a:rPr lang="en-US" altLang="ja-JP" sz="2400" baseline="-25000" dirty="0">
                <a:solidFill>
                  <a:schemeClr val="tx1">
                    <a:lumMod val="50000"/>
                    <a:lumOff val="50000"/>
                  </a:schemeClr>
                </a:solidFill>
              </a:rPr>
              <a:t>2i </a:t>
            </a:r>
            <a:r>
              <a:rPr lang="en-US" altLang="ja-JP" sz="2400" dirty="0">
                <a:solidFill>
                  <a:schemeClr val="tx1">
                    <a:lumMod val="50000"/>
                    <a:lumOff val="50000"/>
                  </a:schemeClr>
                </a:solidFill>
              </a:rPr>
              <a:t>=0</a:t>
            </a:r>
            <a:r>
              <a:rPr lang="en-US" altLang="ja-JP" sz="2400" dirty="0">
                <a:solidFill>
                  <a:schemeClr val="tx1">
                    <a:lumMod val="65000"/>
                    <a:lumOff val="35000"/>
                  </a:schemeClr>
                </a:solidFill>
              </a:rPr>
              <a:t>, </a:t>
            </a:r>
            <a:r>
              <a:rPr lang="en-US" altLang="ja-JP" sz="2400" dirty="0">
                <a:solidFill>
                  <a:schemeClr val="tx1">
                    <a:lumMod val="50000"/>
                    <a:lumOff val="50000"/>
                  </a:schemeClr>
                </a:solidFill>
              </a:rPr>
              <a:t>β</a:t>
            </a:r>
            <a:r>
              <a:rPr lang="en-US" altLang="ja-JP" sz="2400" baseline="-25000" dirty="0">
                <a:solidFill>
                  <a:schemeClr val="tx1">
                    <a:lumMod val="50000"/>
                    <a:lumOff val="50000"/>
                  </a:schemeClr>
                </a:solidFill>
              </a:rPr>
              <a:t>3i </a:t>
            </a:r>
            <a:r>
              <a:rPr lang="en-US" altLang="ja-JP" sz="2400" dirty="0">
                <a:solidFill>
                  <a:schemeClr val="tx1">
                    <a:lumMod val="50000"/>
                    <a:lumOff val="50000"/>
                  </a:schemeClr>
                </a:solidFill>
              </a:rPr>
              <a:t>=0</a:t>
            </a:r>
            <a:endParaRPr lang="en-US" altLang="ja-JP" sz="2000" baseline="-25000" dirty="0"/>
          </a:p>
          <a:p>
            <a:pPr marL="0" indent="0">
              <a:buNone/>
              <a:tabLst>
                <a:tab pos="0" algn="l"/>
              </a:tabLst>
            </a:pPr>
            <a:endParaRPr lang="en-US" altLang="ja-JP" sz="2000" dirty="0"/>
          </a:p>
          <a:p>
            <a:pPr marL="0" indent="0">
              <a:buNone/>
              <a:tabLst>
                <a:tab pos="0" algn="l"/>
              </a:tabLst>
            </a:pPr>
            <a:endParaRPr lang="en-US" altLang="ja-JP" sz="2000" dirty="0"/>
          </a:p>
          <a:p>
            <a:pPr marL="0" indent="0">
              <a:buNone/>
              <a:tabLst>
                <a:tab pos="0" algn="l"/>
              </a:tabLst>
            </a:pPr>
            <a:endParaRPr lang="en-US" altLang="ja-JP" sz="2000" dirty="0"/>
          </a:p>
        </p:txBody>
      </p:sp>
      <p:sp>
        <p:nvSpPr>
          <p:cNvPr id="2" name="タイトル 1"/>
          <p:cNvSpPr>
            <a:spLocks noGrp="1"/>
          </p:cNvSpPr>
          <p:nvPr>
            <p:ph type="title"/>
          </p:nvPr>
        </p:nvSpPr>
        <p:spPr/>
        <p:txBody>
          <a:bodyPr>
            <a:normAutofit fontScale="90000"/>
          </a:bodyPr>
          <a:lstStyle/>
          <a:p>
            <a:r>
              <a:rPr lang="ja-JP" altLang="en-US"/>
              <a:t>傾きを考えないモデル</a:t>
            </a:r>
            <a:r>
              <a:rPr lang="en-US" altLang="ja-JP" dirty="0"/>
              <a:t>: Model 1</a:t>
            </a:r>
            <a:endParaRPr kumimoji="1" lang="ja-JP" altLang="en-US"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91</a:t>
            </a:fld>
            <a:endParaRPr lang="ja-JP" altLang="en-US">
              <a:latin typeface="Calibri"/>
              <a:ea typeface="ＭＳ Ｐゴシック" panose="020B0600070205080204" pitchFamily="34" charset="-128"/>
            </a:endParaRPr>
          </a:p>
        </p:txBody>
      </p:sp>
      <p:cxnSp>
        <p:nvCxnSpPr>
          <p:cNvPr id="32" name="直線コネクタ 31">
            <a:extLst>
              <a:ext uri="{FF2B5EF4-FFF2-40B4-BE49-F238E27FC236}">
                <a16:creationId xmlns:a16="http://schemas.microsoft.com/office/drawing/2014/main" id="{60B4B213-E947-0E4A-80DA-655CEAD265EE}"/>
              </a:ext>
            </a:extLst>
          </p:cNvPr>
          <p:cNvCxnSpPr>
            <a:cxnSpLocks/>
          </p:cNvCxnSpPr>
          <p:nvPr/>
        </p:nvCxnSpPr>
        <p:spPr>
          <a:xfrm flipH="1">
            <a:off x="3722166" y="3529406"/>
            <a:ext cx="705818"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4F5823F0-0BF9-7C48-B76C-468B5575DEDA}"/>
              </a:ext>
            </a:extLst>
          </p:cNvPr>
          <p:cNvCxnSpPr>
            <a:cxnSpLocks/>
          </p:cNvCxnSpPr>
          <p:nvPr/>
        </p:nvCxnSpPr>
        <p:spPr>
          <a:xfrm flipH="1">
            <a:off x="4458195" y="5024935"/>
            <a:ext cx="82455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直線矢印コネクタ 43">
            <a:extLst>
              <a:ext uri="{FF2B5EF4-FFF2-40B4-BE49-F238E27FC236}">
                <a16:creationId xmlns:a16="http://schemas.microsoft.com/office/drawing/2014/main" id="{70AE941B-AD47-804D-8E2B-A2B990CD7825}"/>
              </a:ext>
            </a:extLst>
          </p:cNvPr>
          <p:cNvCxnSpPr/>
          <p:nvPr/>
        </p:nvCxnSpPr>
        <p:spPr>
          <a:xfrm>
            <a:off x="4467943" y="3681935"/>
            <a:ext cx="0" cy="1198984"/>
          </a:xfrm>
          <a:prstGeom prst="straightConnector1">
            <a:avLst/>
          </a:prstGeom>
          <a:ln w="4445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13F8ECEC-1F05-ED4E-B0AD-D15A661EC0F3}"/>
              </a:ext>
            </a:extLst>
          </p:cNvPr>
          <p:cNvCxnSpPr>
            <a:cxnSpLocks/>
          </p:cNvCxnSpPr>
          <p:nvPr/>
        </p:nvCxnSpPr>
        <p:spPr>
          <a:xfrm>
            <a:off x="3637648" y="3284984"/>
            <a:ext cx="0" cy="269269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36928AA4-8B61-5941-A6CA-F8020F2EBC41}"/>
              </a:ext>
            </a:extLst>
          </p:cNvPr>
          <p:cNvCxnSpPr>
            <a:cxnSpLocks/>
          </p:cNvCxnSpPr>
          <p:nvPr/>
        </p:nvCxnSpPr>
        <p:spPr>
          <a:xfrm flipH="1">
            <a:off x="3637650" y="5977678"/>
            <a:ext cx="172643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テキスト ボックス 48">
            <a:extLst>
              <a:ext uri="{FF2B5EF4-FFF2-40B4-BE49-F238E27FC236}">
                <a16:creationId xmlns:a16="http://schemas.microsoft.com/office/drawing/2014/main" id="{BE8332CF-12E2-5940-A08F-267C2DDCDF4F}"/>
              </a:ext>
            </a:extLst>
          </p:cNvPr>
          <p:cNvSpPr txBox="1"/>
          <p:nvPr/>
        </p:nvSpPr>
        <p:spPr>
          <a:xfrm>
            <a:off x="4499992" y="3934750"/>
            <a:ext cx="740908" cy="646331"/>
          </a:xfrm>
          <a:prstGeom prst="rect">
            <a:avLst/>
          </a:prstGeom>
          <a:noFill/>
        </p:spPr>
        <p:txBody>
          <a:bodyPr wrap="none" rtlCol="0">
            <a:spAutoFit/>
          </a:bodyPr>
          <a:lstStyle/>
          <a:p>
            <a:pPr defTabSz="457200"/>
            <a:r>
              <a:rPr lang="en-US" altLang="ja-JP" sz="3600" dirty="0">
                <a:solidFill>
                  <a:srgbClr val="4BACC6"/>
                </a:solidFill>
                <a:latin typeface="Calibri"/>
                <a:ea typeface="ＭＳ Ｐゴシック" panose="020B0600070205080204" pitchFamily="34" charset="-128"/>
              </a:rPr>
              <a:t>β</a:t>
            </a:r>
            <a:r>
              <a:rPr lang="en-US" altLang="ja-JP" sz="3600" baseline="-25000" dirty="0">
                <a:solidFill>
                  <a:srgbClr val="4BACC6"/>
                </a:solidFill>
                <a:latin typeface="Calibri"/>
                <a:ea typeface="ＭＳ Ｐゴシック" panose="020B0600070205080204" pitchFamily="34" charset="-128"/>
              </a:rPr>
              <a:t>11</a:t>
            </a:r>
            <a:endParaRPr lang="ja-JP" altLang="en-US" sz="3600" baseline="-25000" dirty="0">
              <a:solidFill>
                <a:srgbClr val="4BACC6"/>
              </a:solidFill>
              <a:latin typeface="Calibri"/>
              <a:ea typeface="ＭＳ Ｐゴシック" panose="020B0600070205080204" pitchFamily="34" charset="-128"/>
            </a:endParaRPr>
          </a:p>
        </p:txBody>
      </p:sp>
      <p:cxnSp>
        <p:nvCxnSpPr>
          <p:cNvPr id="72" name="直線コネクタ 71">
            <a:extLst>
              <a:ext uri="{FF2B5EF4-FFF2-40B4-BE49-F238E27FC236}">
                <a16:creationId xmlns:a16="http://schemas.microsoft.com/office/drawing/2014/main" id="{91172DB1-EBA8-E845-B94F-DA361316A268}"/>
              </a:ext>
            </a:extLst>
          </p:cNvPr>
          <p:cNvCxnSpPr>
            <a:cxnSpLocks/>
          </p:cNvCxnSpPr>
          <p:nvPr/>
        </p:nvCxnSpPr>
        <p:spPr>
          <a:xfrm flipH="1">
            <a:off x="5676081" y="4176770"/>
            <a:ext cx="705818"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D0830F54-A526-1741-80D6-AF8A245611C6}"/>
              </a:ext>
            </a:extLst>
          </p:cNvPr>
          <p:cNvCxnSpPr>
            <a:cxnSpLocks/>
          </p:cNvCxnSpPr>
          <p:nvPr/>
        </p:nvCxnSpPr>
        <p:spPr>
          <a:xfrm flipH="1">
            <a:off x="6412110" y="5672299"/>
            <a:ext cx="82455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直線矢印コネクタ 73">
            <a:extLst>
              <a:ext uri="{FF2B5EF4-FFF2-40B4-BE49-F238E27FC236}">
                <a16:creationId xmlns:a16="http://schemas.microsoft.com/office/drawing/2014/main" id="{A500CCFF-9021-BB4F-B8DB-F6FE69137F28}"/>
              </a:ext>
            </a:extLst>
          </p:cNvPr>
          <p:cNvCxnSpPr/>
          <p:nvPr/>
        </p:nvCxnSpPr>
        <p:spPr>
          <a:xfrm>
            <a:off x="6421858" y="4329299"/>
            <a:ext cx="0" cy="1198984"/>
          </a:xfrm>
          <a:prstGeom prst="straightConnector1">
            <a:avLst/>
          </a:prstGeom>
          <a:ln w="4445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6D8895C4-3E35-7448-A30D-AD43AB5C07B8}"/>
              </a:ext>
            </a:extLst>
          </p:cNvPr>
          <p:cNvCxnSpPr>
            <a:cxnSpLocks/>
          </p:cNvCxnSpPr>
          <p:nvPr/>
        </p:nvCxnSpPr>
        <p:spPr>
          <a:xfrm>
            <a:off x="5510228" y="3501008"/>
            <a:ext cx="0" cy="248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6396CA62-792D-A847-9270-AA76DE2D8091}"/>
              </a:ext>
            </a:extLst>
          </p:cNvPr>
          <p:cNvCxnSpPr>
            <a:cxnSpLocks/>
          </p:cNvCxnSpPr>
          <p:nvPr/>
        </p:nvCxnSpPr>
        <p:spPr>
          <a:xfrm flipH="1">
            <a:off x="5510230" y="5987784"/>
            <a:ext cx="172643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7" name="テキスト ボックス 76">
            <a:extLst>
              <a:ext uri="{FF2B5EF4-FFF2-40B4-BE49-F238E27FC236}">
                <a16:creationId xmlns:a16="http://schemas.microsoft.com/office/drawing/2014/main" id="{48241E4C-EC02-CD48-9A50-52AD77D0E3D4}"/>
              </a:ext>
            </a:extLst>
          </p:cNvPr>
          <p:cNvSpPr txBox="1"/>
          <p:nvPr/>
        </p:nvSpPr>
        <p:spPr>
          <a:xfrm>
            <a:off x="6453907" y="4582114"/>
            <a:ext cx="740908" cy="646331"/>
          </a:xfrm>
          <a:prstGeom prst="rect">
            <a:avLst/>
          </a:prstGeom>
          <a:noFill/>
        </p:spPr>
        <p:txBody>
          <a:bodyPr wrap="none" rtlCol="0">
            <a:spAutoFit/>
          </a:bodyPr>
          <a:lstStyle/>
          <a:p>
            <a:pPr defTabSz="457200"/>
            <a:r>
              <a:rPr lang="en-US" altLang="ja-JP" sz="3600" dirty="0">
                <a:solidFill>
                  <a:srgbClr val="4BACC6"/>
                </a:solidFill>
                <a:latin typeface="Calibri"/>
                <a:ea typeface="ＭＳ Ｐゴシック" panose="020B0600070205080204" pitchFamily="34" charset="-128"/>
              </a:rPr>
              <a:t>β</a:t>
            </a:r>
            <a:r>
              <a:rPr lang="en-US" altLang="ja-JP" sz="3600" baseline="-25000" dirty="0">
                <a:solidFill>
                  <a:srgbClr val="4BACC6"/>
                </a:solidFill>
                <a:latin typeface="Calibri"/>
                <a:ea typeface="ＭＳ Ｐゴシック" panose="020B0600070205080204" pitchFamily="34" charset="-128"/>
              </a:rPr>
              <a:t>12</a:t>
            </a:r>
            <a:endParaRPr lang="ja-JP" altLang="en-US" sz="3600" baseline="-25000" dirty="0">
              <a:solidFill>
                <a:srgbClr val="4BACC6"/>
              </a:solidFill>
              <a:latin typeface="Calibri"/>
              <a:ea typeface="ＭＳ Ｐゴシック" panose="020B0600070205080204" pitchFamily="34" charset="-128"/>
            </a:endParaRPr>
          </a:p>
        </p:txBody>
      </p:sp>
      <p:sp>
        <p:nvSpPr>
          <p:cNvPr id="82" name="テキスト ボックス 81">
            <a:extLst>
              <a:ext uri="{FF2B5EF4-FFF2-40B4-BE49-F238E27FC236}">
                <a16:creationId xmlns:a16="http://schemas.microsoft.com/office/drawing/2014/main" id="{4AB15CFF-CDB4-CC48-8B01-36BBFCC6BE15}"/>
              </a:ext>
            </a:extLst>
          </p:cNvPr>
          <p:cNvSpPr txBox="1"/>
          <p:nvPr/>
        </p:nvSpPr>
        <p:spPr>
          <a:xfrm>
            <a:off x="5652120" y="2132856"/>
            <a:ext cx="1313180" cy="523220"/>
          </a:xfrm>
          <a:prstGeom prst="rect">
            <a:avLst/>
          </a:prstGeom>
          <a:noFill/>
        </p:spPr>
        <p:txBody>
          <a:bodyPr wrap="none" rtlCol="0">
            <a:spAutoFit/>
          </a:bodyPr>
          <a:lstStyle/>
          <a:p>
            <a:pPr defTabSz="457200"/>
            <a:r>
              <a:rPr lang="en-US" altLang="ja-JP" sz="2800" dirty="0">
                <a:solidFill>
                  <a:prstClr val="black"/>
                </a:solidFill>
                <a:latin typeface="Calibri"/>
                <a:ea typeface="ＭＳ Ｐゴシック" panose="020B0600070205080204" pitchFamily="34" charset="-128"/>
              </a:rPr>
              <a:t>Model1</a:t>
            </a:r>
            <a:endParaRPr lang="ja-JP" altLang="en-US" sz="2800">
              <a:solidFill>
                <a:prstClr val="black"/>
              </a:solidFill>
              <a:latin typeface="Calibri"/>
              <a:ea typeface="ＭＳ Ｐゴシック" panose="020B0600070205080204" pitchFamily="34" charset="-128"/>
            </a:endParaRPr>
          </a:p>
        </p:txBody>
      </p:sp>
      <p:cxnSp>
        <p:nvCxnSpPr>
          <p:cNvPr id="104" name="直線コネクタ 103">
            <a:extLst>
              <a:ext uri="{FF2B5EF4-FFF2-40B4-BE49-F238E27FC236}">
                <a16:creationId xmlns:a16="http://schemas.microsoft.com/office/drawing/2014/main" id="{F96B011A-A12E-DC45-8E60-121D057AA1B6}"/>
              </a:ext>
            </a:extLst>
          </p:cNvPr>
          <p:cNvCxnSpPr>
            <a:cxnSpLocks/>
          </p:cNvCxnSpPr>
          <p:nvPr/>
        </p:nvCxnSpPr>
        <p:spPr>
          <a:xfrm flipH="1">
            <a:off x="7508379" y="3733671"/>
            <a:ext cx="705818"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B687F3B2-53D8-2E4B-AA04-E015093F6D2E}"/>
              </a:ext>
            </a:extLst>
          </p:cNvPr>
          <p:cNvCxnSpPr>
            <a:cxnSpLocks/>
          </p:cNvCxnSpPr>
          <p:nvPr/>
        </p:nvCxnSpPr>
        <p:spPr>
          <a:xfrm flipH="1">
            <a:off x="8244408" y="5229200"/>
            <a:ext cx="82455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直線矢印コネクタ 105">
            <a:extLst>
              <a:ext uri="{FF2B5EF4-FFF2-40B4-BE49-F238E27FC236}">
                <a16:creationId xmlns:a16="http://schemas.microsoft.com/office/drawing/2014/main" id="{EA0B9ACB-18C4-8244-9B19-7BB514E17FCF}"/>
              </a:ext>
            </a:extLst>
          </p:cNvPr>
          <p:cNvCxnSpPr/>
          <p:nvPr/>
        </p:nvCxnSpPr>
        <p:spPr>
          <a:xfrm>
            <a:off x="8254156" y="3886200"/>
            <a:ext cx="0" cy="1198984"/>
          </a:xfrm>
          <a:prstGeom prst="straightConnector1">
            <a:avLst/>
          </a:prstGeom>
          <a:ln w="4445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07" name="直線コネクタ 106">
            <a:extLst>
              <a:ext uri="{FF2B5EF4-FFF2-40B4-BE49-F238E27FC236}">
                <a16:creationId xmlns:a16="http://schemas.microsoft.com/office/drawing/2014/main" id="{897BCB39-09CB-D54C-B9E8-B3EAFB98A783}"/>
              </a:ext>
            </a:extLst>
          </p:cNvPr>
          <p:cNvCxnSpPr>
            <a:cxnSpLocks/>
          </p:cNvCxnSpPr>
          <p:nvPr/>
        </p:nvCxnSpPr>
        <p:spPr>
          <a:xfrm>
            <a:off x="7380312" y="3501008"/>
            <a:ext cx="0" cy="248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直線コネクタ 107">
            <a:extLst>
              <a:ext uri="{FF2B5EF4-FFF2-40B4-BE49-F238E27FC236}">
                <a16:creationId xmlns:a16="http://schemas.microsoft.com/office/drawing/2014/main" id="{86A6E313-33E7-744F-A76E-779852CEF7E1}"/>
              </a:ext>
            </a:extLst>
          </p:cNvPr>
          <p:cNvCxnSpPr>
            <a:cxnSpLocks/>
          </p:cNvCxnSpPr>
          <p:nvPr/>
        </p:nvCxnSpPr>
        <p:spPr>
          <a:xfrm flipH="1">
            <a:off x="7380314" y="5987784"/>
            <a:ext cx="172643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テキスト ボックス 108">
            <a:extLst>
              <a:ext uri="{FF2B5EF4-FFF2-40B4-BE49-F238E27FC236}">
                <a16:creationId xmlns:a16="http://schemas.microsoft.com/office/drawing/2014/main" id="{D8F61999-17A3-044A-AE8C-4797C26F98EC}"/>
              </a:ext>
            </a:extLst>
          </p:cNvPr>
          <p:cNvSpPr txBox="1"/>
          <p:nvPr/>
        </p:nvSpPr>
        <p:spPr>
          <a:xfrm>
            <a:off x="8286205" y="4139015"/>
            <a:ext cx="740908" cy="646331"/>
          </a:xfrm>
          <a:prstGeom prst="rect">
            <a:avLst/>
          </a:prstGeom>
          <a:noFill/>
        </p:spPr>
        <p:txBody>
          <a:bodyPr wrap="none" rtlCol="0">
            <a:spAutoFit/>
          </a:bodyPr>
          <a:lstStyle/>
          <a:p>
            <a:pPr defTabSz="457200"/>
            <a:r>
              <a:rPr lang="en-US" altLang="ja-JP" sz="3600" dirty="0">
                <a:solidFill>
                  <a:srgbClr val="4BACC6"/>
                </a:solidFill>
                <a:latin typeface="Calibri"/>
                <a:ea typeface="ＭＳ Ｐゴシック" panose="020B0600070205080204" pitchFamily="34" charset="-128"/>
              </a:rPr>
              <a:t>β</a:t>
            </a:r>
            <a:r>
              <a:rPr lang="en-US" altLang="ja-JP" sz="3600" baseline="-25000" dirty="0">
                <a:solidFill>
                  <a:srgbClr val="4BACC6"/>
                </a:solidFill>
                <a:latin typeface="Calibri"/>
                <a:ea typeface="ＭＳ Ｐゴシック" panose="020B0600070205080204" pitchFamily="34" charset="-128"/>
              </a:rPr>
              <a:t>12</a:t>
            </a:r>
            <a:endParaRPr lang="ja-JP" altLang="en-US" sz="3600" baseline="-25000" dirty="0">
              <a:solidFill>
                <a:srgbClr val="4BACC6"/>
              </a:solidFill>
              <a:latin typeface="Calibri"/>
              <a:ea typeface="ＭＳ Ｐゴシック" panose="020B0600070205080204" pitchFamily="34" charset="-128"/>
            </a:endParaRPr>
          </a:p>
        </p:txBody>
      </p:sp>
      <p:sp>
        <p:nvSpPr>
          <p:cNvPr id="110" name="テキスト ボックス 109">
            <a:extLst>
              <a:ext uri="{FF2B5EF4-FFF2-40B4-BE49-F238E27FC236}">
                <a16:creationId xmlns:a16="http://schemas.microsoft.com/office/drawing/2014/main" id="{2F39C773-81CC-5C4D-9875-C91031B3E1F2}"/>
              </a:ext>
            </a:extLst>
          </p:cNvPr>
          <p:cNvSpPr txBox="1"/>
          <p:nvPr/>
        </p:nvSpPr>
        <p:spPr>
          <a:xfrm>
            <a:off x="3779912" y="2924944"/>
            <a:ext cx="715260" cy="369332"/>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A</a:t>
            </a:r>
            <a:r>
              <a:rPr lang="ja-JP" altLang="en-US">
                <a:solidFill>
                  <a:prstClr val="black"/>
                </a:solidFill>
                <a:latin typeface="Calibri"/>
                <a:ea typeface="ＭＳ Ｐゴシック" panose="020B0600070205080204" pitchFamily="34" charset="-128"/>
              </a:rPr>
              <a:t>さん</a:t>
            </a:r>
          </a:p>
        </p:txBody>
      </p:sp>
      <p:sp>
        <p:nvSpPr>
          <p:cNvPr id="111" name="テキスト ボックス 110">
            <a:extLst>
              <a:ext uri="{FF2B5EF4-FFF2-40B4-BE49-F238E27FC236}">
                <a16:creationId xmlns:a16="http://schemas.microsoft.com/office/drawing/2014/main" id="{4FF62972-BE62-8C47-9043-B8F24246C99B}"/>
              </a:ext>
            </a:extLst>
          </p:cNvPr>
          <p:cNvSpPr txBox="1"/>
          <p:nvPr/>
        </p:nvSpPr>
        <p:spPr>
          <a:xfrm>
            <a:off x="5580112" y="2924944"/>
            <a:ext cx="715260" cy="369332"/>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B</a:t>
            </a:r>
            <a:r>
              <a:rPr lang="ja-JP" altLang="en-US">
                <a:solidFill>
                  <a:prstClr val="black"/>
                </a:solidFill>
                <a:latin typeface="Calibri"/>
                <a:ea typeface="ＭＳ Ｐゴシック" panose="020B0600070205080204" pitchFamily="34" charset="-128"/>
              </a:rPr>
              <a:t>さん</a:t>
            </a:r>
          </a:p>
        </p:txBody>
      </p:sp>
      <p:sp>
        <p:nvSpPr>
          <p:cNvPr id="112" name="テキスト ボックス 111">
            <a:extLst>
              <a:ext uri="{FF2B5EF4-FFF2-40B4-BE49-F238E27FC236}">
                <a16:creationId xmlns:a16="http://schemas.microsoft.com/office/drawing/2014/main" id="{8D9A929C-9E66-014F-A41E-B4AEE9BF3174}"/>
              </a:ext>
            </a:extLst>
          </p:cNvPr>
          <p:cNvSpPr txBox="1"/>
          <p:nvPr/>
        </p:nvSpPr>
        <p:spPr>
          <a:xfrm>
            <a:off x="7452320" y="2924944"/>
            <a:ext cx="715260" cy="369332"/>
          </a:xfrm>
          <a:prstGeom prst="rect">
            <a:avLst/>
          </a:prstGeom>
          <a:noFill/>
        </p:spPr>
        <p:txBody>
          <a:bodyPr wrap="none" rtlCol="0">
            <a:spAutoFit/>
          </a:bodyPr>
          <a:lstStyle/>
          <a:p>
            <a:pPr defTabSz="457200"/>
            <a:r>
              <a:rPr lang="en-US" altLang="ja-JP" dirty="0">
                <a:solidFill>
                  <a:prstClr val="black"/>
                </a:solidFill>
                <a:latin typeface="Calibri"/>
                <a:ea typeface="ＭＳ Ｐゴシック" panose="020B0600070205080204" pitchFamily="34" charset="-128"/>
              </a:rPr>
              <a:t>C</a:t>
            </a:r>
            <a:r>
              <a:rPr lang="ja-JP" altLang="en-US">
                <a:solidFill>
                  <a:prstClr val="black"/>
                </a:solidFill>
                <a:latin typeface="Calibri"/>
                <a:ea typeface="ＭＳ Ｐゴシック" panose="020B0600070205080204" pitchFamily="34" charset="-128"/>
              </a:rPr>
              <a:t>さん</a:t>
            </a:r>
          </a:p>
        </p:txBody>
      </p:sp>
      <p:sp>
        <p:nvSpPr>
          <p:cNvPr id="119" name="正方形/長方形 118">
            <a:extLst>
              <a:ext uri="{FF2B5EF4-FFF2-40B4-BE49-F238E27FC236}">
                <a16:creationId xmlns:a16="http://schemas.microsoft.com/office/drawing/2014/main" id="{A73F27E2-8233-534A-92B4-596E38381E92}"/>
              </a:ext>
            </a:extLst>
          </p:cNvPr>
          <p:cNvSpPr/>
          <p:nvPr/>
        </p:nvSpPr>
        <p:spPr>
          <a:xfrm>
            <a:off x="971600" y="2636912"/>
            <a:ext cx="1569660" cy="369332"/>
          </a:xfrm>
          <a:prstGeom prst="rect">
            <a:avLst/>
          </a:prstGeom>
        </p:spPr>
        <p:txBody>
          <a:bodyPr wrap="none">
            <a:spAutoFit/>
          </a:bodyPr>
          <a:lstStyle/>
          <a:p>
            <a:pPr defTabSz="457200"/>
            <a:r>
              <a:rPr lang="ja-JP" altLang="en-US">
                <a:solidFill>
                  <a:srgbClr val="C0504D"/>
                </a:solidFill>
                <a:latin typeface="Calibri"/>
                <a:ea typeface="ＭＳ Ｐゴシック" panose="020B0600070205080204" pitchFamily="34" charset="-128"/>
              </a:rPr>
              <a:t>平均　　　分散</a:t>
            </a:r>
            <a:endParaRPr lang="ja-JP" altLang="en-US">
              <a:solidFill>
                <a:prstClr val="black"/>
              </a:solidFill>
              <a:latin typeface="Calibri"/>
              <a:ea typeface="ＭＳ Ｐゴシック" panose="020B0600070205080204" pitchFamily="34" charset="-128"/>
            </a:endParaRPr>
          </a:p>
        </p:txBody>
      </p:sp>
      <p:sp>
        <p:nvSpPr>
          <p:cNvPr id="120" name="正方形/長方形 119">
            <a:extLst>
              <a:ext uri="{FF2B5EF4-FFF2-40B4-BE49-F238E27FC236}">
                <a16:creationId xmlns:a16="http://schemas.microsoft.com/office/drawing/2014/main" id="{7C8387A7-E28A-DE4D-8EF8-D29BFCC7292C}"/>
              </a:ext>
            </a:extLst>
          </p:cNvPr>
          <p:cNvSpPr/>
          <p:nvPr/>
        </p:nvSpPr>
        <p:spPr>
          <a:xfrm>
            <a:off x="973343" y="3514242"/>
            <a:ext cx="646331" cy="369332"/>
          </a:xfrm>
          <a:prstGeom prst="rect">
            <a:avLst/>
          </a:prstGeom>
        </p:spPr>
        <p:txBody>
          <a:bodyPr wrap="none">
            <a:spAutoFit/>
          </a:bodyPr>
          <a:lstStyle/>
          <a:p>
            <a:pPr defTabSz="457200"/>
            <a:r>
              <a:rPr lang="ja-JP" altLang="en-US">
                <a:solidFill>
                  <a:srgbClr val="4BACC6"/>
                </a:solidFill>
                <a:latin typeface="Calibri"/>
                <a:ea typeface="ＭＳ Ｐゴシック" panose="020B0600070205080204" pitchFamily="34" charset="-128"/>
              </a:rPr>
              <a:t>平均</a:t>
            </a:r>
          </a:p>
        </p:txBody>
      </p:sp>
      <p:sp>
        <p:nvSpPr>
          <p:cNvPr id="121" name="正方形/長方形 120">
            <a:extLst>
              <a:ext uri="{FF2B5EF4-FFF2-40B4-BE49-F238E27FC236}">
                <a16:creationId xmlns:a16="http://schemas.microsoft.com/office/drawing/2014/main" id="{710349DF-54D8-1547-B628-A93D23472086}"/>
              </a:ext>
            </a:extLst>
          </p:cNvPr>
          <p:cNvSpPr/>
          <p:nvPr/>
        </p:nvSpPr>
        <p:spPr>
          <a:xfrm>
            <a:off x="109258" y="6273227"/>
            <a:ext cx="9034742" cy="584775"/>
          </a:xfrm>
          <a:prstGeom prst="rect">
            <a:avLst/>
          </a:prstGeom>
        </p:spPr>
        <p:txBody>
          <a:bodyPr wrap="square">
            <a:spAutoFit/>
          </a:bodyPr>
          <a:lstStyle/>
          <a:p>
            <a:pPr defTabSz="457200"/>
            <a:r>
              <a:rPr lang="en" altLang="ja-JP" sz="1600" dirty="0">
                <a:solidFill>
                  <a:srgbClr val="222222"/>
                </a:solidFill>
                <a:latin typeface="Arial" panose="020B0604020202020204" pitchFamily="34" charset="0"/>
                <a:ea typeface="ＭＳ Ｐゴシック" panose="020B0600070205080204" pitchFamily="34" charset="-128"/>
              </a:rPr>
              <a:t>Hedges, L. V., </a:t>
            </a:r>
            <a:r>
              <a:rPr lang="en" altLang="ja-JP" sz="1600" dirty="0" err="1">
                <a:solidFill>
                  <a:srgbClr val="222222"/>
                </a:solidFill>
                <a:latin typeface="Arial" panose="020B0604020202020204" pitchFamily="34" charset="0"/>
                <a:ea typeface="ＭＳ Ｐゴシック" panose="020B0600070205080204" pitchFamily="34" charset="-128"/>
              </a:rPr>
              <a:t>Pustejovsky</a:t>
            </a:r>
            <a:r>
              <a:rPr lang="en" altLang="ja-JP" sz="1600" dirty="0">
                <a:solidFill>
                  <a:srgbClr val="222222"/>
                </a:solidFill>
                <a:latin typeface="Arial" panose="020B0604020202020204" pitchFamily="34" charset="0"/>
                <a:ea typeface="ＭＳ Ｐゴシック" panose="020B0600070205080204" pitchFamily="34" charset="-128"/>
              </a:rPr>
              <a:t>, J. E., &amp; </a:t>
            </a:r>
            <a:r>
              <a:rPr lang="en" altLang="ja-JP" sz="1600" dirty="0" err="1">
                <a:solidFill>
                  <a:srgbClr val="222222"/>
                </a:solidFill>
                <a:latin typeface="Arial" panose="020B0604020202020204" pitchFamily="34" charset="0"/>
                <a:ea typeface="ＭＳ Ｐゴシック" panose="020B0600070205080204" pitchFamily="34" charset="-128"/>
              </a:rPr>
              <a:t>Shadish</a:t>
            </a:r>
            <a:r>
              <a:rPr lang="en" altLang="ja-JP" sz="1600" dirty="0">
                <a:solidFill>
                  <a:srgbClr val="222222"/>
                </a:solidFill>
                <a:latin typeface="Arial" panose="020B0604020202020204" pitchFamily="34" charset="0"/>
                <a:ea typeface="ＭＳ Ｐゴシック" panose="020B0600070205080204" pitchFamily="34" charset="-128"/>
              </a:rPr>
              <a:t>, W. R. (2012). A standardized mean difference effect size for single case designs. Research Synthesis Methods, 3 (3), 224-239.</a:t>
            </a:r>
            <a:endParaRPr lang="ja-JP" altLang="en-US" sz="160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17585691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コンテンツ プレースホルダー 2"/>
          <p:cNvSpPr>
            <a:spLocks noGrp="1"/>
          </p:cNvSpPr>
          <p:nvPr>
            <p:ph idx="1"/>
          </p:nvPr>
        </p:nvSpPr>
        <p:spPr>
          <a:xfrm>
            <a:off x="44411" y="764706"/>
            <a:ext cx="9208111" cy="5237163"/>
          </a:xfrm>
        </p:spPr>
        <p:txBody>
          <a:bodyPr/>
          <a:lstStyle/>
          <a:p>
            <a:pPr marL="0" indent="0">
              <a:buNone/>
              <a:tabLst>
                <a:tab pos="0" algn="l"/>
              </a:tabLst>
            </a:pPr>
            <a:r>
              <a:rPr lang="ja-JP" altLang="en-US" sz="2800" b="1"/>
              <a:t>切片</a:t>
            </a:r>
            <a:r>
              <a:rPr lang="en-US" altLang="ja-JP" sz="2800" b="1" dirty="0"/>
              <a:t>(B</a:t>
            </a:r>
            <a:r>
              <a:rPr lang="en-US" altLang="ja-JP" sz="2800" b="1" baseline="-25000" dirty="0"/>
              <a:t>0i</a:t>
            </a:r>
            <a:r>
              <a:rPr lang="en-US" altLang="ja-JP" sz="2800" b="1" dirty="0"/>
              <a:t>)</a:t>
            </a:r>
            <a:r>
              <a:rPr lang="ja-JP" altLang="en-US" sz="2800" b="1"/>
              <a:t>だけ参加者ごとに異なる</a:t>
            </a:r>
            <a:r>
              <a:rPr lang="en-US" altLang="ja-JP" sz="2800" b="1" dirty="0"/>
              <a:t> (β</a:t>
            </a:r>
            <a:r>
              <a:rPr lang="en-US" altLang="ja-JP" sz="2800" b="1" baseline="-25000" dirty="0"/>
              <a:t>1i</a:t>
            </a:r>
            <a:r>
              <a:rPr lang="ja-JP" altLang="en-US" sz="2800" b="1"/>
              <a:t>は一定</a:t>
            </a:r>
            <a:r>
              <a:rPr lang="en-US" altLang="ja-JP" sz="2800" b="1" dirty="0"/>
              <a:t>)</a:t>
            </a:r>
            <a:endParaRPr lang="en-US" altLang="ja-JP" sz="2800" dirty="0"/>
          </a:p>
          <a:p>
            <a:pPr marL="0" indent="0">
              <a:buNone/>
              <a:tabLst>
                <a:tab pos="0" algn="l"/>
              </a:tabLst>
            </a:pPr>
            <a:r>
              <a:rPr lang="en-US" altLang="ja-JP" sz="2800" dirty="0"/>
              <a:t>	</a:t>
            </a:r>
            <a:r>
              <a:rPr lang="en-US" altLang="ja-JP" sz="2400" dirty="0" err="1">
                <a:solidFill>
                  <a:schemeClr val="tx1">
                    <a:lumMod val="50000"/>
                    <a:lumOff val="50000"/>
                  </a:schemeClr>
                </a:solidFill>
              </a:rPr>
              <a:t>Y</a:t>
            </a:r>
            <a:r>
              <a:rPr lang="en-US" altLang="ja-JP" sz="2400" baseline="-25000" dirty="0" err="1">
                <a:solidFill>
                  <a:schemeClr val="tx1">
                    <a:lumMod val="50000"/>
                    <a:lumOff val="50000"/>
                  </a:schemeClr>
                </a:solidFill>
              </a:rPr>
              <a:t>ij</a:t>
            </a:r>
            <a:r>
              <a:rPr lang="en-US" altLang="ja-JP" sz="2800" dirty="0">
                <a:solidFill>
                  <a:schemeClr val="tx1">
                    <a:lumMod val="50000"/>
                    <a:lumOff val="50000"/>
                  </a:schemeClr>
                </a:solidFill>
              </a:rPr>
              <a:t> </a:t>
            </a:r>
            <a:r>
              <a:rPr lang="en-US" altLang="ja-JP" sz="2400" dirty="0">
                <a:solidFill>
                  <a:schemeClr val="tx1">
                    <a:lumMod val="50000"/>
                    <a:lumOff val="50000"/>
                  </a:schemeClr>
                </a:solidFill>
              </a:rPr>
              <a:t>(T)</a:t>
            </a:r>
            <a:r>
              <a:rPr kumimoji="1" lang="en-US" altLang="ja-JP" dirty="0">
                <a:solidFill>
                  <a:schemeClr val="tx1">
                    <a:lumMod val="50000"/>
                    <a:lumOff val="50000"/>
                  </a:schemeClr>
                </a:solidFill>
              </a:rPr>
              <a:t>= </a:t>
            </a:r>
            <a:r>
              <a:rPr kumimoji="1" lang="en-US" altLang="ja-JP" b="1" dirty="0">
                <a:solidFill>
                  <a:schemeClr val="tx1">
                    <a:lumMod val="50000"/>
                    <a:lumOff val="50000"/>
                  </a:schemeClr>
                </a:solidFill>
              </a:rPr>
              <a:t>β</a:t>
            </a:r>
            <a:r>
              <a:rPr kumimoji="1" lang="en-US" altLang="ja-JP" b="1" baseline="-25000" dirty="0">
                <a:solidFill>
                  <a:schemeClr val="tx1">
                    <a:lumMod val="50000"/>
                    <a:lumOff val="50000"/>
                  </a:schemeClr>
                </a:solidFill>
              </a:rPr>
              <a:t>0i</a:t>
            </a:r>
            <a:r>
              <a:rPr kumimoji="1" lang="en-US" altLang="ja-JP" dirty="0">
                <a:solidFill>
                  <a:schemeClr val="tx1">
                    <a:lumMod val="50000"/>
                    <a:lumOff val="50000"/>
                  </a:schemeClr>
                </a:solidFill>
              </a:rPr>
              <a:t> </a:t>
            </a:r>
            <a:r>
              <a:rPr lang="en-US" altLang="ja-JP" sz="2000" dirty="0">
                <a:solidFill>
                  <a:schemeClr val="tx1">
                    <a:lumMod val="50000"/>
                    <a:lumOff val="50000"/>
                  </a:schemeClr>
                </a:solidFill>
              </a:rPr>
              <a:t>+</a:t>
            </a:r>
            <a:r>
              <a:rPr lang="en-US" altLang="ja-JP" sz="2800" dirty="0">
                <a:solidFill>
                  <a:schemeClr val="tx1">
                    <a:lumMod val="50000"/>
                    <a:lumOff val="50000"/>
                  </a:schemeClr>
                </a:solidFill>
              </a:rPr>
              <a:t> </a:t>
            </a:r>
            <a:r>
              <a:rPr kumimoji="1" lang="en-US" altLang="ja-JP" b="1" dirty="0">
                <a:solidFill>
                  <a:schemeClr val="tx1">
                    <a:lumMod val="50000"/>
                    <a:lumOff val="50000"/>
                  </a:schemeClr>
                </a:solidFill>
              </a:rPr>
              <a:t>β</a:t>
            </a:r>
            <a:r>
              <a:rPr kumimoji="1" lang="en-US" altLang="ja-JP" b="1" baseline="-25000" dirty="0">
                <a:solidFill>
                  <a:schemeClr val="tx1">
                    <a:lumMod val="50000"/>
                    <a:lumOff val="50000"/>
                  </a:schemeClr>
                </a:solidFill>
              </a:rPr>
              <a:t>1i</a:t>
            </a:r>
            <a:r>
              <a:rPr lang="en-US" altLang="ja-JP" sz="2400" dirty="0">
                <a:solidFill>
                  <a:schemeClr val="tx1">
                    <a:lumMod val="50000"/>
                    <a:lumOff val="50000"/>
                  </a:schemeClr>
                </a:solidFill>
              </a:rPr>
              <a:t>*1(j&gt;</a:t>
            </a:r>
            <a:r>
              <a:rPr lang="en-US" altLang="ja-JP" sz="2400" dirty="0" err="1">
                <a:solidFill>
                  <a:schemeClr val="tx1">
                    <a:lumMod val="50000"/>
                    <a:lumOff val="50000"/>
                  </a:schemeClr>
                </a:solidFill>
              </a:rPr>
              <a:t>T</a:t>
            </a:r>
            <a:r>
              <a:rPr lang="en-US" altLang="ja-JP" sz="2400" baseline="-25000" dirty="0" err="1">
                <a:solidFill>
                  <a:schemeClr val="tx1">
                    <a:lumMod val="50000"/>
                    <a:lumOff val="50000"/>
                  </a:schemeClr>
                </a:solidFill>
              </a:rPr>
              <a:t>i</a:t>
            </a:r>
            <a:r>
              <a:rPr lang="en-US" altLang="ja-JP" sz="2400" dirty="0">
                <a:solidFill>
                  <a:schemeClr val="tx1">
                    <a:lumMod val="50000"/>
                    <a:lumOff val="50000"/>
                  </a:schemeClr>
                </a:solidFill>
              </a:rPr>
              <a:t>)+</a:t>
            </a:r>
            <a:r>
              <a:rPr lang="en-US" altLang="ja-JP" sz="3600" b="1" dirty="0" err="1">
                <a:solidFill>
                  <a:schemeClr val="accent3">
                    <a:lumMod val="75000"/>
                  </a:schemeClr>
                </a:solidFill>
              </a:rPr>
              <a:t>ε</a:t>
            </a:r>
            <a:r>
              <a:rPr lang="en-US" altLang="ja-JP" sz="3600" b="1" baseline="-25000" dirty="0" err="1">
                <a:solidFill>
                  <a:schemeClr val="accent3">
                    <a:lumMod val="75000"/>
                  </a:schemeClr>
                </a:solidFill>
              </a:rPr>
              <a:t>ij</a:t>
            </a:r>
            <a:endParaRPr lang="en-US" altLang="ja-JP" sz="2000" b="1" baseline="-25000" dirty="0">
              <a:solidFill>
                <a:schemeClr val="accent3">
                  <a:lumMod val="75000"/>
                </a:schemeClr>
              </a:solidFill>
            </a:endParaRPr>
          </a:p>
          <a:p>
            <a:pPr marL="0" indent="0">
              <a:buNone/>
              <a:tabLst>
                <a:tab pos="0" algn="l"/>
              </a:tabLst>
            </a:pPr>
            <a:endParaRPr lang="en-US" altLang="ja-JP" sz="2000" b="1" dirty="0"/>
          </a:p>
          <a:p>
            <a:pPr marL="0" indent="0">
              <a:buNone/>
              <a:tabLst>
                <a:tab pos="0" algn="l"/>
              </a:tabLst>
            </a:pPr>
            <a:r>
              <a:rPr lang="en-US" altLang="ja-JP" sz="2000" b="1" dirty="0">
                <a:solidFill>
                  <a:schemeClr val="tx1">
                    <a:lumMod val="50000"/>
                    <a:lumOff val="50000"/>
                  </a:schemeClr>
                </a:solidFill>
              </a:rPr>
              <a:t>	</a:t>
            </a:r>
            <a:r>
              <a:rPr lang="en-US" altLang="ja-JP" sz="2400" dirty="0">
                <a:solidFill>
                  <a:schemeClr val="tx1">
                    <a:lumMod val="50000"/>
                    <a:lumOff val="50000"/>
                  </a:schemeClr>
                </a:solidFill>
              </a:rPr>
              <a:t>β</a:t>
            </a:r>
            <a:r>
              <a:rPr lang="en-US" altLang="ja-JP" sz="2400" baseline="-25000" dirty="0">
                <a:solidFill>
                  <a:schemeClr val="tx1">
                    <a:lumMod val="50000"/>
                    <a:lumOff val="50000"/>
                  </a:schemeClr>
                </a:solidFill>
              </a:rPr>
              <a:t>0i</a:t>
            </a:r>
            <a:r>
              <a:rPr lang="en-US" altLang="ja-JP" sz="2400" dirty="0">
                <a:solidFill>
                  <a:schemeClr val="tx1">
                    <a:lumMod val="50000"/>
                    <a:lumOff val="50000"/>
                  </a:schemeClr>
                </a:solidFill>
              </a:rPr>
              <a:t> = γ</a:t>
            </a:r>
            <a:r>
              <a:rPr lang="en-US" altLang="ja-JP" sz="2400" baseline="-25000" dirty="0">
                <a:solidFill>
                  <a:schemeClr val="tx1">
                    <a:lumMod val="50000"/>
                    <a:lumOff val="50000"/>
                  </a:schemeClr>
                </a:solidFill>
              </a:rPr>
              <a:t>00</a:t>
            </a:r>
            <a:r>
              <a:rPr lang="en-US" altLang="ja-JP" sz="2400" dirty="0">
                <a:solidFill>
                  <a:schemeClr val="tx1">
                    <a:lumMod val="50000"/>
                    <a:lumOff val="50000"/>
                  </a:schemeClr>
                </a:solidFill>
              </a:rPr>
              <a:t> + </a:t>
            </a:r>
            <a:r>
              <a:rPr lang="en-US" altLang="ja-JP" sz="2800" b="1" dirty="0">
                <a:solidFill>
                  <a:srgbClr val="7030A0"/>
                </a:solidFill>
              </a:rPr>
              <a:t>η</a:t>
            </a:r>
            <a:r>
              <a:rPr lang="en-US" altLang="ja-JP" sz="2800" b="1" baseline="-25000" dirty="0">
                <a:solidFill>
                  <a:srgbClr val="7030A0"/>
                </a:solidFill>
              </a:rPr>
              <a:t>0i</a:t>
            </a:r>
            <a:r>
              <a:rPr lang="en-US" altLang="ja-JP" sz="2400" dirty="0">
                <a:solidFill>
                  <a:schemeClr val="tx1">
                    <a:lumMod val="65000"/>
                    <a:lumOff val="35000"/>
                  </a:schemeClr>
                </a:solidFill>
              </a:rPr>
              <a:t>, </a:t>
            </a:r>
          </a:p>
          <a:p>
            <a:pPr marL="0" indent="0">
              <a:buNone/>
              <a:tabLst>
                <a:tab pos="0" algn="l"/>
              </a:tabLst>
            </a:pPr>
            <a:r>
              <a:rPr lang="en-US" altLang="ja-JP" sz="2400" dirty="0">
                <a:solidFill>
                  <a:schemeClr val="accent5"/>
                </a:solidFill>
              </a:rPr>
              <a:t>		</a:t>
            </a:r>
          </a:p>
          <a:p>
            <a:pPr marL="0" indent="0">
              <a:buNone/>
              <a:tabLst>
                <a:tab pos="0" algn="l"/>
              </a:tabLst>
            </a:pPr>
            <a:r>
              <a:rPr lang="en-US" altLang="ja-JP" sz="2400" dirty="0">
                <a:solidFill>
                  <a:schemeClr val="accent5"/>
                </a:solidFill>
              </a:rPr>
              <a:t>β</a:t>
            </a:r>
            <a:r>
              <a:rPr lang="en-US" altLang="ja-JP" sz="2400" baseline="-25000" dirty="0">
                <a:solidFill>
                  <a:schemeClr val="accent5"/>
                </a:solidFill>
              </a:rPr>
              <a:t>1i</a:t>
            </a:r>
            <a:r>
              <a:rPr lang="en-US" altLang="ja-JP" sz="2400" dirty="0">
                <a:solidFill>
                  <a:schemeClr val="accent5"/>
                </a:solidFill>
              </a:rPr>
              <a:t> = γ</a:t>
            </a:r>
            <a:r>
              <a:rPr lang="en-US" altLang="ja-JP" sz="2400" baseline="-25000" dirty="0">
                <a:solidFill>
                  <a:schemeClr val="accent5"/>
                </a:solidFill>
              </a:rPr>
              <a:t>10</a:t>
            </a:r>
            <a:r>
              <a:rPr lang="en-US" altLang="ja-JP" sz="2400" dirty="0">
                <a:solidFill>
                  <a:schemeClr val="tx1">
                    <a:lumMod val="65000"/>
                    <a:lumOff val="35000"/>
                  </a:schemeClr>
                </a:solidFill>
              </a:rPr>
              <a:t>,</a:t>
            </a:r>
            <a:r>
              <a:rPr lang="en-US" altLang="ja-JP" sz="2400" baseline="-25000" dirty="0">
                <a:solidFill>
                  <a:schemeClr val="tx1">
                    <a:lumMod val="65000"/>
                    <a:lumOff val="35000"/>
                  </a:schemeClr>
                </a:solidFill>
              </a:rPr>
              <a:t> </a:t>
            </a:r>
          </a:p>
          <a:p>
            <a:pPr marL="0" indent="0">
              <a:buNone/>
              <a:tabLst>
                <a:tab pos="0" algn="l"/>
              </a:tabLst>
            </a:pPr>
            <a:endParaRPr lang="en-US" altLang="ja-JP" sz="2400" dirty="0">
              <a:solidFill>
                <a:schemeClr val="tx1">
                  <a:lumMod val="50000"/>
                  <a:lumOff val="50000"/>
                </a:schemeClr>
              </a:solidFill>
            </a:endParaRPr>
          </a:p>
          <a:p>
            <a:pPr marL="0" indent="0">
              <a:buNone/>
              <a:tabLst>
                <a:tab pos="0" algn="l"/>
              </a:tabLst>
            </a:pPr>
            <a:r>
              <a:rPr lang="en-US" altLang="ja-JP" sz="2400" dirty="0">
                <a:solidFill>
                  <a:schemeClr val="tx1">
                    <a:lumMod val="50000"/>
                    <a:lumOff val="50000"/>
                  </a:schemeClr>
                </a:solidFill>
              </a:rPr>
              <a:t>β</a:t>
            </a:r>
            <a:r>
              <a:rPr lang="en-US" altLang="ja-JP" sz="2400" baseline="-25000" dirty="0">
                <a:solidFill>
                  <a:schemeClr val="tx1">
                    <a:lumMod val="50000"/>
                    <a:lumOff val="50000"/>
                  </a:schemeClr>
                </a:solidFill>
              </a:rPr>
              <a:t>2i </a:t>
            </a:r>
            <a:r>
              <a:rPr lang="en-US" altLang="ja-JP" sz="2400" dirty="0">
                <a:solidFill>
                  <a:schemeClr val="tx1">
                    <a:lumMod val="50000"/>
                    <a:lumOff val="50000"/>
                  </a:schemeClr>
                </a:solidFill>
              </a:rPr>
              <a:t>=0</a:t>
            </a:r>
            <a:r>
              <a:rPr lang="en-US" altLang="ja-JP" sz="2400" dirty="0">
                <a:solidFill>
                  <a:schemeClr val="tx1">
                    <a:lumMod val="65000"/>
                    <a:lumOff val="35000"/>
                  </a:schemeClr>
                </a:solidFill>
              </a:rPr>
              <a:t>, </a:t>
            </a:r>
            <a:r>
              <a:rPr lang="en-US" altLang="ja-JP" sz="2400" dirty="0">
                <a:solidFill>
                  <a:schemeClr val="tx1">
                    <a:lumMod val="50000"/>
                    <a:lumOff val="50000"/>
                  </a:schemeClr>
                </a:solidFill>
              </a:rPr>
              <a:t>β</a:t>
            </a:r>
            <a:r>
              <a:rPr lang="en-US" altLang="ja-JP" sz="2400" baseline="-25000" dirty="0">
                <a:solidFill>
                  <a:schemeClr val="tx1">
                    <a:lumMod val="50000"/>
                    <a:lumOff val="50000"/>
                  </a:schemeClr>
                </a:solidFill>
              </a:rPr>
              <a:t>3i </a:t>
            </a:r>
            <a:r>
              <a:rPr lang="en-US" altLang="ja-JP" sz="2400" dirty="0">
                <a:solidFill>
                  <a:schemeClr val="tx1">
                    <a:lumMod val="50000"/>
                    <a:lumOff val="50000"/>
                  </a:schemeClr>
                </a:solidFill>
              </a:rPr>
              <a:t>=0</a:t>
            </a:r>
            <a:endParaRPr lang="en-US" altLang="ja-JP" sz="2000" baseline="-25000" dirty="0"/>
          </a:p>
          <a:p>
            <a:pPr marL="0" indent="0">
              <a:buNone/>
              <a:tabLst>
                <a:tab pos="0" algn="l"/>
              </a:tabLst>
            </a:pPr>
            <a:endParaRPr lang="en-US" altLang="ja-JP" sz="2000" dirty="0"/>
          </a:p>
          <a:p>
            <a:pPr marL="0" indent="0">
              <a:buNone/>
              <a:tabLst>
                <a:tab pos="0" algn="l"/>
              </a:tabLst>
            </a:pPr>
            <a:endParaRPr lang="en-US" altLang="ja-JP" sz="2000" dirty="0"/>
          </a:p>
          <a:p>
            <a:pPr marL="0" indent="0">
              <a:buNone/>
              <a:tabLst>
                <a:tab pos="0" algn="l"/>
              </a:tabLst>
            </a:pPr>
            <a:endParaRPr lang="en-US" altLang="ja-JP" sz="2000" dirty="0"/>
          </a:p>
        </p:txBody>
      </p:sp>
      <p:sp>
        <p:nvSpPr>
          <p:cNvPr id="2" name="タイトル 1"/>
          <p:cNvSpPr>
            <a:spLocks noGrp="1"/>
          </p:cNvSpPr>
          <p:nvPr>
            <p:ph type="title"/>
          </p:nvPr>
        </p:nvSpPr>
        <p:spPr/>
        <p:txBody>
          <a:bodyPr>
            <a:normAutofit fontScale="90000"/>
          </a:bodyPr>
          <a:lstStyle/>
          <a:p>
            <a:r>
              <a:rPr lang="ja-JP" altLang="en-US"/>
              <a:t>傾きを考えないモデル</a:t>
            </a:r>
            <a:r>
              <a:rPr lang="en-US" altLang="ja-JP" dirty="0"/>
              <a:t>: Model 1</a:t>
            </a:r>
            <a:endParaRPr kumimoji="1" lang="ja-JP" altLang="en-US"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92</a:t>
            </a:fld>
            <a:endParaRPr lang="ja-JP" altLang="en-US">
              <a:latin typeface="Calibri"/>
              <a:ea typeface="ＭＳ Ｐゴシック" panose="020B0600070205080204" pitchFamily="34" charset="-128"/>
            </a:endParaRPr>
          </a:p>
        </p:txBody>
      </p:sp>
      <p:sp>
        <p:nvSpPr>
          <p:cNvPr id="119" name="正方形/長方形 118">
            <a:extLst>
              <a:ext uri="{FF2B5EF4-FFF2-40B4-BE49-F238E27FC236}">
                <a16:creationId xmlns:a16="http://schemas.microsoft.com/office/drawing/2014/main" id="{A73F27E2-8233-534A-92B4-596E38381E92}"/>
              </a:ext>
            </a:extLst>
          </p:cNvPr>
          <p:cNvSpPr/>
          <p:nvPr/>
        </p:nvSpPr>
        <p:spPr>
          <a:xfrm>
            <a:off x="971600" y="2780928"/>
            <a:ext cx="1569660" cy="369332"/>
          </a:xfrm>
          <a:prstGeom prst="rect">
            <a:avLst/>
          </a:prstGeom>
        </p:spPr>
        <p:txBody>
          <a:bodyPr wrap="none">
            <a:spAutoFit/>
          </a:bodyPr>
          <a:lstStyle/>
          <a:p>
            <a:pPr defTabSz="457200"/>
            <a:r>
              <a:rPr lang="ja-JP" altLang="en-US">
                <a:solidFill>
                  <a:prstClr val="black">
                    <a:lumMod val="50000"/>
                    <a:lumOff val="50000"/>
                  </a:prstClr>
                </a:solidFill>
                <a:latin typeface="Calibri"/>
                <a:ea typeface="ＭＳ Ｐゴシック" panose="020B0600070205080204" pitchFamily="34" charset="-128"/>
              </a:rPr>
              <a:t>平均</a:t>
            </a:r>
            <a:r>
              <a:rPr lang="ja-JP" altLang="en-US">
                <a:solidFill>
                  <a:srgbClr val="C0504D"/>
                </a:solidFill>
                <a:latin typeface="Calibri"/>
                <a:ea typeface="ＭＳ Ｐゴシック" panose="020B0600070205080204" pitchFamily="34" charset="-128"/>
              </a:rPr>
              <a:t>　　　</a:t>
            </a:r>
            <a:r>
              <a:rPr lang="ja-JP" altLang="en-US">
                <a:solidFill>
                  <a:srgbClr val="7030A0"/>
                </a:solidFill>
                <a:latin typeface="Calibri"/>
                <a:ea typeface="ＭＳ Ｐゴシック" panose="020B0600070205080204" pitchFamily="34" charset="-128"/>
              </a:rPr>
              <a:t>分散</a:t>
            </a:r>
          </a:p>
        </p:txBody>
      </p:sp>
      <p:sp>
        <p:nvSpPr>
          <p:cNvPr id="120" name="正方形/長方形 119">
            <a:extLst>
              <a:ext uri="{FF2B5EF4-FFF2-40B4-BE49-F238E27FC236}">
                <a16:creationId xmlns:a16="http://schemas.microsoft.com/office/drawing/2014/main" id="{7C8387A7-E28A-DE4D-8EF8-D29BFCC7292C}"/>
              </a:ext>
            </a:extLst>
          </p:cNvPr>
          <p:cNvSpPr/>
          <p:nvPr/>
        </p:nvSpPr>
        <p:spPr>
          <a:xfrm>
            <a:off x="971602" y="3573016"/>
            <a:ext cx="646331" cy="369332"/>
          </a:xfrm>
          <a:prstGeom prst="rect">
            <a:avLst/>
          </a:prstGeom>
        </p:spPr>
        <p:txBody>
          <a:bodyPr wrap="none">
            <a:spAutoFit/>
          </a:bodyPr>
          <a:lstStyle/>
          <a:p>
            <a:pPr defTabSz="457200"/>
            <a:r>
              <a:rPr lang="ja-JP" altLang="en-US">
                <a:solidFill>
                  <a:srgbClr val="4BACC6"/>
                </a:solidFill>
                <a:latin typeface="Calibri"/>
                <a:ea typeface="ＭＳ Ｐゴシック" panose="020B0600070205080204" pitchFamily="34" charset="-128"/>
              </a:rPr>
              <a:t>平均</a:t>
            </a:r>
          </a:p>
        </p:txBody>
      </p:sp>
      <p:sp>
        <p:nvSpPr>
          <p:cNvPr id="34" name="テキスト ボックス 33">
            <a:extLst>
              <a:ext uri="{FF2B5EF4-FFF2-40B4-BE49-F238E27FC236}">
                <a16:creationId xmlns:a16="http://schemas.microsoft.com/office/drawing/2014/main" id="{7AC26632-B341-E04D-B748-836D6293FFDB}"/>
              </a:ext>
            </a:extLst>
          </p:cNvPr>
          <p:cNvSpPr txBox="1"/>
          <p:nvPr/>
        </p:nvSpPr>
        <p:spPr>
          <a:xfrm>
            <a:off x="2483768" y="3789042"/>
            <a:ext cx="5544616" cy="954107"/>
          </a:xfrm>
          <a:prstGeom prst="rect">
            <a:avLst/>
          </a:prstGeom>
          <a:noFill/>
        </p:spPr>
        <p:txBody>
          <a:bodyPr wrap="square" rtlCol="0">
            <a:spAutoFit/>
          </a:bodyPr>
          <a:lstStyle/>
          <a:p>
            <a:pPr defTabSz="457200">
              <a:tabLst>
                <a:tab pos="0" algn="l"/>
              </a:tabLst>
            </a:pPr>
            <a:r>
              <a:rPr lang="ja-JP" altLang="en-US" sz="2400">
                <a:solidFill>
                  <a:srgbClr val="9BBB59">
                    <a:lumMod val="75000"/>
                  </a:srgbClr>
                </a:solidFill>
                <a:latin typeface="Hiragino Kaku Gothic Pro W3" panose="020B0300000000000000" pitchFamily="34" charset="-128"/>
                <a:ea typeface="Hiragino Kaku Gothic Pro W3" panose="020B0300000000000000" pitchFamily="34" charset="-128"/>
              </a:rPr>
              <a:t>個人内の分散</a:t>
            </a:r>
            <a:r>
              <a:rPr lang="en-US" altLang="ja-JP" sz="2400" dirty="0">
                <a:solidFill>
                  <a:srgbClr val="9BBB59">
                    <a:lumMod val="75000"/>
                  </a:srgbClr>
                </a:solidFill>
                <a:latin typeface="Hiragino Kaku Gothic Pro W3" panose="020B0300000000000000" pitchFamily="34" charset="-128"/>
                <a:ea typeface="Hiragino Kaku Gothic Pro W3" panose="020B0300000000000000" pitchFamily="34" charset="-128"/>
              </a:rPr>
              <a:t>, </a:t>
            </a:r>
            <a:r>
              <a:rPr lang="ja-JP" altLang="en-US" sz="2400">
                <a:solidFill>
                  <a:srgbClr val="9BBB59">
                    <a:lumMod val="75000"/>
                  </a:srgbClr>
                </a:solidFill>
                <a:latin typeface="Hiragino Kaku Gothic Pro W3" panose="020B0300000000000000" pitchFamily="34" charset="-128"/>
                <a:ea typeface="Hiragino Kaku Gothic Pro W3" panose="020B0300000000000000" pitchFamily="34" charset="-128"/>
              </a:rPr>
              <a:t>自己相関を仮定</a:t>
            </a:r>
            <a:endParaRPr lang="en-US" altLang="ja-JP" sz="2400" dirty="0">
              <a:solidFill>
                <a:srgbClr val="9BBB59">
                  <a:lumMod val="75000"/>
                </a:srgbClr>
              </a:solidFill>
              <a:latin typeface="Hiragino Kaku Gothic Pro W3" panose="020B0300000000000000" pitchFamily="34" charset="-128"/>
              <a:ea typeface="Hiragino Kaku Gothic Pro W3" panose="020B0300000000000000" pitchFamily="34" charset="-128"/>
            </a:endParaRPr>
          </a:p>
          <a:p>
            <a:pPr defTabSz="457200">
              <a:tabLst>
                <a:tab pos="0" algn="l"/>
              </a:tabLst>
            </a:pPr>
            <a:r>
              <a:rPr lang="en-US" altLang="ja-JP" sz="2400" dirty="0">
                <a:solidFill>
                  <a:srgbClr val="9BBB59">
                    <a:lumMod val="75000"/>
                  </a:srgbClr>
                </a:solidFill>
                <a:latin typeface="Hiragino Kaku Gothic Pro W3" panose="020B0300000000000000" pitchFamily="34" charset="-128"/>
                <a:ea typeface="Hiragino Kaku Gothic Pro W3" panose="020B0300000000000000" pitchFamily="34" charset="-128"/>
              </a:rPr>
              <a:t>Var (</a:t>
            </a:r>
            <a:r>
              <a:rPr lang="en-US" altLang="ja-JP" sz="2400" dirty="0" err="1">
                <a:solidFill>
                  <a:srgbClr val="9BBB59">
                    <a:lumMod val="75000"/>
                  </a:srgbClr>
                </a:solidFill>
                <a:latin typeface="Hiragino Kaku Gothic Pro W3" panose="020B0300000000000000" pitchFamily="34" charset="-128"/>
                <a:ea typeface="Hiragino Kaku Gothic Pro W3" panose="020B0300000000000000" pitchFamily="34" charset="-128"/>
              </a:rPr>
              <a:t>ε</a:t>
            </a:r>
            <a:r>
              <a:rPr lang="en-US" altLang="ja-JP" sz="2400" baseline="-25000" dirty="0" err="1">
                <a:solidFill>
                  <a:srgbClr val="9BBB59">
                    <a:lumMod val="75000"/>
                  </a:srgbClr>
                </a:solidFill>
                <a:latin typeface="Hiragino Kaku Gothic Pro W3" panose="020B0300000000000000" pitchFamily="34" charset="-128"/>
                <a:ea typeface="Hiragino Kaku Gothic Pro W3" panose="020B0300000000000000" pitchFamily="34" charset="-128"/>
              </a:rPr>
              <a:t>ij</a:t>
            </a:r>
            <a:r>
              <a:rPr lang="en-US" altLang="ja-JP" sz="2400" dirty="0">
                <a:solidFill>
                  <a:srgbClr val="9BBB59">
                    <a:lumMod val="75000"/>
                  </a:srgbClr>
                </a:solidFill>
                <a:latin typeface="Hiragino Kaku Gothic Pro W3" panose="020B0300000000000000" pitchFamily="34" charset="-128"/>
                <a:ea typeface="Hiragino Kaku Gothic Pro W3" panose="020B0300000000000000" pitchFamily="34" charset="-128"/>
              </a:rPr>
              <a:t>) = </a:t>
            </a:r>
            <a:r>
              <a:rPr lang="en-US" altLang="ja-JP" sz="3200" b="1" dirty="0">
                <a:solidFill>
                  <a:srgbClr val="9BBB59">
                    <a:lumMod val="75000"/>
                  </a:srgbClr>
                </a:solidFill>
                <a:latin typeface="Hiragino Kaku Gothic Pro W3" panose="020B0300000000000000" pitchFamily="34" charset="-128"/>
                <a:ea typeface="Hiragino Kaku Gothic Pro W3" panose="020B0300000000000000" pitchFamily="34" charset="-128"/>
              </a:rPr>
              <a:t>σ</a:t>
            </a:r>
            <a:r>
              <a:rPr lang="en-US" altLang="ja-JP" sz="3200" b="1" baseline="30000" dirty="0">
                <a:solidFill>
                  <a:srgbClr val="9BBB59">
                    <a:lumMod val="75000"/>
                  </a:srgbClr>
                </a:solidFill>
                <a:latin typeface="Hiragino Kaku Gothic Pro W3" panose="020B0300000000000000" pitchFamily="34" charset="-128"/>
                <a:ea typeface="Hiragino Kaku Gothic Pro W3" panose="020B0300000000000000" pitchFamily="34" charset="-128"/>
              </a:rPr>
              <a:t>2</a:t>
            </a:r>
            <a:r>
              <a:rPr lang="en-US" altLang="ja-JP" sz="2800" dirty="0">
                <a:solidFill>
                  <a:srgbClr val="9BBB59">
                    <a:lumMod val="75000"/>
                  </a:srgbClr>
                </a:solidFill>
                <a:latin typeface="Hiragino Kaku Gothic Pro W3" panose="020B0300000000000000" pitchFamily="34" charset="-128"/>
                <a:ea typeface="Hiragino Kaku Gothic Pro W3" panose="020B0300000000000000" pitchFamily="34" charset="-128"/>
              </a:rPr>
              <a:t>, </a:t>
            </a:r>
            <a:r>
              <a:rPr lang="en-US" altLang="ja-JP" sz="2400" dirty="0">
                <a:solidFill>
                  <a:srgbClr val="9BBB59">
                    <a:lumMod val="75000"/>
                  </a:srgbClr>
                </a:solidFill>
                <a:latin typeface="Hiragino Kaku Gothic Pro W3" panose="020B0300000000000000" pitchFamily="34" charset="-128"/>
                <a:ea typeface="Hiragino Kaku Gothic Pro W3" panose="020B0300000000000000" pitchFamily="34" charset="-128"/>
              </a:rPr>
              <a:t>ε</a:t>
            </a:r>
            <a:r>
              <a:rPr lang="en-US" altLang="ja-JP" sz="2400" baseline="-25000" dirty="0">
                <a:solidFill>
                  <a:srgbClr val="9BBB59">
                    <a:lumMod val="75000"/>
                  </a:srgbClr>
                </a:solidFill>
                <a:latin typeface="Hiragino Kaku Gothic Pro W3" panose="020B0300000000000000" pitchFamily="34" charset="-128"/>
                <a:ea typeface="Hiragino Kaku Gothic Pro W3" panose="020B0300000000000000" pitchFamily="34" charset="-128"/>
              </a:rPr>
              <a:t>i1, …, </a:t>
            </a:r>
            <a:r>
              <a:rPr lang="en-US" altLang="ja-JP" sz="2400" dirty="0" err="1">
                <a:solidFill>
                  <a:srgbClr val="9BBB59">
                    <a:lumMod val="75000"/>
                  </a:srgbClr>
                </a:solidFill>
                <a:latin typeface="Hiragino Kaku Gothic Pro W3" panose="020B0300000000000000" pitchFamily="34" charset="-128"/>
                <a:ea typeface="Hiragino Kaku Gothic Pro W3" panose="020B0300000000000000" pitchFamily="34" charset="-128"/>
              </a:rPr>
              <a:t>ε</a:t>
            </a:r>
            <a:r>
              <a:rPr lang="en-US" altLang="ja-JP" sz="2400" baseline="-25000" dirty="0" err="1">
                <a:solidFill>
                  <a:srgbClr val="9BBB59">
                    <a:lumMod val="75000"/>
                  </a:srgbClr>
                </a:solidFill>
                <a:latin typeface="Hiragino Kaku Gothic Pro W3" panose="020B0300000000000000" pitchFamily="34" charset="-128"/>
                <a:ea typeface="Hiragino Kaku Gothic Pro W3" panose="020B0300000000000000" pitchFamily="34" charset="-128"/>
              </a:rPr>
              <a:t>in</a:t>
            </a:r>
            <a:r>
              <a:rPr lang="en-US" altLang="ja-JP" sz="2400" baseline="-25000" dirty="0">
                <a:solidFill>
                  <a:srgbClr val="9BBB59">
                    <a:lumMod val="75000"/>
                  </a:srgbClr>
                </a:solidFill>
                <a:latin typeface="Hiragino Kaku Gothic Pro W3" panose="020B0300000000000000" pitchFamily="34" charset="-128"/>
                <a:ea typeface="Hiragino Kaku Gothic Pro W3" panose="020B0300000000000000" pitchFamily="34" charset="-128"/>
              </a:rPr>
              <a:t> = </a:t>
            </a:r>
            <a:r>
              <a:rPr lang="en-US" altLang="ja-JP" sz="2400" dirty="0">
                <a:solidFill>
                  <a:srgbClr val="9BBB59">
                    <a:lumMod val="75000"/>
                  </a:srgbClr>
                </a:solidFill>
                <a:latin typeface="Hiragino Kaku Gothic Pro W3" panose="020B0300000000000000" pitchFamily="34" charset="-128"/>
                <a:ea typeface="Hiragino Kaku Gothic Pro W3" panose="020B0300000000000000" pitchFamily="34" charset="-128"/>
              </a:rPr>
              <a:t>AR(1)</a:t>
            </a:r>
          </a:p>
        </p:txBody>
      </p:sp>
      <p:sp>
        <p:nvSpPr>
          <p:cNvPr id="35" name="テキスト ボックス 34">
            <a:extLst>
              <a:ext uri="{FF2B5EF4-FFF2-40B4-BE49-F238E27FC236}">
                <a16:creationId xmlns:a16="http://schemas.microsoft.com/office/drawing/2014/main" id="{4C47BED1-2A46-6F46-BCB5-7F48E659E0DD}"/>
              </a:ext>
            </a:extLst>
          </p:cNvPr>
          <p:cNvSpPr txBox="1"/>
          <p:nvPr/>
        </p:nvSpPr>
        <p:spPr>
          <a:xfrm>
            <a:off x="3672408" y="4593902"/>
            <a:ext cx="1483098" cy="923330"/>
          </a:xfrm>
          <a:prstGeom prst="rect">
            <a:avLst/>
          </a:prstGeom>
          <a:noFill/>
        </p:spPr>
        <p:txBody>
          <a:bodyPr wrap="none" rtlCol="0">
            <a:spAutoFit/>
          </a:bodyPr>
          <a:lstStyle/>
          <a:p>
            <a:pPr defTabSz="457200"/>
            <a:r>
              <a:rPr lang="en-US" altLang="ja-JP" sz="5400" dirty="0">
                <a:solidFill>
                  <a:srgbClr val="4BACC6"/>
                </a:solidFill>
                <a:latin typeface="Hiragino Kaku Gothic Pro W3" panose="020B0300000000000000" pitchFamily="34" charset="-128"/>
                <a:ea typeface="Hiragino Kaku Gothic Pro W3" panose="020B0300000000000000" pitchFamily="34" charset="-128"/>
              </a:rPr>
              <a:t>γ</a:t>
            </a:r>
            <a:r>
              <a:rPr lang="en-US" altLang="ja-JP" sz="5400" baseline="-25000" dirty="0">
                <a:solidFill>
                  <a:srgbClr val="4BACC6"/>
                </a:solidFill>
                <a:latin typeface="Hiragino Kaku Gothic Pro W3" panose="020B0300000000000000" pitchFamily="34" charset="-128"/>
                <a:ea typeface="Hiragino Kaku Gothic Pro W3" panose="020B0300000000000000" pitchFamily="34" charset="-128"/>
              </a:rPr>
              <a:t>10</a:t>
            </a:r>
            <a:endParaRPr lang="ja-JP" altLang="en-US" sz="5400" baseline="-25000">
              <a:solidFill>
                <a:srgbClr val="4BACC6"/>
              </a:solidFill>
              <a:latin typeface="Hiragino Kaku Gothic Pro W3" panose="020B0300000000000000" pitchFamily="34" charset="-128"/>
              <a:ea typeface="Hiragino Kaku Gothic Pro W3" panose="020B0300000000000000" pitchFamily="34" charset="-128"/>
            </a:endParaRPr>
          </a:p>
        </p:txBody>
      </p:sp>
      <p:cxnSp>
        <p:nvCxnSpPr>
          <p:cNvPr id="36" name="直線コネクタ 35">
            <a:extLst>
              <a:ext uri="{FF2B5EF4-FFF2-40B4-BE49-F238E27FC236}">
                <a16:creationId xmlns:a16="http://schemas.microsoft.com/office/drawing/2014/main" id="{862FD11B-3AEF-3644-B557-D8E9EBA7F67E}"/>
              </a:ext>
            </a:extLst>
          </p:cNvPr>
          <p:cNvCxnSpPr/>
          <p:nvPr/>
        </p:nvCxnSpPr>
        <p:spPr>
          <a:xfrm>
            <a:off x="3456756" y="5530006"/>
            <a:ext cx="2088232"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テキスト ボックス 36">
            <a:extLst>
              <a:ext uri="{FF2B5EF4-FFF2-40B4-BE49-F238E27FC236}">
                <a16:creationId xmlns:a16="http://schemas.microsoft.com/office/drawing/2014/main" id="{FD2039EB-F914-E841-A87E-B1C4320EAA8B}"/>
              </a:ext>
            </a:extLst>
          </p:cNvPr>
          <p:cNvSpPr txBox="1"/>
          <p:nvPr/>
        </p:nvSpPr>
        <p:spPr>
          <a:xfrm>
            <a:off x="3490759" y="5530006"/>
            <a:ext cx="2212465" cy="923330"/>
          </a:xfrm>
          <a:prstGeom prst="rect">
            <a:avLst/>
          </a:prstGeom>
          <a:noFill/>
          <a:ln>
            <a:noFill/>
          </a:ln>
        </p:spPr>
        <p:txBody>
          <a:bodyPr wrap="none" rtlCol="0">
            <a:spAutoFit/>
          </a:bodyPr>
          <a:lstStyle/>
          <a:p>
            <a:pPr defTabSz="457200"/>
            <a:r>
              <a:rPr lang="ja-JP" altLang="en-US" sz="5400">
                <a:solidFill>
                  <a:prstClr val="black">
                    <a:lumMod val="65000"/>
                    <a:lumOff val="35000"/>
                  </a:prstClr>
                </a:solidFill>
                <a:latin typeface="Calibri"/>
                <a:ea typeface="ＭＳ Ｐゴシック" panose="020B0600070205080204" pitchFamily="34" charset="-128"/>
              </a:rPr>
              <a:t>√</a:t>
            </a:r>
            <a:r>
              <a:rPr lang="en-US" altLang="ja-JP" sz="5400" dirty="0">
                <a:solidFill>
                  <a:srgbClr val="7030A0"/>
                </a:solidFill>
                <a:latin typeface="Calibri"/>
                <a:ea typeface="ＭＳ Ｐゴシック" panose="020B0600070205080204" pitchFamily="34" charset="-128"/>
              </a:rPr>
              <a:t>τ</a:t>
            </a:r>
            <a:r>
              <a:rPr lang="en-US" altLang="ja-JP" sz="5400" baseline="-25000" dirty="0">
                <a:solidFill>
                  <a:srgbClr val="7030A0"/>
                </a:solidFill>
                <a:latin typeface="Calibri"/>
                <a:ea typeface="ＭＳ Ｐゴシック" panose="020B0600070205080204" pitchFamily="34" charset="-128"/>
              </a:rPr>
              <a:t>0</a:t>
            </a:r>
            <a:r>
              <a:rPr lang="en-US" altLang="ja-JP" sz="5400" baseline="30000" dirty="0">
                <a:solidFill>
                  <a:srgbClr val="7030A0"/>
                </a:solidFill>
                <a:latin typeface="Calibri"/>
                <a:ea typeface="ＭＳ Ｐゴシック" panose="020B0600070205080204" pitchFamily="34" charset="-128"/>
              </a:rPr>
              <a:t>2</a:t>
            </a:r>
            <a:r>
              <a:rPr lang="en-US" altLang="ja-JP" sz="5400" dirty="0">
                <a:solidFill>
                  <a:prstClr val="black">
                    <a:lumMod val="65000"/>
                    <a:lumOff val="35000"/>
                  </a:prstClr>
                </a:solidFill>
                <a:latin typeface="Calibri"/>
                <a:ea typeface="ＭＳ Ｐゴシック" panose="020B0600070205080204" pitchFamily="34" charset="-128"/>
              </a:rPr>
              <a:t>+</a:t>
            </a:r>
            <a:r>
              <a:rPr lang="en-US" altLang="ja-JP" sz="5400" dirty="0">
                <a:solidFill>
                  <a:srgbClr val="9BBB59">
                    <a:lumMod val="75000"/>
                  </a:srgbClr>
                </a:solidFill>
                <a:latin typeface="Calibri"/>
                <a:ea typeface="ＭＳ Ｐゴシック" panose="020B0600070205080204" pitchFamily="34" charset="-128"/>
              </a:rPr>
              <a:t>σ</a:t>
            </a:r>
            <a:r>
              <a:rPr lang="en-US" altLang="ja-JP" sz="5400" baseline="30000" dirty="0">
                <a:solidFill>
                  <a:srgbClr val="9BBB59">
                    <a:lumMod val="75000"/>
                  </a:srgbClr>
                </a:solidFill>
                <a:latin typeface="Calibri"/>
                <a:ea typeface="ＭＳ Ｐゴシック" panose="020B0600070205080204" pitchFamily="34" charset="-128"/>
              </a:rPr>
              <a:t>2</a:t>
            </a:r>
            <a:endParaRPr lang="ja-JP" altLang="en-US" sz="5400" baseline="30000">
              <a:solidFill>
                <a:srgbClr val="9BBB59">
                  <a:lumMod val="75000"/>
                </a:srgbClr>
              </a:solidFill>
              <a:latin typeface="Hiragino Kaku Gothic Pro W3" panose="020B0300000000000000" pitchFamily="34" charset="-128"/>
              <a:ea typeface="Hiragino Kaku Gothic Pro W3" panose="020B0300000000000000" pitchFamily="34" charset="-128"/>
            </a:endParaRPr>
          </a:p>
        </p:txBody>
      </p:sp>
      <p:cxnSp>
        <p:nvCxnSpPr>
          <p:cNvPr id="40" name="カギ線コネクタ 39">
            <a:extLst>
              <a:ext uri="{FF2B5EF4-FFF2-40B4-BE49-F238E27FC236}">
                <a16:creationId xmlns:a16="http://schemas.microsoft.com/office/drawing/2014/main" id="{01148A93-C9C2-B94E-B403-8BF128BA7D59}"/>
              </a:ext>
            </a:extLst>
          </p:cNvPr>
          <p:cNvCxnSpPr>
            <a:cxnSpLocks/>
            <a:endCxn id="34" idx="3"/>
          </p:cNvCxnSpPr>
          <p:nvPr/>
        </p:nvCxnSpPr>
        <p:spPr>
          <a:xfrm>
            <a:off x="5076056" y="1866922"/>
            <a:ext cx="2952328" cy="2399172"/>
          </a:xfrm>
          <a:prstGeom prst="bentConnector3">
            <a:avLst>
              <a:gd name="adj1" fmla="val 118625"/>
            </a:avLst>
          </a:prstGeom>
          <a:ln w="5715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C135B762-CF90-4049-BA63-5F7A72FF0022}"/>
              </a:ext>
            </a:extLst>
          </p:cNvPr>
          <p:cNvSpPr txBox="1"/>
          <p:nvPr/>
        </p:nvSpPr>
        <p:spPr>
          <a:xfrm>
            <a:off x="2483768" y="3068962"/>
            <a:ext cx="5772984" cy="584775"/>
          </a:xfrm>
          <a:prstGeom prst="rect">
            <a:avLst/>
          </a:prstGeom>
          <a:noFill/>
        </p:spPr>
        <p:txBody>
          <a:bodyPr wrap="square" rtlCol="0">
            <a:spAutoFit/>
          </a:bodyPr>
          <a:lstStyle/>
          <a:p>
            <a:pPr defTabSz="457200">
              <a:tabLst>
                <a:tab pos="0" algn="l"/>
              </a:tabLst>
            </a:pPr>
            <a:r>
              <a:rPr lang="ja-JP" altLang="en-US" sz="2400">
                <a:solidFill>
                  <a:srgbClr val="7030A0"/>
                </a:solidFill>
                <a:latin typeface="Hiragino Kaku Gothic Pro W3" panose="020B0300000000000000" pitchFamily="34" charset="-128"/>
                <a:ea typeface="Hiragino Kaku Gothic Pro W3" panose="020B0300000000000000" pitchFamily="34" charset="-128"/>
              </a:rPr>
              <a:t>個人間の分散</a:t>
            </a:r>
            <a:r>
              <a:rPr lang="en-US" altLang="ja-JP" sz="2400" dirty="0">
                <a:solidFill>
                  <a:srgbClr val="7030A0"/>
                </a:solidFill>
                <a:latin typeface="Hiragino Kaku Gothic Pro W3" panose="020B0300000000000000" pitchFamily="34" charset="-128"/>
                <a:ea typeface="Hiragino Kaku Gothic Pro W3" panose="020B0300000000000000" pitchFamily="34" charset="-128"/>
              </a:rPr>
              <a:t>: Var (η</a:t>
            </a:r>
            <a:r>
              <a:rPr lang="en-US" altLang="ja-JP" sz="2400" baseline="-25000" dirty="0">
                <a:solidFill>
                  <a:srgbClr val="7030A0"/>
                </a:solidFill>
                <a:latin typeface="Hiragino Kaku Gothic Pro W3" panose="020B0300000000000000" pitchFamily="34" charset="-128"/>
                <a:ea typeface="Hiragino Kaku Gothic Pro W3" panose="020B0300000000000000" pitchFamily="34" charset="-128"/>
              </a:rPr>
              <a:t>0i</a:t>
            </a:r>
            <a:r>
              <a:rPr lang="en-US" altLang="ja-JP" sz="2400" dirty="0">
                <a:solidFill>
                  <a:srgbClr val="7030A0"/>
                </a:solidFill>
                <a:latin typeface="Hiragino Kaku Gothic Pro W3" panose="020B0300000000000000" pitchFamily="34" charset="-128"/>
                <a:ea typeface="Hiragino Kaku Gothic Pro W3" panose="020B0300000000000000" pitchFamily="34" charset="-128"/>
              </a:rPr>
              <a:t>) = </a:t>
            </a:r>
            <a:r>
              <a:rPr lang="en-US" altLang="ja-JP" sz="3200" b="1" dirty="0">
                <a:solidFill>
                  <a:srgbClr val="7030A0"/>
                </a:solidFill>
                <a:latin typeface="Hiragino Kaku Gothic Pro W3" panose="020B0300000000000000" pitchFamily="34" charset="-128"/>
                <a:ea typeface="Hiragino Kaku Gothic Pro W3" panose="020B0300000000000000" pitchFamily="34" charset="-128"/>
              </a:rPr>
              <a:t>τ</a:t>
            </a:r>
            <a:r>
              <a:rPr lang="en-US" altLang="ja-JP" sz="3200" b="1" baseline="-25000" dirty="0">
                <a:solidFill>
                  <a:srgbClr val="7030A0"/>
                </a:solidFill>
                <a:latin typeface="Hiragino Kaku Gothic Pro W3" panose="020B0300000000000000" pitchFamily="34" charset="-128"/>
                <a:ea typeface="Hiragino Kaku Gothic Pro W3" panose="020B0300000000000000" pitchFamily="34" charset="-128"/>
              </a:rPr>
              <a:t>0</a:t>
            </a:r>
            <a:r>
              <a:rPr lang="en-US" altLang="ja-JP" sz="3200" b="1" baseline="30000" dirty="0">
                <a:solidFill>
                  <a:srgbClr val="7030A0"/>
                </a:solidFill>
                <a:latin typeface="Hiragino Kaku Gothic Pro W3" panose="020B0300000000000000" pitchFamily="34" charset="-128"/>
                <a:ea typeface="Hiragino Kaku Gothic Pro W3" panose="020B0300000000000000" pitchFamily="34" charset="-128"/>
              </a:rPr>
              <a:t>2</a:t>
            </a:r>
            <a:endParaRPr lang="en-US" altLang="ja-JP" sz="2400" b="1" dirty="0">
              <a:solidFill>
                <a:srgbClr val="7030A0"/>
              </a:solidFill>
              <a:latin typeface="Hiragino Kaku Gothic Pro W3" panose="020B0300000000000000" pitchFamily="34" charset="-128"/>
              <a:ea typeface="Hiragino Kaku Gothic Pro W3" panose="020B0300000000000000" pitchFamily="34" charset="-128"/>
            </a:endParaRPr>
          </a:p>
        </p:txBody>
      </p:sp>
      <p:sp>
        <p:nvSpPr>
          <p:cNvPr id="47" name="テキスト ボックス 46">
            <a:extLst>
              <a:ext uri="{FF2B5EF4-FFF2-40B4-BE49-F238E27FC236}">
                <a16:creationId xmlns:a16="http://schemas.microsoft.com/office/drawing/2014/main" id="{511C265B-DF8D-3945-AB8D-BDF75BC9F88B}"/>
              </a:ext>
            </a:extLst>
          </p:cNvPr>
          <p:cNvSpPr txBox="1"/>
          <p:nvPr/>
        </p:nvSpPr>
        <p:spPr>
          <a:xfrm>
            <a:off x="0" y="5013176"/>
            <a:ext cx="3448380" cy="892552"/>
          </a:xfrm>
          <a:prstGeom prst="rect">
            <a:avLst/>
          </a:prstGeom>
          <a:noFill/>
        </p:spPr>
        <p:txBody>
          <a:bodyPr wrap="none" rtlCol="0">
            <a:spAutoFit/>
          </a:bodyPr>
          <a:lstStyle/>
          <a:p>
            <a:pPr defTabSz="457200"/>
            <a:r>
              <a:rPr lang="ja-JP" altLang="en-US" sz="2000">
                <a:solidFill>
                  <a:prstClr val="black"/>
                </a:solidFill>
                <a:latin typeface="Calibri"/>
                <a:ea typeface="ＭＳ Ｐゴシック" panose="020B0600070205080204" pitchFamily="34" charset="-128"/>
              </a:rPr>
              <a:t>単一事例研究の参加者間</a:t>
            </a:r>
            <a:endParaRPr lang="en-US" altLang="ja-JP" sz="2000" dirty="0">
              <a:solidFill>
                <a:prstClr val="black"/>
              </a:solidFill>
              <a:latin typeface="Calibri"/>
              <a:ea typeface="ＭＳ Ｐゴシック" panose="020B0600070205080204" pitchFamily="34" charset="-128"/>
            </a:endParaRPr>
          </a:p>
          <a:p>
            <a:pPr defTabSz="457200"/>
            <a:r>
              <a:rPr lang="ja-JP" altLang="en-US" sz="3200">
                <a:solidFill>
                  <a:prstClr val="black"/>
                </a:solidFill>
                <a:latin typeface="Calibri"/>
                <a:ea typeface="ＭＳ Ｐゴシック" panose="020B0600070205080204" pitchFamily="34" charset="-128"/>
              </a:rPr>
              <a:t>標準化平均値差</a:t>
            </a:r>
            <a:r>
              <a:rPr lang="en-US" altLang="ja-JP" sz="3200" dirty="0">
                <a:solidFill>
                  <a:prstClr val="black"/>
                </a:solidFill>
                <a:latin typeface="Calibri"/>
                <a:ea typeface="ＭＳ Ｐゴシック" panose="020B0600070205080204" pitchFamily="34" charset="-128"/>
              </a:rPr>
              <a:t> = </a:t>
            </a:r>
            <a:endParaRPr lang="ja-JP" altLang="en-US" sz="3200">
              <a:solidFill>
                <a:prstClr val="black"/>
              </a:solidFill>
              <a:latin typeface="Calibri"/>
              <a:ea typeface="ＭＳ Ｐゴシック" panose="020B0600070205080204" pitchFamily="34" charset="-128"/>
            </a:endParaRPr>
          </a:p>
        </p:txBody>
      </p:sp>
      <p:cxnSp>
        <p:nvCxnSpPr>
          <p:cNvPr id="51" name="カギ線コネクタ 50">
            <a:extLst>
              <a:ext uri="{FF2B5EF4-FFF2-40B4-BE49-F238E27FC236}">
                <a16:creationId xmlns:a16="http://schemas.microsoft.com/office/drawing/2014/main" id="{7EED0EC1-16F0-DC4F-9AF1-48E19C52321C}"/>
              </a:ext>
            </a:extLst>
          </p:cNvPr>
          <p:cNvCxnSpPr>
            <a:cxnSpLocks/>
            <a:endCxn id="42" idx="0"/>
          </p:cNvCxnSpPr>
          <p:nvPr/>
        </p:nvCxnSpPr>
        <p:spPr>
          <a:xfrm>
            <a:off x="2728272" y="2580270"/>
            <a:ext cx="2641988" cy="488690"/>
          </a:xfrm>
          <a:prstGeom prst="bentConnector2">
            <a:avLst/>
          </a:prstGeom>
          <a:ln w="571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9E74D844-98C3-6445-8357-207D9438930E}"/>
              </a:ext>
            </a:extLst>
          </p:cNvPr>
          <p:cNvSpPr txBox="1"/>
          <p:nvPr/>
        </p:nvSpPr>
        <p:spPr>
          <a:xfrm>
            <a:off x="5940154" y="4941170"/>
            <a:ext cx="3005951" cy="1323439"/>
          </a:xfrm>
          <a:prstGeom prst="rect">
            <a:avLst/>
          </a:prstGeom>
          <a:noFill/>
        </p:spPr>
        <p:txBody>
          <a:bodyPr wrap="none" rtlCol="0">
            <a:spAutoFit/>
          </a:bodyPr>
          <a:lstStyle/>
          <a:p>
            <a:pPr algn="ctr" defTabSz="457200"/>
            <a:r>
              <a:rPr lang="ja-JP" altLang="en-US" sz="2000">
                <a:solidFill>
                  <a:prstClr val="black"/>
                </a:solidFill>
                <a:latin typeface="Calibri"/>
                <a:ea typeface="ＭＳ Ｐゴシック" panose="020B0600070205080204" pitchFamily="34" charset="-128"/>
              </a:rPr>
              <a:t>群間比較の標準化効果量</a:t>
            </a:r>
            <a:endParaRPr lang="en-US" altLang="ja-JP" sz="2000" dirty="0">
              <a:solidFill>
                <a:prstClr val="black"/>
              </a:solidFill>
              <a:latin typeface="Calibri"/>
              <a:ea typeface="ＭＳ Ｐゴシック" panose="020B0600070205080204" pitchFamily="34" charset="-128"/>
            </a:endParaRPr>
          </a:p>
          <a:p>
            <a:pPr algn="ctr" defTabSz="457200"/>
            <a:r>
              <a:rPr lang="en-US" altLang="ja-JP" sz="2000" dirty="0">
                <a:solidFill>
                  <a:prstClr val="black"/>
                </a:solidFill>
                <a:latin typeface="Calibri"/>
                <a:ea typeface="ＭＳ Ｐゴシック" panose="020B0600070205080204" pitchFamily="34" charset="-128"/>
              </a:rPr>
              <a:t>Cohen‘s d</a:t>
            </a:r>
            <a:r>
              <a:rPr lang="ja-JP" altLang="en-US" sz="2000">
                <a:solidFill>
                  <a:prstClr val="black"/>
                </a:solidFill>
                <a:latin typeface="Calibri"/>
                <a:ea typeface="ＭＳ Ｐゴシック" panose="020B0600070205080204" pitchFamily="34" charset="-128"/>
              </a:rPr>
              <a:t>と等価</a:t>
            </a:r>
            <a:endParaRPr lang="en-US" altLang="ja-JP" sz="2000" dirty="0">
              <a:solidFill>
                <a:prstClr val="black"/>
              </a:solidFill>
              <a:latin typeface="Calibri"/>
              <a:ea typeface="ＭＳ Ｐゴシック" panose="020B0600070205080204" pitchFamily="34" charset="-128"/>
            </a:endParaRPr>
          </a:p>
          <a:p>
            <a:pPr algn="ctr" defTabSz="457200"/>
            <a:r>
              <a:rPr lang="ja-JP" altLang="en-US" sz="2000">
                <a:solidFill>
                  <a:prstClr val="black"/>
                </a:solidFill>
                <a:latin typeface="Calibri"/>
                <a:ea typeface="ＭＳ Ｐゴシック" panose="020B0600070205080204" pitchFamily="34" charset="-128"/>
              </a:rPr>
              <a:t>調整因子をかければ</a:t>
            </a:r>
            <a:r>
              <a:rPr lang="en-US" altLang="ja-JP" sz="2000" dirty="0">
                <a:solidFill>
                  <a:prstClr val="black"/>
                </a:solidFill>
                <a:latin typeface="Calibri"/>
                <a:ea typeface="ＭＳ Ｐゴシック" panose="020B0600070205080204" pitchFamily="34" charset="-128"/>
              </a:rPr>
              <a:t>, </a:t>
            </a:r>
          </a:p>
          <a:p>
            <a:pPr algn="ctr" defTabSz="457200"/>
            <a:r>
              <a:rPr lang="en-US" altLang="ja-JP" sz="2000" dirty="0">
                <a:solidFill>
                  <a:prstClr val="black"/>
                </a:solidFill>
                <a:latin typeface="Calibri"/>
                <a:ea typeface="ＭＳ Ｐゴシック" panose="020B0600070205080204" pitchFamily="34" charset="-128"/>
              </a:rPr>
              <a:t>Hedge’s g</a:t>
            </a:r>
            <a:r>
              <a:rPr lang="ja-JP" altLang="en-US" sz="2000">
                <a:solidFill>
                  <a:prstClr val="black"/>
                </a:solidFill>
                <a:latin typeface="Calibri"/>
                <a:ea typeface="ＭＳ Ｐゴシック" panose="020B0600070205080204" pitchFamily="34" charset="-128"/>
              </a:rPr>
              <a:t>と等価</a:t>
            </a:r>
          </a:p>
        </p:txBody>
      </p:sp>
      <p:sp>
        <p:nvSpPr>
          <p:cNvPr id="18" name="正方形/長方形 17">
            <a:extLst>
              <a:ext uri="{FF2B5EF4-FFF2-40B4-BE49-F238E27FC236}">
                <a16:creationId xmlns:a16="http://schemas.microsoft.com/office/drawing/2014/main" id="{D5139B20-A48D-EE43-83E4-3363E202AFD8}"/>
              </a:ext>
            </a:extLst>
          </p:cNvPr>
          <p:cNvSpPr/>
          <p:nvPr/>
        </p:nvSpPr>
        <p:spPr>
          <a:xfrm>
            <a:off x="109258" y="6273227"/>
            <a:ext cx="9034742" cy="584775"/>
          </a:xfrm>
          <a:prstGeom prst="rect">
            <a:avLst/>
          </a:prstGeom>
        </p:spPr>
        <p:txBody>
          <a:bodyPr wrap="square">
            <a:spAutoFit/>
          </a:bodyPr>
          <a:lstStyle/>
          <a:p>
            <a:pPr defTabSz="457200"/>
            <a:r>
              <a:rPr lang="en" altLang="ja-JP" sz="1600" dirty="0">
                <a:solidFill>
                  <a:srgbClr val="222222"/>
                </a:solidFill>
                <a:latin typeface="Arial" panose="020B0604020202020204" pitchFamily="34" charset="0"/>
                <a:ea typeface="ＭＳ Ｐゴシック" panose="020B0600070205080204" pitchFamily="34" charset="-128"/>
              </a:rPr>
              <a:t>Hedges, L. V., </a:t>
            </a:r>
            <a:r>
              <a:rPr lang="en" altLang="ja-JP" sz="1600" dirty="0" err="1">
                <a:solidFill>
                  <a:srgbClr val="222222"/>
                </a:solidFill>
                <a:latin typeface="Arial" panose="020B0604020202020204" pitchFamily="34" charset="0"/>
                <a:ea typeface="ＭＳ Ｐゴシック" panose="020B0600070205080204" pitchFamily="34" charset="-128"/>
              </a:rPr>
              <a:t>Pustejovsky</a:t>
            </a:r>
            <a:r>
              <a:rPr lang="en" altLang="ja-JP" sz="1600" dirty="0">
                <a:solidFill>
                  <a:srgbClr val="222222"/>
                </a:solidFill>
                <a:latin typeface="Arial" panose="020B0604020202020204" pitchFamily="34" charset="0"/>
                <a:ea typeface="ＭＳ Ｐゴシック" panose="020B0600070205080204" pitchFamily="34" charset="-128"/>
              </a:rPr>
              <a:t>, J. E., &amp; </a:t>
            </a:r>
            <a:r>
              <a:rPr lang="en" altLang="ja-JP" sz="1600" dirty="0" err="1">
                <a:solidFill>
                  <a:srgbClr val="222222"/>
                </a:solidFill>
                <a:latin typeface="Arial" panose="020B0604020202020204" pitchFamily="34" charset="0"/>
                <a:ea typeface="ＭＳ Ｐゴシック" panose="020B0600070205080204" pitchFamily="34" charset="-128"/>
              </a:rPr>
              <a:t>Shadish</a:t>
            </a:r>
            <a:r>
              <a:rPr lang="en" altLang="ja-JP" sz="1600" dirty="0">
                <a:solidFill>
                  <a:srgbClr val="222222"/>
                </a:solidFill>
                <a:latin typeface="Arial" panose="020B0604020202020204" pitchFamily="34" charset="0"/>
                <a:ea typeface="ＭＳ Ｐゴシック" panose="020B0600070205080204" pitchFamily="34" charset="-128"/>
              </a:rPr>
              <a:t>, W. R. (2012). A standardized mean difference effect size for single case designs. Research Synthesis Methods, 3 (3), 224-239.</a:t>
            </a:r>
            <a:endParaRPr lang="ja-JP" altLang="en-US" sz="160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37685038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コンテンツ プレースホルダー 2"/>
          <p:cNvSpPr>
            <a:spLocks noGrp="1"/>
          </p:cNvSpPr>
          <p:nvPr>
            <p:ph idx="1"/>
          </p:nvPr>
        </p:nvSpPr>
        <p:spPr>
          <a:xfrm>
            <a:off x="44411" y="764706"/>
            <a:ext cx="9208111" cy="5237163"/>
          </a:xfrm>
        </p:spPr>
        <p:txBody>
          <a:bodyPr/>
          <a:lstStyle/>
          <a:p>
            <a:pPr marL="0" indent="0">
              <a:buNone/>
              <a:tabLst>
                <a:tab pos="0" algn="l"/>
              </a:tabLst>
            </a:pPr>
            <a:br>
              <a:rPr lang="en-US" altLang="ja-JP" sz="2000" baseline="-25000" dirty="0"/>
            </a:br>
            <a:r>
              <a:rPr lang="en-US" altLang="ja-JP" sz="2000" dirty="0" err="1"/>
              <a:t>Y</a:t>
            </a:r>
            <a:r>
              <a:rPr lang="en-US" altLang="ja-JP" sz="2000" baseline="-25000" dirty="0" err="1"/>
              <a:t>ij</a:t>
            </a:r>
            <a:r>
              <a:rPr lang="en-US" altLang="ja-JP" sz="2400" dirty="0"/>
              <a:t> </a:t>
            </a:r>
            <a:r>
              <a:rPr lang="en-US" altLang="ja-JP" sz="2000" dirty="0"/>
              <a:t>(T)</a:t>
            </a:r>
            <a:r>
              <a:rPr lang="en-US" altLang="ja-JP" sz="2800" dirty="0"/>
              <a:t>= </a:t>
            </a:r>
            <a:r>
              <a:rPr lang="en-US" altLang="ja-JP" sz="2800" b="1" dirty="0">
                <a:solidFill>
                  <a:schemeClr val="tx1">
                    <a:lumMod val="50000"/>
                    <a:lumOff val="50000"/>
                  </a:schemeClr>
                </a:solidFill>
              </a:rPr>
              <a:t>β</a:t>
            </a:r>
            <a:r>
              <a:rPr lang="en-US" altLang="ja-JP" sz="2800" b="1" baseline="-25000" dirty="0">
                <a:solidFill>
                  <a:schemeClr val="tx1">
                    <a:lumMod val="50000"/>
                    <a:lumOff val="50000"/>
                  </a:schemeClr>
                </a:solidFill>
              </a:rPr>
              <a:t>0i</a:t>
            </a:r>
            <a:r>
              <a:rPr lang="en-US" altLang="ja-JP" sz="2800" dirty="0">
                <a:solidFill>
                  <a:schemeClr val="tx1">
                    <a:lumMod val="50000"/>
                    <a:lumOff val="50000"/>
                  </a:schemeClr>
                </a:solidFill>
              </a:rPr>
              <a:t> </a:t>
            </a:r>
            <a:r>
              <a:rPr lang="en-US" altLang="ja-JP" sz="1800" dirty="0">
                <a:solidFill>
                  <a:schemeClr val="tx1">
                    <a:lumMod val="50000"/>
                    <a:lumOff val="50000"/>
                  </a:schemeClr>
                </a:solidFill>
              </a:rPr>
              <a:t>+</a:t>
            </a:r>
            <a:r>
              <a:rPr lang="en-US" altLang="ja-JP" sz="2400" dirty="0">
                <a:solidFill>
                  <a:schemeClr val="tx1">
                    <a:lumMod val="50000"/>
                    <a:lumOff val="50000"/>
                  </a:schemeClr>
                </a:solidFill>
              </a:rPr>
              <a:t> </a:t>
            </a:r>
            <a:r>
              <a:rPr lang="en-US" altLang="ja-JP" sz="2800" b="1" dirty="0">
                <a:solidFill>
                  <a:schemeClr val="tx1">
                    <a:lumMod val="50000"/>
                    <a:lumOff val="50000"/>
                  </a:schemeClr>
                </a:solidFill>
              </a:rPr>
              <a:t>β</a:t>
            </a:r>
            <a:r>
              <a:rPr lang="en-US" altLang="ja-JP" sz="2800" b="1" baseline="-25000" dirty="0">
                <a:solidFill>
                  <a:schemeClr val="tx1">
                    <a:lumMod val="50000"/>
                    <a:lumOff val="50000"/>
                  </a:schemeClr>
                </a:solidFill>
              </a:rPr>
              <a:t>1i</a:t>
            </a:r>
            <a:r>
              <a:rPr lang="en-US" altLang="ja-JP" sz="2000" dirty="0">
                <a:solidFill>
                  <a:schemeClr val="tx1">
                    <a:lumMod val="65000"/>
                    <a:lumOff val="35000"/>
                  </a:schemeClr>
                </a:solidFill>
              </a:rPr>
              <a:t>*1(j&gt;</a:t>
            </a:r>
            <a:r>
              <a:rPr lang="en-US" altLang="ja-JP" sz="2000" dirty="0" err="1">
                <a:solidFill>
                  <a:schemeClr val="tx1">
                    <a:lumMod val="65000"/>
                    <a:lumOff val="35000"/>
                  </a:schemeClr>
                </a:solidFill>
              </a:rPr>
              <a:t>T</a:t>
            </a:r>
            <a:r>
              <a:rPr lang="en-US" altLang="ja-JP" sz="2000" baseline="-25000" dirty="0" err="1">
                <a:solidFill>
                  <a:schemeClr val="tx1">
                    <a:lumMod val="65000"/>
                    <a:lumOff val="35000"/>
                  </a:schemeClr>
                </a:solidFill>
              </a:rPr>
              <a:t>i</a:t>
            </a:r>
            <a:r>
              <a:rPr lang="en-US" altLang="ja-JP" sz="2000" dirty="0">
                <a:solidFill>
                  <a:schemeClr val="tx1">
                    <a:lumMod val="65000"/>
                    <a:lumOff val="35000"/>
                  </a:schemeClr>
                </a:solidFill>
              </a:rPr>
              <a:t>)</a:t>
            </a:r>
            <a:r>
              <a:rPr lang="en-US" altLang="ja-JP" sz="1800" dirty="0"/>
              <a:t>+</a:t>
            </a:r>
            <a:r>
              <a:rPr lang="en-US" altLang="ja-JP" sz="2400" dirty="0"/>
              <a:t> </a:t>
            </a:r>
            <a:r>
              <a:rPr lang="en-US" altLang="ja-JP" sz="2800" b="1" dirty="0">
                <a:solidFill>
                  <a:schemeClr val="accent2"/>
                </a:solidFill>
              </a:rPr>
              <a:t>β</a:t>
            </a:r>
            <a:r>
              <a:rPr lang="en-US" altLang="ja-JP" sz="2800" b="1" baseline="-25000" dirty="0">
                <a:solidFill>
                  <a:schemeClr val="accent2"/>
                </a:solidFill>
              </a:rPr>
              <a:t>2i</a:t>
            </a:r>
            <a:r>
              <a:rPr lang="en-US" altLang="ja-JP" sz="2400" baseline="-25000" dirty="0">
                <a:solidFill>
                  <a:schemeClr val="accent2"/>
                </a:solidFill>
              </a:rPr>
              <a:t> </a:t>
            </a:r>
            <a:r>
              <a:rPr lang="en-US" altLang="ja-JP" sz="2000" dirty="0">
                <a:solidFill>
                  <a:schemeClr val="tx1">
                    <a:lumMod val="65000"/>
                    <a:lumOff val="35000"/>
                  </a:schemeClr>
                </a:solidFill>
              </a:rPr>
              <a:t>*(j - C)</a:t>
            </a:r>
            <a:r>
              <a:rPr lang="en-US" altLang="ja-JP" sz="2400" dirty="0">
                <a:solidFill>
                  <a:schemeClr val="tx1">
                    <a:lumMod val="65000"/>
                    <a:lumOff val="35000"/>
                  </a:schemeClr>
                </a:solidFill>
              </a:rPr>
              <a:t> </a:t>
            </a:r>
            <a:r>
              <a:rPr lang="en-US" altLang="ja-JP" sz="1800" dirty="0"/>
              <a:t>+</a:t>
            </a:r>
            <a:r>
              <a:rPr lang="en-US" altLang="ja-JP" sz="2800" b="1" dirty="0">
                <a:solidFill>
                  <a:schemeClr val="accent5"/>
                </a:solidFill>
              </a:rPr>
              <a:t>β</a:t>
            </a:r>
            <a:r>
              <a:rPr lang="en-US" altLang="ja-JP" sz="2800" b="1" baseline="-25000" dirty="0">
                <a:solidFill>
                  <a:schemeClr val="accent5"/>
                </a:solidFill>
              </a:rPr>
              <a:t>3i</a:t>
            </a:r>
            <a:r>
              <a:rPr lang="en-US" altLang="ja-JP" sz="2000" dirty="0"/>
              <a:t>*</a:t>
            </a:r>
            <a:r>
              <a:rPr lang="en-US" altLang="ja-JP" sz="2000" dirty="0">
                <a:solidFill>
                  <a:schemeClr val="tx1">
                    <a:lumMod val="65000"/>
                    <a:lumOff val="35000"/>
                  </a:schemeClr>
                </a:solidFill>
              </a:rPr>
              <a:t>(j-</a:t>
            </a:r>
            <a:r>
              <a:rPr lang="en-US" altLang="ja-JP" sz="2000" dirty="0" err="1">
                <a:solidFill>
                  <a:schemeClr val="tx1">
                    <a:lumMod val="65000"/>
                    <a:lumOff val="35000"/>
                  </a:schemeClr>
                </a:solidFill>
              </a:rPr>
              <a:t>T</a:t>
            </a:r>
            <a:r>
              <a:rPr lang="en-US" altLang="ja-JP" sz="2000" baseline="-25000" dirty="0" err="1">
                <a:solidFill>
                  <a:schemeClr val="tx1">
                    <a:lumMod val="65000"/>
                    <a:lumOff val="35000"/>
                  </a:schemeClr>
                </a:solidFill>
              </a:rPr>
              <a:t>i</a:t>
            </a:r>
            <a:r>
              <a:rPr lang="en-US" altLang="ja-JP" sz="2000" dirty="0">
                <a:solidFill>
                  <a:schemeClr val="tx1">
                    <a:lumMod val="65000"/>
                    <a:lumOff val="35000"/>
                  </a:schemeClr>
                </a:solidFill>
              </a:rPr>
              <a:t>)*1(j&gt;</a:t>
            </a:r>
            <a:r>
              <a:rPr lang="en-US" altLang="ja-JP" sz="2000" dirty="0" err="1">
                <a:solidFill>
                  <a:schemeClr val="tx1">
                    <a:lumMod val="65000"/>
                    <a:lumOff val="35000"/>
                  </a:schemeClr>
                </a:solidFill>
              </a:rPr>
              <a:t>T</a:t>
            </a:r>
            <a:r>
              <a:rPr lang="en-US" altLang="ja-JP" sz="2000" baseline="-25000" dirty="0" err="1">
                <a:solidFill>
                  <a:schemeClr val="tx1">
                    <a:lumMod val="65000"/>
                    <a:lumOff val="35000"/>
                  </a:schemeClr>
                </a:solidFill>
              </a:rPr>
              <a:t>i</a:t>
            </a:r>
            <a:r>
              <a:rPr lang="en-US" altLang="ja-JP" sz="2000" dirty="0">
                <a:solidFill>
                  <a:schemeClr val="tx1">
                    <a:lumMod val="65000"/>
                    <a:lumOff val="35000"/>
                  </a:schemeClr>
                </a:solidFill>
              </a:rPr>
              <a:t>) </a:t>
            </a:r>
            <a:r>
              <a:rPr lang="en-US" altLang="ja-JP" sz="2000" dirty="0"/>
              <a:t>+</a:t>
            </a:r>
            <a:r>
              <a:rPr lang="en-US" altLang="ja-JP" sz="2000" dirty="0" err="1"/>
              <a:t>ε</a:t>
            </a:r>
            <a:r>
              <a:rPr lang="en-US" altLang="ja-JP" sz="2000" baseline="-25000" dirty="0" err="1"/>
              <a:t>ij</a:t>
            </a:r>
            <a:endParaRPr lang="en-US" altLang="ja-JP" sz="2000" baseline="-25000" dirty="0"/>
          </a:p>
          <a:p>
            <a:pPr marL="0" indent="0">
              <a:buNone/>
              <a:tabLst>
                <a:tab pos="0" algn="l"/>
              </a:tabLst>
            </a:pPr>
            <a:endParaRPr lang="en-US" altLang="ja-JP" sz="2000" baseline="-25000" dirty="0"/>
          </a:p>
          <a:p>
            <a:pPr marL="0" indent="0">
              <a:buNone/>
              <a:tabLst>
                <a:tab pos="0" algn="l"/>
              </a:tabLst>
            </a:pPr>
            <a:r>
              <a:rPr lang="en-US" altLang="ja-JP" sz="2000" b="1" dirty="0"/>
              <a:t>Model2 :  </a:t>
            </a:r>
            <a:r>
              <a:rPr lang="ja-JP" altLang="en-US" sz="2000" b="1"/>
              <a:t>切片</a:t>
            </a:r>
            <a:r>
              <a:rPr lang="en-US" altLang="ja-JP" sz="2000" b="1" dirty="0"/>
              <a:t>(B</a:t>
            </a:r>
            <a:r>
              <a:rPr lang="en-US" altLang="ja-JP" sz="2000" b="1" baseline="-25000" dirty="0"/>
              <a:t>0i</a:t>
            </a:r>
            <a:r>
              <a:rPr lang="en-US" altLang="ja-JP" sz="2000" b="1" dirty="0"/>
              <a:t>)</a:t>
            </a:r>
            <a:r>
              <a:rPr lang="ja-JP" altLang="en-US" sz="2000" b="1"/>
              <a:t>も介入効果</a:t>
            </a:r>
            <a:r>
              <a:rPr lang="en-US" altLang="ja-JP" sz="2000" b="1" dirty="0"/>
              <a:t>(B</a:t>
            </a:r>
            <a:r>
              <a:rPr lang="en-US" altLang="ja-JP" sz="2000" b="1" baseline="-25000" dirty="0"/>
              <a:t>1i</a:t>
            </a:r>
            <a:r>
              <a:rPr lang="en-US" altLang="ja-JP" sz="2000" b="1" dirty="0"/>
              <a:t>)</a:t>
            </a:r>
            <a:r>
              <a:rPr lang="ja-JP" altLang="en-US" sz="2000" b="1"/>
              <a:t>も参加者ごとに異なる</a:t>
            </a:r>
            <a:br>
              <a:rPr lang="en-US" altLang="ja-JP" sz="2000" b="1" dirty="0"/>
            </a:br>
            <a:r>
              <a:rPr lang="en-US" altLang="ja-JP" sz="2000" b="1" dirty="0"/>
              <a:t>	</a:t>
            </a:r>
            <a:r>
              <a:rPr lang="en-US" altLang="ja-JP" sz="2400" dirty="0"/>
              <a:t>	</a:t>
            </a:r>
            <a:r>
              <a:rPr lang="en-US" altLang="ja-JP" sz="1800" dirty="0">
                <a:solidFill>
                  <a:schemeClr val="tx1">
                    <a:lumMod val="65000"/>
                    <a:lumOff val="35000"/>
                  </a:schemeClr>
                </a:solidFill>
              </a:rPr>
              <a:t>B</a:t>
            </a:r>
            <a:r>
              <a:rPr lang="en-US" altLang="ja-JP" sz="1800" baseline="-25000" dirty="0">
                <a:solidFill>
                  <a:schemeClr val="tx1">
                    <a:lumMod val="65000"/>
                    <a:lumOff val="35000"/>
                  </a:schemeClr>
                </a:solidFill>
              </a:rPr>
              <a:t>0i</a:t>
            </a:r>
            <a:r>
              <a:rPr lang="en-US" altLang="ja-JP" sz="1800" dirty="0">
                <a:solidFill>
                  <a:schemeClr val="tx1">
                    <a:lumMod val="65000"/>
                    <a:lumOff val="35000"/>
                  </a:schemeClr>
                </a:solidFill>
              </a:rPr>
              <a:t> = γ</a:t>
            </a:r>
            <a:r>
              <a:rPr lang="en-US" altLang="ja-JP" sz="1800" baseline="-25000" dirty="0">
                <a:solidFill>
                  <a:schemeClr val="tx1">
                    <a:lumMod val="65000"/>
                    <a:lumOff val="35000"/>
                  </a:schemeClr>
                </a:solidFill>
              </a:rPr>
              <a:t>00</a:t>
            </a:r>
            <a:r>
              <a:rPr lang="en-US" altLang="ja-JP" sz="1800" dirty="0">
                <a:solidFill>
                  <a:schemeClr val="tx1">
                    <a:lumMod val="65000"/>
                    <a:lumOff val="35000"/>
                  </a:schemeClr>
                </a:solidFill>
              </a:rPr>
              <a:t> + </a:t>
            </a:r>
            <a:r>
              <a:rPr lang="en-US" altLang="ja-JP" sz="1800" dirty="0">
                <a:solidFill>
                  <a:srgbClr val="FF0000"/>
                </a:solidFill>
              </a:rPr>
              <a:t>η</a:t>
            </a:r>
            <a:r>
              <a:rPr lang="en-US" altLang="ja-JP" sz="1800" baseline="-25000" dirty="0">
                <a:solidFill>
                  <a:srgbClr val="FF0000"/>
                </a:solidFill>
              </a:rPr>
              <a:t>0i</a:t>
            </a:r>
            <a:r>
              <a:rPr lang="en-US" altLang="ja-JP" sz="1800" dirty="0">
                <a:solidFill>
                  <a:schemeClr val="tx1">
                    <a:lumMod val="65000"/>
                    <a:lumOff val="35000"/>
                  </a:schemeClr>
                </a:solidFill>
              </a:rPr>
              <a:t>, β</a:t>
            </a:r>
            <a:r>
              <a:rPr lang="en-US" altLang="ja-JP" sz="1800" baseline="-25000" dirty="0">
                <a:solidFill>
                  <a:schemeClr val="tx1">
                    <a:lumMod val="65000"/>
                    <a:lumOff val="35000"/>
                  </a:schemeClr>
                </a:solidFill>
              </a:rPr>
              <a:t>1i</a:t>
            </a:r>
            <a:r>
              <a:rPr lang="en-US" altLang="ja-JP" sz="1800" dirty="0">
                <a:solidFill>
                  <a:schemeClr val="tx1">
                    <a:lumMod val="65000"/>
                    <a:lumOff val="35000"/>
                  </a:schemeClr>
                </a:solidFill>
              </a:rPr>
              <a:t> = γ</a:t>
            </a:r>
            <a:r>
              <a:rPr lang="en-US" altLang="ja-JP" sz="1800" baseline="-25000" dirty="0">
                <a:solidFill>
                  <a:schemeClr val="tx1">
                    <a:lumMod val="65000"/>
                    <a:lumOff val="35000"/>
                  </a:schemeClr>
                </a:solidFill>
              </a:rPr>
              <a:t>10</a:t>
            </a:r>
            <a:r>
              <a:rPr lang="en-US" altLang="ja-JP" sz="1800" dirty="0">
                <a:solidFill>
                  <a:schemeClr val="tx1">
                    <a:lumMod val="65000"/>
                    <a:lumOff val="35000"/>
                  </a:schemeClr>
                </a:solidFill>
              </a:rPr>
              <a:t> + η</a:t>
            </a:r>
            <a:r>
              <a:rPr lang="en-US" altLang="ja-JP" sz="1800" baseline="-25000" dirty="0">
                <a:solidFill>
                  <a:schemeClr val="tx1">
                    <a:lumMod val="65000"/>
                    <a:lumOff val="35000"/>
                  </a:schemeClr>
                </a:solidFill>
              </a:rPr>
              <a:t>1i</a:t>
            </a:r>
            <a:r>
              <a:rPr lang="en-US" altLang="ja-JP" sz="1800" dirty="0">
                <a:solidFill>
                  <a:schemeClr val="tx1">
                    <a:lumMod val="65000"/>
                    <a:lumOff val="35000"/>
                  </a:schemeClr>
                </a:solidFill>
              </a:rPr>
              <a:t>, β</a:t>
            </a:r>
            <a:r>
              <a:rPr lang="en-US" altLang="ja-JP" sz="1800" baseline="-25000" dirty="0">
                <a:solidFill>
                  <a:schemeClr val="tx1">
                    <a:lumMod val="65000"/>
                    <a:lumOff val="35000"/>
                  </a:schemeClr>
                </a:solidFill>
              </a:rPr>
              <a:t>2i </a:t>
            </a:r>
            <a:r>
              <a:rPr lang="en-US" altLang="ja-JP" sz="1800" dirty="0">
                <a:solidFill>
                  <a:schemeClr val="tx1">
                    <a:lumMod val="65000"/>
                    <a:lumOff val="35000"/>
                  </a:schemeClr>
                </a:solidFill>
              </a:rPr>
              <a:t>=0, β</a:t>
            </a:r>
            <a:r>
              <a:rPr lang="en-US" altLang="ja-JP" sz="1800" baseline="-25000" dirty="0">
                <a:solidFill>
                  <a:schemeClr val="tx1">
                    <a:lumMod val="65000"/>
                    <a:lumOff val="35000"/>
                  </a:schemeClr>
                </a:solidFill>
              </a:rPr>
              <a:t>3i </a:t>
            </a:r>
            <a:r>
              <a:rPr lang="en-US" altLang="ja-JP" sz="1800" dirty="0">
                <a:solidFill>
                  <a:schemeClr val="tx1">
                    <a:lumMod val="65000"/>
                    <a:lumOff val="35000"/>
                  </a:schemeClr>
                </a:solidFill>
              </a:rPr>
              <a:t>=0</a:t>
            </a:r>
            <a:endParaRPr lang="en-US" altLang="ja-JP" sz="1800" baseline="-25000" dirty="0">
              <a:solidFill>
                <a:schemeClr val="tx1">
                  <a:lumMod val="65000"/>
                  <a:lumOff val="35000"/>
                </a:schemeClr>
              </a:solidFill>
            </a:endParaRPr>
          </a:p>
          <a:p>
            <a:pPr marL="0" indent="0">
              <a:buNone/>
              <a:tabLst>
                <a:tab pos="0" algn="l"/>
              </a:tabLst>
            </a:pPr>
            <a:endParaRPr lang="en-US" altLang="ja-JP" sz="1600" baseline="-25000" dirty="0"/>
          </a:p>
          <a:p>
            <a:pPr marL="0" indent="0">
              <a:buNone/>
              <a:tabLst>
                <a:tab pos="0" algn="l"/>
              </a:tabLst>
            </a:pPr>
            <a:endParaRPr lang="en-US" altLang="ja-JP" sz="1600" dirty="0"/>
          </a:p>
          <a:p>
            <a:pPr marL="0" indent="0">
              <a:buNone/>
              <a:tabLst>
                <a:tab pos="0" algn="l"/>
              </a:tabLst>
            </a:pPr>
            <a:r>
              <a:rPr lang="en-US" altLang="ja-JP" sz="2000" b="1" dirty="0"/>
              <a:t>Model3 :  Model1+</a:t>
            </a:r>
            <a:r>
              <a:rPr lang="ja-JP" altLang="en-US" sz="2000" b="1"/>
              <a:t>傾き</a:t>
            </a:r>
            <a:r>
              <a:rPr lang="en-US" altLang="ja-JP" sz="2000" b="1" dirty="0"/>
              <a:t> (</a:t>
            </a:r>
            <a:r>
              <a:rPr lang="ja-JP" altLang="en-US" sz="2000" b="1"/>
              <a:t>個人間の変動はなし</a:t>
            </a:r>
            <a:r>
              <a:rPr lang="en-US" altLang="ja-JP" sz="2000" b="1" dirty="0"/>
              <a:t>)</a:t>
            </a:r>
            <a:br>
              <a:rPr lang="en-US" altLang="ja-JP" sz="2000" dirty="0"/>
            </a:br>
            <a:r>
              <a:rPr lang="en-US" altLang="ja-JP" sz="2000" dirty="0"/>
              <a:t>		</a:t>
            </a:r>
            <a:r>
              <a:rPr lang="en-US" altLang="ja-JP" sz="1800" dirty="0"/>
              <a:t>B</a:t>
            </a:r>
            <a:r>
              <a:rPr lang="en-US" altLang="ja-JP" sz="1800" baseline="-25000" dirty="0"/>
              <a:t>0i</a:t>
            </a:r>
            <a:r>
              <a:rPr lang="en-US" altLang="ja-JP" sz="1800" dirty="0"/>
              <a:t> = γ</a:t>
            </a:r>
            <a:r>
              <a:rPr lang="en-US" altLang="ja-JP" sz="1800" baseline="-25000" dirty="0"/>
              <a:t>00</a:t>
            </a:r>
            <a:r>
              <a:rPr lang="en-US" altLang="ja-JP" sz="1800" dirty="0"/>
              <a:t> + </a:t>
            </a:r>
            <a:r>
              <a:rPr lang="en-US" altLang="ja-JP" sz="1800" dirty="0">
                <a:solidFill>
                  <a:srgbClr val="FF0000"/>
                </a:solidFill>
              </a:rPr>
              <a:t>η</a:t>
            </a:r>
            <a:r>
              <a:rPr lang="en-US" altLang="ja-JP" sz="1800" baseline="-25000" dirty="0">
                <a:solidFill>
                  <a:srgbClr val="FF0000"/>
                </a:solidFill>
              </a:rPr>
              <a:t>0i</a:t>
            </a:r>
            <a:r>
              <a:rPr lang="en-US" altLang="ja-JP" sz="1800" dirty="0"/>
              <a:t>, β</a:t>
            </a:r>
            <a:r>
              <a:rPr lang="en-US" altLang="ja-JP" sz="1800" baseline="-25000" dirty="0"/>
              <a:t>1i</a:t>
            </a:r>
            <a:r>
              <a:rPr lang="en-US" altLang="ja-JP" sz="1800" dirty="0"/>
              <a:t> = γ</a:t>
            </a:r>
            <a:r>
              <a:rPr lang="en-US" altLang="ja-JP" sz="1800" baseline="-25000" dirty="0"/>
              <a:t>10</a:t>
            </a:r>
            <a:r>
              <a:rPr lang="en-US" altLang="ja-JP" sz="1800" dirty="0"/>
              <a:t>, β</a:t>
            </a:r>
            <a:r>
              <a:rPr lang="en-US" altLang="ja-JP" sz="1800" baseline="-25000" dirty="0"/>
              <a:t>2i </a:t>
            </a:r>
            <a:r>
              <a:rPr lang="en-US" altLang="ja-JP" sz="1800" dirty="0"/>
              <a:t>= </a:t>
            </a:r>
            <a:r>
              <a:rPr lang="en-US" altLang="ja-JP" sz="1800" dirty="0" err="1"/>
              <a:t>γ</a:t>
            </a:r>
            <a:r>
              <a:rPr lang="en-US" altLang="ja-JP" sz="1800" baseline="-25000" dirty="0"/>
              <a:t> 20</a:t>
            </a:r>
            <a:r>
              <a:rPr lang="en-US" altLang="ja-JP" sz="1800" dirty="0"/>
              <a:t>, β</a:t>
            </a:r>
            <a:r>
              <a:rPr lang="en-US" altLang="ja-JP" sz="1800" baseline="-25000" dirty="0"/>
              <a:t>3i </a:t>
            </a:r>
            <a:r>
              <a:rPr lang="en-US" altLang="ja-JP" sz="1800" dirty="0"/>
              <a:t>= γ</a:t>
            </a:r>
            <a:r>
              <a:rPr lang="en-US" altLang="ja-JP" sz="1800" baseline="-25000" dirty="0"/>
              <a:t>30</a:t>
            </a:r>
            <a:endParaRPr lang="en-US" altLang="ja-JP" sz="2400" baseline="-25000" dirty="0"/>
          </a:p>
          <a:p>
            <a:pPr marL="0" indent="0">
              <a:buNone/>
              <a:tabLst>
                <a:tab pos="0" algn="l"/>
              </a:tabLst>
            </a:pPr>
            <a:r>
              <a:rPr lang="en-US" altLang="ja-JP" sz="1600" baseline="-25000" dirty="0"/>
              <a:t>	</a:t>
            </a:r>
          </a:p>
          <a:p>
            <a:pPr marL="0" indent="0">
              <a:buNone/>
              <a:tabLst>
                <a:tab pos="0" algn="l"/>
              </a:tabLst>
            </a:pPr>
            <a:endParaRPr lang="en-US" altLang="ja-JP" sz="1600" dirty="0"/>
          </a:p>
          <a:p>
            <a:pPr marL="0" indent="0">
              <a:buNone/>
              <a:tabLst>
                <a:tab pos="0" algn="l"/>
              </a:tabLst>
            </a:pPr>
            <a:r>
              <a:rPr lang="en-US" altLang="ja-JP" sz="2000" b="1" dirty="0"/>
              <a:t>Model4 :  Model3+</a:t>
            </a:r>
            <a:r>
              <a:rPr lang="ja-JP" altLang="en-US" sz="2000" b="1"/>
              <a:t>ベースラインの傾き</a:t>
            </a:r>
            <a:r>
              <a:rPr lang="en-US" altLang="ja-JP" sz="2000" b="1" dirty="0"/>
              <a:t>(B</a:t>
            </a:r>
            <a:r>
              <a:rPr lang="en-US" altLang="ja-JP" sz="2000" b="1" baseline="-25000" dirty="0"/>
              <a:t>1i</a:t>
            </a:r>
            <a:r>
              <a:rPr lang="en-US" altLang="ja-JP" sz="2000" b="1" dirty="0"/>
              <a:t>)</a:t>
            </a:r>
            <a:r>
              <a:rPr lang="ja-JP" altLang="en-US" sz="2000" b="1"/>
              <a:t>が個人間で異なる</a:t>
            </a:r>
            <a:br>
              <a:rPr lang="en-US" altLang="ja-JP" sz="2000" dirty="0"/>
            </a:br>
            <a:r>
              <a:rPr lang="en-US" altLang="ja-JP" sz="1800" dirty="0"/>
              <a:t>		B</a:t>
            </a:r>
            <a:r>
              <a:rPr lang="en-US" altLang="ja-JP" sz="1800" baseline="-25000" dirty="0"/>
              <a:t>0i</a:t>
            </a:r>
            <a:r>
              <a:rPr lang="en-US" altLang="ja-JP" sz="1800" dirty="0"/>
              <a:t> = γ</a:t>
            </a:r>
            <a:r>
              <a:rPr lang="en-US" altLang="ja-JP" sz="1800" baseline="-25000" dirty="0"/>
              <a:t>00</a:t>
            </a:r>
            <a:r>
              <a:rPr lang="en-US" altLang="ja-JP" sz="1800" dirty="0"/>
              <a:t> + </a:t>
            </a:r>
            <a:r>
              <a:rPr lang="en-US" altLang="ja-JP" sz="1800" dirty="0">
                <a:solidFill>
                  <a:srgbClr val="FF0000"/>
                </a:solidFill>
              </a:rPr>
              <a:t>η</a:t>
            </a:r>
            <a:r>
              <a:rPr lang="en-US" altLang="ja-JP" sz="1800" baseline="-25000" dirty="0">
                <a:solidFill>
                  <a:srgbClr val="FF0000"/>
                </a:solidFill>
              </a:rPr>
              <a:t>0i</a:t>
            </a:r>
            <a:r>
              <a:rPr lang="en-US" altLang="ja-JP" sz="1800" dirty="0"/>
              <a:t>, β</a:t>
            </a:r>
            <a:r>
              <a:rPr lang="en-US" altLang="ja-JP" sz="1800" baseline="-25000" dirty="0"/>
              <a:t>1i</a:t>
            </a:r>
            <a:r>
              <a:rPr lang="en-US" altLang="ja-JP" sz="1800" dirty="0"/>
              <a:t> = γ</a:t>
            </a:r>
            <a:r>
              <a:rPr lang="en-US" altLang="ja-JP" sz="1800" baseline="-25000" dirty="0"/>
              <a:t>10</a:t>
            </a:r>
            <a:r>
              <a:rPr lang="en-US" altLang="ja-JP" sz="1800" dirty="0"/>
              <a:t>, β</a:t>
            </a:r>
            <a:r>
              <a:rPr lang="en-US" altLang="ja-JP" sz="1800" baseline="-25000" dirty="0"/>
              <a:t>2i </a:t>
            </a:r>
            <a:r>
              <a:rPr lang="en-US" altLang="ja-JP" sz="1800" dirty="0"/>
              <a:t>= </a:t>
            </a:r>
            <a:r>
              <a:rPr lang="en-US" altLang="ja-JP" sz="1800" dirty="0" err="1"/>
              <a:t>γ</a:t>
            </a:r>
            <a:r>
              <a:rPr lang="en-US" altLang="ja-JP" sz="1800" baseline="-25000" dirty="0"/>
              <a:t> 20</a:t>
            </a:r>
            <a:r>
              <a:rPr lang="en-US" altLang="ja-JP" sz="1800" dirty="0"/>
              <a:t> + </a:t>
            </a:r>
            <a:r>
              <a:rPr lang="en-US" altLang="ja-JP" sz="1800" dirty="0">
                <a:solidFill>
                  <a:srgbClr val="FF0000"/>
                </a:solidFill>
              </a:rPr>
              <a:t>η</a:t>
            </a:r>
            <a:r>
              <a:rPr lang="en-US" altLang="ja-JP" sz="1800" baseline="-25000" dirty="0">
                <a:solidFill>
                  <a:srgbClr val="FF0000"/>
                </a:solidFill>
              </a:rPr>
              <a:t>2i</a:t>
            </a:r>
            <a:r>
              <a:rPr lang="en-US" altLang="ja-JP" sz="1800" dirty="0"/>
              <a:t>, β</a:t>
            </a:r>
            <a:r>
              <a:rPr lang="en-US" altLang="ja-JP" sz="1800" baseline="-25000" dirty="0"/>
              <a:t>3i </a:t>
            </a:r>
            <a:r>
              <a:rPr lang="en-US" altLang="ja-JP" sz="1800" dirty="0"/>
              <a:t>= γ</a:t>
            </a:r>
            <a:r>
              <a:rPr lang="en-US" altLang="ja-JP" sz="1800" baseline="-25000" dirty="0"/>
              <a:t>30</a:t>
            </a:r>
          </a:p>
          <a:p>
            <a:pPr marL="0" indent="0">
              <a:buNone/>
              <a:tabLst>
                <a:tab pos="0" algn="l"/>
              </a:tabLst>
            </a:pPr>
            <a:endParaRPr lang="en-US" altLang="ja-JP" sz="1600" dirty="0"/>
          </a:p>
          <a:p>
            <a:pPr marL="0" indent="0">
              <a:buNone/>
              <a:tabLst>
                <a:tab pos="0" algn="l"/>
              </a:tabLst>
            </a:pPr>
            <a:endParaRPr lang="en-US" altLang="ja-JP" sz="1600" dirty="0"/>
          </a:p>
          <a:p>
            <a:pPr marL="0" indent="0">
              <a:buNone/>
              <a:tabLst>
                <a:tab pos="0" algn="l"/>
              </a:tabLst>
            </a:pPr>
            <a:r>
              <a:rPr lang="en-US" altLang="ja-JP" sz="2000" b="1" dirty="0"/>
              <a:t>Model5 : Model4 + </a:t>
            </a:r>
            <a:r>
              <a:rPr lang="ja-JP" altLang="en-US" sz="2000" b="1"/>
              <a:t>介入フェーズの傾きが異なる</a:t>
            </a:r>
            <a:br>
              <a:rPr lang="en-US" altLang="ja-JP" sz="2000" dirty="0"/>
            </a:br>
            <a:r>
              <a:rPr lang="en-US" altLang="ja-JP" sz="2000" dirty="0"/>
              <a:t>		</a:t>
            </a:r>
            <a:r>
              <a:rPr lang="en-US" altLang="ja-JP" sz="1800" dirty="0"/>
              <a:t>B</a:t>
            </a:r>
            <a:r>
              <a:rPr lang="en-US" altLang="ja-JP" sz="1800" baseline="-25000" dirty="0"/>
              <a:t>0i</a:t>
            </a:r>
            <a:r>
              <a:rPr lang="en-US" altLang="ja-JP" sz="1800" dirty="0"/>
              <a:t> = γ</a:t>
            </a:r>
            <a:r>
              <a:rPr lang="en-US" altLang="ja-JP" sz="1800" baseline="-25000" dirty="0"/>
              <a:t>00</a:t>
            </a:r>
            <a:r>
              <a:rPr lang="en-US" altLang="ja-JP" sz="1800" dirty="0"/>
              <a:t> + </a:t>
            </a:r>
            <a:r>
              <a:rPr lang="en-US" altLang="ja-JP" sz="1800" dirty="0">
                <a:solidFill>
                  <a:srgbClr val="FF0000"/>
                </a:solidFill>
              </a:rPr>
              <a:t>η</a:t>
            </a:r>
            <a:r>
              <a:rPr lang="en-US" altLang="ja-JP" sz="1800" baseline="-25000" dirty="0">
                <a:solidFill>
                  <a:srgbClr val="FF0000"/>
                </a:solidFill>
              </a:rPr>
              <a:t>0i</a:t>
            </a:r>
            <a:r>
              <a:rPr lang="en-US" altLang="ja-JP" sz="1800" dirty="0"/>
              <a:t>, β</a:t>
            </a:r>
            <a:r>
              <a:rPr lang="en-US" altLang="ja-JP" sz="1800" baseline="-25000" dirty="0"/>
              <a:t>1i</a:t>
            </a:r>
            <a:r>
              <a:rPr lang="en-US" altLang="ja-JP" sz="1800" dirty="0"/>
              <a:t> = γ</a:t>
            </a:r>
            <a:r>
              <a:rPr lang="en-US" altLang="ja-JP" sz="1800" baseline="-25000" dirty="0"/>
              <a:t>10</a:t>
            </a:r>
            <a:r>
              <a:rPr lang="en-US" altLang="ja-JP" sz="1800" dirty="0"/>
              <a:t>, β</a:t>
            </a:r>
            <a:r>
              <a:rPr lang="en-US" altLang="ja-JP" sz="1800" baseline="-25000" dirty="0"/>
              <a:t>2i </a:t>
            </a:r>
            <a:r>
              <a:rPr lang="en-US" altLang="ja-JP" sz="1800" dirty="0"/>
              <a:t>= </a:t>
            </a:r>
            <a:r>
              <a:rPr lang="en-US" altLang="ja-JP" sz="1800" dirty="0" err="1"/>
              <a:t>γ</a:t>
            </a:r>
            <a:r>
              <a:rPr lang="en-US" altLang="ja-JP" sz="1800" baseline="-25000" dirty="0"/>
              <a:t> 20</a:t>
            </a:r>
            <a:r>
              <a:rPr lang="en-US" altLang="ja-JP" sz="1800" dirty="0"/>
              <a:t> + </a:t>
            </a:r>
            <a:r>
              <a:rPr lang="en-US" altLang="ja-JP" sz="1800" dirty="0">
                <a:solidFill>
                  <a:srgbClr val="FF0000"/>
                </a:solidFill>
              </a:rPr>
              <a:t>η</a:t>
            </a:r>
            <a:r>
              <a:rPr lang="en-US" altLang="ja-JP" sz="1800" baseline="-25000" dirty="0">
                <a:solidFill>
                  <a:srgbClr val="FF0000"/>
                </a:solidFill>
              </a:rPr>
              <a:t>2i</a:t>
            </a:r>
            <a:r>
              <a:rPr lang="en-US" altLang="ja-JP" sz="1800" dirty="0"/>
              <a:t>, β</a:t>
            </a:r>
            <a:r>
              <a:rPr lang="en-US" altLang="ja-JP" sz="1800" baseline="-25000" dirty="0"/>
              <a:t>3i </a:t>
            </a:r>
            <a:r>
              <a:rPr lang="en-US" altLang="ja-JP" sz="1800" dirty="0"/>
              <a:t>= </a:t>
            </a:r>
            <a:r>
              <a:rPr lang="en-US" altLang="ja-JP" sz="1800" dirty="0" err="1"/>
              <a:t>γ</a:t>
            </a:r>
            <a:r>
              <a:rPr lang="en-US" altLang="ja-JP" sz="1800" baseline="-25000" dirty="0"/>
              <a:t> 30</a:t>
            </a:r>
            <a:r>
              <a:rPr lang="en-US" altLang="ja-JP" sz="1800" dirty="0"/>
              <a:t> + </a:t>
            </a:r>
            <a:r>
              <a:rPr lang="en-US" altLang="ja-JP" sz="1800" dirty="0">
                <a:solidFill>
                  <a:srgbClr val="FF0000"/>
                </a:solidFill>
              </a:rPr>
              <a:t>η</a:t>
            </a:r>
            <a:r>
              <a:rPr lang="en-US" altLang="ja-JP" sz="1800" baseline="-25000" dirty="0">
                <a:solidFill>
                  <a:srgbClr val="FF0000"/>
                </a:solidFill>
              </a:rPr>
              <a:t>3i</a:t>
            </a:r>
            <a:endParaRPr lang="en-US" altLang="ja-JP" sz="1800" baseline="-25000" dirty="0"/>
          </a:p>
          <a:p>
            <a:pPr marL="0" indent="0">
              <a:buNone/>
              <a:tabLst>
                <a:tab pos="0" algn="l"/>
              </a:tabLst>
            </a:pPr>
            <a:endParaRPr lang="en-US" altLang="ja-JP" sz="16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baseline="-25000" dirty="0"/>
          </a:p>
          <a:p>
            <a:pPr marL="0" indent="0">
              <a:buNone/>
              <a:tabLst>
                <a:tab pos="0" algn="l"/>
              </a:tabLst>
            </a:pPr>
            <a:endParaRPr lang="en-US" altLang="ja-JP" sz="2000" dirty="0"/>
          </a:p>
          <a:p>
            <a:pPr marL="0" indent="0">
              <a:buNone/>
              <a:tabLst>
                <a:tab pos="0" algn="l"/>
              </a:tabLst>
            </a:pPr>
            <a:endParaRPr lang="en-US" altLang="ja-JP" sz="2000" dirty="0"/>
          </a:p>
          <a:p>
            <a:pPr marL="0" indent="0">
              <a:buNone/>
              <a:tabLst>
                <a:tab pos="0" algn="l"/>
              </a:tabLst>
            </a:pPr>
            <a:endParaRPr lang="en-US" altLang="ja-JP" sz="2000" dirty="0"/>
          </a:p>
        </p:txBody>
      </p:sp>
      <p:sp>
        <p:nvSpPr>
          <p:cNvPr id="2" name="タイトル 1"/>
          <p:cNvSpPr>
            <a:spLocks noGrp="1"/>
          </p:cNvSpPr>
          <p:nvPr>
            <p:ph type="title"/>
          </p:nvPr>
        </p:nvSpPr>
        <p:spPr/>
        <p:txBody>
          <a:bodyPr>
            <a:normAutofit/>
          </a:bodyPr>
          <a:lstStyle/>
          <a:p>
            <a:r>
              <a:rPr lang="ja-JP" altLang="en-US" sz="3600"/>
              <a:t>データに応じた多様なモデル構成</a:t>
            </a:r>
            <a:endParaRPr kumimoji="1" lang="ja-JP" altLang="en-US" sz="3600" dirty="0"/>
          </a:p>
        </p:txBody>
      </p:sp>
      <p:sp>
        <p:nvSpPr>
          <p:cNvPr id="4" name="スライド番号プレースホルダー 3"/>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93</a:t>
            </a:fld>
            <a:endParaRPr lang="ja-JP" altLang="en-US">
              <a:latin typeface="Calibri"/>
              <a:ea typeface="ＭＳ Ｐゴシック" panose="020B0600070205080204" pitchFamily="34" charset="-128"/>
            </a:endParaRPr>
          </a:p>
        </p:txBody>
      </p:sp>
      <p:pic>
        <p:nvPicPr>
          <p:cNvPr id="8" name="図 7">
            <a:extLst>
              <a:ext uri="{FF2B5EF4-FFF2-40B4-BE49-F238E27FC236}">
                <a16:creationId xmlns:a16="http://schemas.microsoft.com/office/drawing/2014/main" id="{E16439DB-D90B-954F-9775-8BF41208A729}"/>
              </a:ext>
            </a:extLst>
          </p:cNvPr>
          <p:cNvPicPr>
            <a:picLocks noChangeAspect="1"/>
          </p:cNvPicPr>
          <p:nvPr/>
        </p:nvPicPr>
        <p:blipFill>
          <a:blip r:embed="rId3"/>
          <a:stretch>
            <a:fillRect/>
          </a:stretch>
        </p:blipFill>
        <p:spPr>
          <a:xfrm>
            <a:off x="7092282" y="1556794"/>
            <a:ext cx="1894947" cy="1075981"/>
          </a:xfrm>
          <a:prstGeom prst="rect">
            <a:avLst/>
          </a:prstGeom>
        </p:spPr>
      </p:pic>
      <p:pic>
        <p:nvPicPr>
          <p:cNvPr id="9" name="図 8">
            <a:extLst>
              <a:ext uri="{FF2B5EF4-FFF2-40B4-BE49-F238E27FC236}">
                <a16:creationId xmlns:a16="http://schemas.microsoft.com/office/drawing/2014/main" id="{0872B642-4092-354A-99C2-64BF37847D53}"/>
              </a:ext>
            </a:extLst>
          </p:cNvPr>
          <p:cNvPicPr>
            <a:picLocks noChangeAspect="1"/>
          </p:cNvPicPr>
          <p:nvPr/>
        </p:nvPicPr>
        <p:blipFill>
          <a:blip r:embed="rId4"/>
          <a:stretch>
            <a:fillRect/>
          </a:stretch>
        </p:blipFill>
        <p:spPr>
          <a:xfrm>
            <a:off x="7662433" y="2636914"/>
            <a:ext cx="1380874" cy="1253191"/>
          </a:xfrm>
          <a:prstGeom prst="rect">
            <a:avLst/>
          </a:prstGeom>
        </p:spPr>
      </p:pic>
      <p:pic>
        <p:nvPicPr>
          <p:cNvPr id="10" name="図 9">
            <a:extLst>
              <a:ext uri="{FF2B5EF4-FFF2-40B4-BE49-F238E27FC236}">
                <a16:creationId xmlns:a16="http://schemas.microsoft.com/office/drawing/2014/main" id="{80027C4F-BB0A-344A-A85B-DC0D31CD1640}"/>
              </a:ext>
            </a:extLst>
          </p:cNvPr>
          <p:cNvPicPr>
            <a:picLocks noChangeAspect="1"/>
          </p:cNvPicPr>
          <p:nvPr/>
        </p:nvPicPr>
        <p:blipFill>
          <a:blip r:embed="rId5"/>
          <a:stretch>
            <a:fillRect/>
          </a:stretch>
        </p:blipFill>
        <p:spPr>
          <a:xfrm>
            <a:off x="7723780" y="4005064"/>
            <a:ext cx="1385603" cy="1262648"/>
          </a:xfrm>
          <a:prstGeom prst="rect">
            <a:avLst/>
          </a:prstGeom>
        </p:spPr>
      </p:pic>
      <p:pic>
        <p:nvPicPr>
          <p:cNvPr id="11" name="図 10">
            <a:extLst>
              <a:ext uri="{FF2B5EF4-FFF2-40B4-BE49-F238E27FC236}">
                <a16:creationId xmlns:a16="http://schemas.microsoft.com/office/drawing/2014/main" id="{A1954050-7B84-A042-BFFF-6D9F7AEF78DD}"/>
              </a:ext>
            </a:extLst>
          </p:cNvPr>
          <p:cNvPicPr>
            <a:picLocks noChangeAspect="1"/>
          </p:cNvPicPr>
          <p:nvPr/>
        </p:nvPicPr>
        <p:blipFill>
          <a:blip r:embed="rId6"/>
          <a:stretch>
            <a:fillRect/>
          </a:stretch>
        </p:blipFill>
        <p:spPr>
          <a:xfrm>
            <a:off x="7753220" y="5229202"/>
            <a:ext cx="1380874" cy="1262649"/>
          </a:xfrm>
          <a:prstGeom prst="rect">
            <a:avLst/>
          </a:prstGeom>
        </p:spPr>
      </p:pic>
    </p:spTree>
    <p:extLst>
      <p:ext uri="{BB962C8B-B14F-4D97-AF65-F5344CB8AC3E}">
        <p14:creationId xmlns:p14="http://schemas.microsoft.com/office/powerpoint/2010/main" val="16199017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85B0F7-E3FF-2D4E-9C74-B91DAF64DED9}"/>
              </a:ext>
            </a:extLst>
          </p:cNvPr>
          <p:cNvSpPr>
            <a:spLocks noGrp="1"/>
          </p:cNvSpPr>
          <p:nvPr>
            <p:ph type="title"/>
          </p:nvPr>
        </p:nvSpPr>
        <p:spPr/>
        <p:txBody>
          <a:bodyPr>
            <a:normAutofit/>
          </a:bodyPr>
          <a:lstStyle/>
          <a:p>
            <a:r>
              <a:rPr lang="ja-JP" altLang="en-US" sz="3600"/>
              <a:t>データに応じた多様なモデル構成</a:t>
            </a:r>
            <a:endParaRPr kumimoji="1" lang="ja-JP" altLang="en-US" sz="3600"/>
          </a:p>
        </p:txBody>
      </p:sp>
      <p:sp>
        <p:nvSpPr>
          <p:cNvPr id="3" name="コンテンツ プレースホルダー 2">
            <a:extLst>
              <a:ext uri="{FF2B5EF4-FFF2-40B4-BE49-F238E27FC236}">
                <a16:creationId xmlns:a16="http://schemas.microsoft.com/office/drawing/2014/main" id="{9CA92B7D-064E-214F-A77B-CFDF403BA718}"/>
              </a:ext>
            </a:extLst>
          </p:cNvPr>
          <p:cNvSpPr>
            <a:spLocks noGrp="1"/>
          </p:cNvSpPr>
          <p:nvPr>
            <p:ph idx="1"/>
          </p:nvPr>
        </p:nvSpPr>
        <p:spPr>
          <a:xfrm>
            <a:off x="140812" y="889002"/>
            <a:ext cx="8953500" cy="5237163"/>
          </a:xfrm>
        </p:spPr>
        <p:txBody>
          <a:bodyPr/>
          <a:lstStyle/>
          <a:p>
            <a:r>
              <a:rPr lang="en-US" altLang="ja-JP" sz="3000" dirty="0"/>
              <a:t>Model2</a:t>
            </a:r>
            <a:r>
              <a:rPr lang="ja-JP" altLang="en-US" sz="3000"/>
              <a:t>は</a:t>
            </a:r>
            <a:r>
              <a:rPr lang="en-US" altLang="ja-JP" sz="3000" dirty="0"/>
              <a:t>Model1</a:t>
            </a:r>
            <a:r>
              <a:rPr lang="ja-JP" altLang="en-US" sz="3000"/>
              <a:t>と同様に算出</a:t>
            </a:r>
            <a:endParaRPr lang="en-US" altLang="ja-JP" sz="3000" dirty="0"/>
          </a:p>
          <a:p>
            <a:pPr marL="0" indent="0">
              <a:buNone/>
            </a:pPr>
            <a:r>
              <a:rPr kumimoji="1" lang="en-US" altLang="ja-JP" dirty="0"/>
              <a:t>	</a:t>
            </a:r>
          </a:p>
          <a:p>
            <a:endParaRPr lang="en-US" altLang="ja-JP" dirty="0"/>
          </a:p>
          <a:p>
            <a:r>
              <a:rPr lang="en-US" altLang="ja-JP" sz="3000" dirty="0"/>
              <a:t>Model3: </a:t>
            </a:r>
            <a:r>
              <a:rPr lang="ja-JP" altLang="en-US" sz="3000">
                <a:solidFill>
                  <a:schemeClr val="accent5"/>
                </a:solidFill>
              </a:rPr>
              <a:t>介入フェーズの傾きを</a:t>
            </a:r>
            <a:r>
              <a:rPr lang="ja-JP" altLang="en-US" sz="3000"/>
              <a:t>分子に加味</a:t>
            </a:r>
            <a:endParaRPr lang="en-US" altLang="ja-JP" sz="3000" dirty="0"/>
          </a:p>
          <a:p>
            <a:endParaRPr lang="en-US" altLang="ja-JP" dirty="0"/>
          </a:p>
          <a:p>
            <a:endParaRPr lang="en-US" altLang="ja-JP" dirty="0"/>
          </a:p>
          <a:p>
            <a:r>
              <a:rPr lang="en-US" altLang="ja-JP" sz="3000" dirty="0"/>
              <a:t>Model4, 5: </a:t>
            </a:r>
            <a:r>
              <a:rPr lang="ja-JP" altLang="en-US" sz="3000"/>
              <a:t>分母に</a:t>
            </a:r>
            <a:r>
              <a:rPr lang="ja-JP" altLang="en-US" sz="3000">
                <a:solidFill>
                  <a:schemeClr val="accent4"/>
                </a:solidFill>
              </a:rPr>
              <a:t>ベースラインの傾きのばらつきと共分散</a:t>
            </a:r>
            <a:r>
              <a:rPr lang="ja-JP" altLang="en-US" sz="3000"/>
              <a:t>を加味</a:t>
            </a:r>
            <a:endParaRPr lang="en-US" altLang="ja-JP" sz="3000" dirty="0"/>
          </a:p>
          <a:p>
            <a:pPr marL="0" indent="0">
              <a:buNone/>
            </a:pPr>
            <a:endParaRPr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49FF2CD-C2B0-B54E-840E-08FC785038F3}"/>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94</a:t>
            </a:fld>
            <a:endParaRPr lang="ja-JP" altLang="en-US">
              <a:latin typeface="Calibri"/>
              <a:ea typeface="ＭＳ Ｐゴシック" panose="020B0600070205080204" pitchFamily="34" charset="-128"/>
            </a:endParaRPr>
          </a:p>
        </p:txBody>
      </p:sp>
      <p:grpSp>
        <p:nvGrpSpPr>
          <p:cNvPr id="11" name="グループ化 10">
            <a:extLst>
              <a:ext uri="{FF2B5EF4-FFF2-40B4-BE49-F238E27FC236}">
                <a16:creationId xmlns:a16="http://schemas.microsoft.com/office/drawing/2014/main" id="{778AE861-8F3E-DA4B-ADC5-08B964DC99A7}"/>
              </a:ext>
            </a:extLst>
          </p:cNvPr>
          <p:cNvGrpSpPr/>
          <p:nvPr/>
        </p:nvGrpSpPr>
        <p:grpSpPr>
          <a:xfrm>
            <a:off x="4572000" y="1196754"/>
            <a:ext cx="1693092" cy="1222395"/>
            <a:chOff x="5364088" y="620688"/>
            <a:chExt cx="1693092" cy="1222395"/>
          </a:xfrm>
        </p:grpSpPr>
        <p:sp>
          <p:nvSpPr>
            <p:cNvPr id="5" name="テキスト ボックス 4">
              <a:extLst>
                <a:ext uri="{FF2B5EF4-FFF2-40B4-BE49-F238E27FC236}">
                  <a16:creationId xmlns:a16="http://schemas.microsoft.com/office/drawing/2014/main" id="{33058ABA-CB42-9844-8B50-ADD5AE985996}"/>
                </a:ext>
              </a:extLst>
            </p:cNvPr>
            <p:cNvSpPr txBox="1"/>
            <p:nvPr/>
          </p:nvSpPr>
          <p:spPr>
            <a:xfrm>
              <a:off x="5545739" y="620688"/>
              <a:ext cx="1050288" cy="646331"/>
            </a:xfrm>
            <a:prstGeom prst="rect">
              <a:avLst/>
            </a:prstGeom>
            <a:noFill/>
          </p:spPr>
          <p:txBody>
            <a:bodyPr wrap="none" rtlCol="0">
              <a:spAutoFit/>
            </a:bodyPr>
            <a:lstStyle/>
            <a:p>
              <a:pPr defTabSz="457200"/>
              <a:r>
                <a:rPr lang="en-US" altLang="ja-JP" sz="3600" dirty="0">
                  <a:solidFill>
                    <a:srgbClr val="4BACC6"/>
                  </a:solidFill>
                  <a:latin typeface="Hiragino Kaku Gothic Pro W3" panose="020B0300000000000000" pitchFamily="34" charset="-128"/>
                  <a:ea typeface="Hiragino Kaku Gothic Pro W3" panose="020B0300000000000000" pitchFamily="34" charset="-128"/>
                </a:rPr>
                <a:t>γ</a:t>
              </a:r>
              <a:r>
                <a:rPr lang="en-US" altLang="ja-JP" sz="3600" baseline="-25000" dirty="0">
                  <a:solidFill>
                    <a:srgbClr val="4BACC6"/>
                  </a:solidFill>
                  <a:latin typeface="Hiragino Kaku Gothic Pro W3" panose="020B0300000000000000" pitchFamily="34" charset="-128"/>
                  <a:ea typeface="Hiragino Kaku Gothic Pro W3" panose="020B0300000000000000" pitchFamily="34" charset="-128"/>
                </a:rPr>
                <a:t>10</a:t>
              </a:r>
              <a:endParaRPr lang="ja-JP" altLang="en-US" sz="3600" baseline="-25000">
                <a:solidFill>
                  <a:srgbClr val="4BACC6"/>
                </a:solidFill>
                <a:latin typeface="Hiragino Kaku Gothic Pro W3" panose="020B0300000000000000" pitchFamily="34" charset="-128"/>
                <a:ea typeface="Hiragino Kaku Gothic Pro W3" panose="020B0300000000000000" pitchFamily="34" charset="-128"/>
              </a:endParaRPr>
            </a:p>
          </p:txBody>
        </p:sp>
        <p:cxnSp>
          <p:nvCxnSpPr>
            <p:cNvPr id="6" name="直線コネクタ 5">
              <a:extLst>
                <a:ext uri="{FF2B5EF4-FFF2-40B4-BE49-F238E27FC236}">
                  <a16:creationId xmlns:a16="http://schemas.microsoft.com/office/drawing/2014/main" id="{25350B91-EBB2-414F-95C9-7C518C6611D3}"/>
                </a:ext>
              </a:extLst>
            </p:cNvPr>
            <p:cNvCxnSpPr>
              <a:cxnSpLocks/>
            </p:cNvCxnSpPr>
            <p:nvPr/>
          </p:nvCxnSpPr>
          <p:spPr>
            <a:xfrm>
              <a:off x="5364088" y="1268760"/>
              <a:ext cx="1656184"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66AF94B0-220A-1A4E-9F9A-FAA7504D02C1}"/>
                </a:ext>
              </a:extLst>
            </p:cNvPr>
            <p:cNvSpPr txBox="1"/>
            <p:nvPr/>
          </p:nvSpPr>
          <p:spPr>
            <a:xfrm>
              <a:off x="5364088" y="1196752"/>
              <a:ext cx="1693092" cy="646331"/>
            </a:xfrm>
            <a:prstGeom prst="rect">
              <a:avLst/>
            </a:prstGeom>
            <a:noFill/>
            <a:ln>
              <a:noFill/>
            </a:ln>
          </p:spPr>
          <p:txBody>
            <a:bodyPr wrap="none" rtlCol="0">
              <a:spAutoFit/>
            </a:bodyPr>
            <a:lstStyle/>
            <a:p>
              <a:pPr defTabSz="457200"/>
              <a:r>
                <a:rPr lang="ja-JP" altLang="en-US" sz="3600">
                  <a:solidFill>
                    <a:prstClr val="black">
                      <a:lumMod val="65000"/>
                      <a:lumOff val="35000"/>
                    </a:prstClr>
                  </a:solidFill>
                  <a:latin typeface="Calibri"/>
                  <a:ea typeface="ＭＳ Ｐゴシック" panose="020B0600070205080204" pitchFamily="34" charset="-128"/>
                </a:rPr>
                <a:t>√</a:t>
              </a:r>
              <a:r>
                <a:rPr lang="en-US" altLang="ja-JP" sz="3600" dirty="0" err="1">
                  <a:solidFill>
                    <a:srgbClr val="7030A0"/>
                  </a:solidFill>
                  <a:latin typeface="Calibri"/>
                  <a:ea typeface="ＭＳ Ｐゴシック" panose="020B0600070205080204" pitchFamily="34" charset="-128"/>
                </a:rPr>
                <a:t>τ</a:t>
              </a:r>
              <a:r>
                <a:rPr lang="ja-JP" altLang="en-US" sz="3600">
                  <a:solidFill>
                    <a:srgbClr val="7030A0"/>
                  </a:solidFill>
                  <a:latin typeface="Calibri"/>
                  <a:ea typeface="ＭＳ Ｐゴシック" panose="020B0600070205080204" pitchFamily="34" charset="-128"/>
                </a:rPr>
                <a:t> </a:t>
              </a:r>
              <a:r>
                <a:rPr lang="ja-JP" altLang="en-US" sz="3600" baseline="-25000">
                  <a:solidFill>
                    <a:srgbClr val="7030A0"/>
                  </a:solidFill>
                  <a:latin typeface="Calibri"/>
                  <a:ea typeface="ＭＳ Ｐゴシック" panose="020B0600070205080204" pitchFamily="34" charset="-128"/>
                </a:rPr>
                <a:t>０</a:t>
              </a:r>
              <a:r>
                <a:rPr lang="en-US" altLang="ja-JP" sz="3600" baseline="30000" dirty="0">
                  <a:solidFill>
                    <a:srgbClr val="7030A0"/>
                  </a:solidFill>
                  <a:latin typeface="Calibri"/>
                  <a:ea typeface="ＭＳ Ｐゴシック" panose="020B0600070205080204" pitchFamily="34" charset="-128"/>
                </a:rPr>
                <a:t>2</a:t>
              </a:r>
              <a:r>
                <a:rPr lang="en-US" altLang="ja-JP" sz="3600" dirty="0">
                  <a:solidFill>
                    <a:prstClr val="black">
                      <a:lumMod val="65000"/>
                      <a:lumOff val="35000"/>
                    </a:prstClr>
                  </a:solidFill>
                  <a:latin typeface="Calibri"/>
                  <a:ea typeface="ＭＳ Ｐゴシック" panose="020B0600070205080204" pitchFamily="34" charset="-128"/>
                </a:rPr>
                <a:t>+</a:t>
              </a:r>
              <a:r>
                <a:rPr lang="en-US" altLang="ja-JP" sz="3600" dirty="0">
                  <a:solidFill>
                    <a:srgbClr val="9BBB59">
                      <a:lumMod val="75000"/>
                    </a:srgbClr>
                  </a:solidFill>
                  <a:latin typeface="Calibri"/>
                  <a:ea typeface="ＭＳ Ｐゴシック" panose="020B0600070205080204" pitchFamily="34" charset="-128"/>
                </a:rPr>
                <a:t>σ</a:t>
              </a:r>
              <a:r>
                <a:rPr lang="en-US" altLang="ja-JP" sz="3600" baseline="30000" dirty="0">
                  <a:solidFill>
                    <a:srgbClr val="9BBB59">
                      <a:lumMod val="75000"/>
                    </a:srgbClr>
                  </a:solidFill>
                  <a:latin typeface="Calibri"/>
                  <a:ea typeface="ＭＳ Ｐゴシック" panose="020B0600070205080204" pitchFamily="34" charset="-128"/>
                </a:rPr>
                <a:t>2</a:t>
              </a:r>
              <a:endParaRPr lang="ja-JP" altLang="en-US" sz="3600" baseline="30000">
                <a:solidFill>
                  <a:srgbClr val="9BBB59">
                    <a:lumMod val="75000"/>
                  </a:srgbClr>
                </a:solidFill>
                <a:latin typeface="Hiragino Kaku Gothic Pro W3" panose="020B0300000000000000" pitchFamily="34" charset="-128"/>
                <a:ea typeface="Hiragino Kaku Gothic Pro W3" panose="020B0300000000000000" pitchFamily="34" charset="-128"/>
              </a:endParaRPr>
            </a:p>
          </p:txBody>
        </p:sp>
      </p:grpSp>
      <p:grpSp>
        <p:nvGrpSpPr>
          <p:cNvPr id="12" name="グループ化 11">
            <a:extLst>
              <a:ext uri="{FF2B5EF4-FFF2-40B4-BE49-F238E27FC236}">
                <a16:creationId xmlns:a16="http://schemas.microsoft.com/office/drawing/2014/main" id="{0E9C4554-5287-CA43-9DEA-B68296C6819F}"/>
              </a:ext>
            </a:extLst>
          </p:cNvPr>
          <p:cNvGrpSpPr/>
          <p:nvPr/>
        </p:nvGrpSpPr>
        <p:grpSpPr>
          <a:xfrm>
            <a:off x="3635896" y="3116476"/>
            <a:ext cx="4032448" cy="1320589"/>
            <a:chOff x="5076056" y="789620"/>
            <a:chExt cx="4032448" cy="1320589"/>
          </a:xfrm>
        </p:grpSpPr>
        <p:sp>
          <p:nvSpPr>
            <p:cNvPr id="13" name="テキスト ボックス 12">
              <a:extLst>
                <a:ext uri="{FF2B5EF4-FFF2-40B4-BE49-F238E27FC236}">
                  <a16:creationId xmlns:a16="http://schemas.microsoft.com/office/drawing/2014/main" id="{C516C27E-2469-8F40-843B-3BE79A83061A}"/>
                </a:ext>
              </a:extLst>
            </p:cNvPr>
            <p:cNvSpPr txBox="1"/>
            <p:nvPr/>
          </p:nvSpPr>
          <p:spPr>
            <a:xfrm>
              <a:off x="5258079" y="789620"/>
              <a:ext cx="3595856" cy="646331"/>
            </a:xfrm>
            <a:prstGeom prst="rect">
              <a:avLst/>
            </a:prstGeom>
            <a:noFill/>
          </p:spPr>
          <p:txBody>
            <a:bodyPr wrap="none" rtlCol="0">
              <a:spAutoFit/>
            </a:bodyPr>
            <a:lstStyle/>
            <a:p>
              <a:pPr defTabSz="457200"/>
              <a:r>
                <a:rPr lang="en-US" altLang="ja-JP" sz="3600" dirty="0">
                  <a:solidFill>
                    <a:srgbClr val="4BACC6"/>
                  </a:solidFill>
                  <a:latin typeface="Hiragino Kaku Gothic Pro W3" panose="020B0300000000000000" pitchFamily="34" charset="-128"/>
                  <a:ea typeface="Hiragino Kaku Gothic Pro W3" panose="020B0300000000000000" pitchFamily="34" charset="-128"/>
                </a:rPr>
                <a:t>γ</a:t>
              </a:r>
              <a:r>
                <a:rPr lang="en-US" altLang="ja-JP" sz="3600" baseline="-25000" dirty="0">
                  <a:solidFill>
                    <a:srgbClr val="4BACC6"/>
                  </a:solidFill>
                  <a:latin typeface="Hiragino Kaku Gothic Pro W3" panose="020B0300000000000000" pitchFamily="34" charset="-128"/>
                  <a:ea typeface="Hiragino Kaku Gothic Pro W3" panose="020B0300000000000000" pitchFamily="34" charset="-128"/>
                </a:rPr>
                <a:t>10</a:t>
              </a:r>
              <a:r>
                <a:rPr lang="en-US" altLang="ja-JP" sz="3600" dirty="0">
                  <a:solidFill>
                    <a:prstClr val="black">
                      <a:lumMod val="65000"/>
                      <a:lumOff val="35000"/>
                    </a:prstClr>
                  </a:solidFill>
                  <a:latin typeface="Hiragino Kaku Gothic Pro W3" panose="020B0300000000000000" pitchFamily="34" charset="-128"/>
                  <a:ea typeface="Hiragino Kaku Gothic Pro W3" panose="020B0300000000000000" pitchFamily="34" charset="-128"/>
                </a:rPr>
                <a:t> </a:t>
              </a:r>
              <a:r>
                <a:rPr lang="en-US" altLang="ja-JP" sz="3600" dirty="0">
                  <a:solidFill>
                    <a:srgbClr val="4BACC6"/>
                  </a:solidFill>
                  <a:latin typeface="Hiragino Kaku Gothic Pro W3" panose="020B0300000000000000" pitchFamily="34" charset="-128"/>
                  <a:ea typeface="Hiragino Kaku Gothic Pro W3" panose="020B0300000000000000" pitchFamily="34" charset="-128"/>
                </a:rPr>
                <a:t>+ γ</a:t>
              </a:r>
              <a:r>
                <a:rPr lang="en-US" altLang="ja-JP" sz="3600" baseline="-25000" dirty="0">
                  <a:solidFill>
                    <a:srgbClr val="4BACC6"/>
                  </a:solidFill>
                  <a:latin typeface="Hiragino Kaku Gothic Pro W3" panose="020B0300000000000000" pitchFamily="34" charset="-128"/>
                  <a:ea typeface="Hiragino Kaku Gothic Pro W3" panose="020B0300000000000000" pitchFamily="34" charset="-128"/>
                </a:rPr>
                <a:t>30</a:t>
              </a:r>
              <a:r>
                <a:rPr lang="en-US" altLang="ja-JP" sz="3600" dirty="0">
                  <a:solidFill>
                    <a:srgbClr val="4BACC6"/>
                  </a:solidFill>
                  <a:latin typeface="Hiragino Kaku Gothic Pro W3" panose="020B0300000000000000" pitchFamily="34" charset="-128"/>
                  <a:ea typeface="Hiragino Kaku Gothic Pro W3" panose="020B0300000000000000" pitchFamily="34" charset="-128"/>
                </a:rPr>
                <a:t>*</a:t>
              </a:r>
              <a:r>
                <a:rPr lang="en-US" altLang="ja-JP" sz="2400" dirty="0">
                  <a:solidFill>
                    <a:srgbClr val="4BACC6"/>
                  </a:solidFill>
                  <a:latin typeface="Hiragino Kaku Gothic Pro W3" panose="020B0300000000000000" pitchFamily="34" charset="-128"/>
                  <a:ea typeface="Hiragino Kaku Gothic Pro W3" panose="020B0300000000000000" pitchFamily="34" charset="-128"/>
                </a:rPr>
                <a:t>(B-A)</a:t>
              </a:r>
              <a:endParaRPr lang="ja-JP" altLang="en-US" sz="3600">
                <a:solidFill>
                  <a:srgbClr val="4BACC6"/>
                </a:solidFill>
                <a:latin typeface="Hiragino Kaku Gothic Pro W3" panose="020B0300000000000000" pitchFamily="34" charset="-128"/>
                <a:ea typeface="Hiragino Kaku Gothic Pro W3" panose="020B0300000000000000" pitchFamily="34" charset="-128"/>
              </a:endParaRPr>
            </a:p>
          </p:txBody>
        </p:sp>
        <p:cxnSp>
          <p:nvCxnSpPr>
            <p:cNvPr id="14" name="直線コネクタ 13">
              <a:extLst>
                <a:ext uri="{FF2B5EF4-FFF2-40B4-BE49-F238E27FC236}">
                  <a16:creationId xmlns:a16="http://schemas.microsoft.com/office/drawing/2014/main" id="{15725E98-C120-6549-B57A-190CC8510FF0}"/>
                </a:ext>
              </a:extLst>
            </p:cNvPr>
            <p:cNvCxnSpPr>
              <a:cxnSpLocks/>
            </p:cNvCxnSpPr>
            <p:nvPr/>
          </p:nvCxnSpPr>
          <p:spPr>
            <a:xfrm>
              <a:off x="5076056" y="1462186"/>
              <a:ext cx="4032448"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937C21F5-AA72-5C49-BA49-106A339B9DF0}"/>
                </a:ext>
              </a:extLst>
            </p:cNvPr>
            <p:cNvSpPr txBox="1"/>
            <p:nvPr/>
          </p:nvSpPr>
          <p:spPr>
            <a:xfrm>
              <a:off x="6156176" y="1463878"/>
              <a:ext cx="1534394" cy="646331"/>
            </a:xfrm>
            <a:prstGeom prst="rect">
              <a:avLst/>
            </a:prstGeom>
            <a:noFill/>
            <a:ln>
              <a:noFill/>
            </a:ln>
          </p:spPr>
          <p:txBody>
            <a:bodyPr wrap="none" rtlCol="0">
              <a:spAutoFit/>
            </a:bodyPr>
            <a:lstStyle/>
            <a:p>
              <a:pPr defTabSz="457200"/>
              <a:r>
                <a:rPr lang="ja-JP" altLang="en-US" sz="3600">
                  <a:solidFill>
                    <a:prstClr val="black">
                      <a:lumMod val="65000"/>
                      <a:lumOff val="35000"/>
                    </a:prstClr>
                  </a:solidFill>
                  <a:latin typeface="Calibri"/>
                  <a:ea typeface="ＭＳ Ｐゴシック" panose="020B0600070205080204" pitchFamily="34" charset="-128"/>
                </a:rPr>
                <a:t>√</a:t>
              </a:r>
              <a:r>
                <a:rPr lang="en-US" altLang="ja-JP" sz="3600" dirty="0">
                  <a:solidFill>
                    <a:srgbClr val="7030A0"/>
                  </a:solidFill>
                  <a:latin typeface="Calibri"/>
                  <a:ea typeface="ＭＳ Ｐゴシック" panose="020B0600070205080204" pitchFamily="34" charset="-128"/>
                </a:rPr>
                <a:t>τ</a:t>
              </a:r>
              <a:r>
                <a:rPr lang="en-US" altLang="ja-JP" sz="3600" baseline="-25000" dirty="0">
                  <a:solidFill>
                    <a:srgbClr val="7030A0"/>
                  </a:solidFill>
                  <a:latin typeface="Calibri"/>
                  <a:ea typeface="ＭＳ Ｐゴシック" panose="020B0600070205080204" pitchFamily="34" charset="-128"/>
                </a:rPr>
                <a:t>0</a:t>
              </a:r>
              <a:r>
                <a:rPr lang="en-US" altLang="ja-JP" sz="3600" baseline="30000" dirty="0">
                  <a:solidFill>
                    <a:srgbClr val="7030A0"/>
                  </a:solidFill>
                  <a:latin typeface="Calibri"/>
                  <a:ea typeface="ＭＳ Ｐゴシック" panose="020B0600070205080204" pitchFamily="34" charset="-128"/>
                </a:rPr>
                <a:t>2</a:t>
              </a:r>
              <a:r>
                <a:rPr lang="en-US" altLang="ja-JP" sz="3600" dirty="0">
                  <a:solidFill>
                    <a:prstClr val="black">
                      <a:lumMod val="65000"/>
                      <a:lumOff val="35000"/>
                    </a:prstClr>
                  </a:solidFill>
                  <a:latin typeface="Calibri"/>
                  <a:ea typeface="ＭＳ Ｐゴシック" panose="020B0600070205080204" pitchFamily="34" charset="-128"/>
                </a:rPr>
                <a:t>+</a:t>
              </a:r>
              <a:r>
                <a:rPr lang="en-US" altLang="ja-JP" sz="3600" dirty="0">
                  <a:solidFill>
                    <a:srgbClr val="9BBB59">
                      <a:lumMod val="75000"/>
                    </a:srgbClr>
                  </a:solidFill>
                  <a:latin typeface="Calibri"/>
                  <a:ea typeface="ＭＳ Ｐゴシック" panose="020B0600070205080204" pitchFamily="34" charset="-128"/>
                </a:rPr>
                <a:t>σ</a:t>
              </a:r>
              <a:r>
                <a:rPr lang="en-US" altLang="ja-JP" sz="3600" baseline="30000" dirty="0">
                  <a:solidFill>
                    <a:srgbClr val="9BBB59">
                      <a:lumMod val="75000"/>
                    </a:srgbClr>
                  </a:solidFill>
                  <a:latin typeface="Calibri"/>
                  <a:ea typeface="ＭＳ Ｐゴシック" panose="020B0600070205080204" pitchFamily="34" charset="-128"/>
                </a:rPr>
                <a:t>2</a:t>
              </a:r>
              <a:endParaRPr lang="ja-JP" altLang="en-US" sz="3600" baseline="30000">
                <a:solidFill>
                  <a:srgbClr val="9BBB59">
                    <a:lumMod val="75000"/>
                  </a:srgbClr>
                </a:solidFill>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F0ECEEDD-27C9-694A-A626-ACD7F7CB938E}"/>
              </a:ext>
            </a:extLst>
          </p:cNvPr>
          <p:cNvGrpSpPr/>
          <p:nvPr/>
        </p:nvGrpSpPr>
        <p:grpSpPr>
          <a:xfrm>
            <a:off x="1907704" y="4797154"/>
            <a:ext cx="5900112" cy="1438419"/>
            <a:chOff x="6210081" y="861628"/>
            <a:chExt cx="5900112" cy="1438419"/>
          </a:xfrm>
        </p:grpSpPr>
        <p:sp>
          <p:nvSpPr>
            <p:cNvPr id="21" name="テキスト ボックス 20">
              <a:extLst>
                <a:ext uri="{FF2B5EF4-FFF2-40B4-BE49-F238E27FC236}">
                  <a16:creationId xmlns:a16="http://schemas.microsoft.com/office/drawing/2014/main" id="{89C40027-8C43-294A-B2E9-1AA997C148FE}"/>
                </a:ext>
              </a:extLst>
            </p:cNvPr>
            <p:cNvSpPr txBox="1"/>
            <p:nvPr/>
          </p:nvSpPr>
          <p:spPr>
            <a:xfrm>
              <a:off x="8514337" y="861628"/>
              <a:ext cx="3595856" cy="646331"/>
            </a:xfrm>
            <a:prstGeom prst="rect">
              <a:avLst/>
            </a:prstGeom>
            <a:noFill/>
          </p:spPr>
          <p:txBody>
            <a:bodyPr wrap="none" rtlCol="0">
              <a:spAutoFit/>
            </a:bodyPr>
            <a:lstStyle/>
            <a:p>
              <a:pPr defTabSz="457200"/>
              <a:r>
                <a:rPr lang="en-US" altLang="ja-JP" sz="3600" dirty="0">
                  <a:solidFill>
                    <a:srgbClr val="4BACC6"/>
                  </a:solidFill>
                  <a:latin typeface="Hiragino Kaku Gothic Pro W3" panose="020B0300000000000000" pitchFamily="34" charset="-128"/>
                  <a:ea typeface="Hiragino Kaku Gothic Pro W3" panose="020B0300000000000000" pitchFamily="34" charset="-128"/>
                </a:rPr>
                <a:t>γ</a:t>
              </a:r>
              <a:r>
                <a:rPr lang="en-US" altLang="ja-JP" sz="3600" baseline="-25000" dirty="0">
                  <a:solidFill>
                    <a:srgbClr val="4BACC6"/>
                  </a:solidFill>
                  <a:latin typeface="Hiragino Kaku Gothic Pro W3" panose="020B0300000000000000" pitchFamily="34" charset="-128"/>
                  <a:ea typeface="Hiragino Kaku Gothic Pro W3" panose="020B0300000000000000" pitchFamily="34" charset="-128"/>
                </a:rPr>
                <a:t>10</a:t>
              </a:r>
              <a:r>
                <a:rPr lang="en-US" altLang="ja-JP" sz="3600" dirty="0">
                  <a:solidFill>
                    <a:prstClr val="black">
                      <a:lumMod val="65000"/>
                      <a:lumOff val="35000"/>
                    </a:prstClr>
                  </a:solidFill>
                  <a:latin typeface="Hiragino Kaku Gothic Pro W3" panose="020B0300000000000000" pitchFamily="34" charset="-128"/>
                  <a:ea typeface="Hiragino Kaku Gothic Pro W3" panose="020B0300000000000000" pitchFamily="34" charset="-128"/>
                </a:rPr>
                <a:t> </a:t>
              </a:r>
              <a:r>
                <a:rPr lang="en-US" altLang="ja-JP" sz="3600" dirty="0">
                  <a:solidFill>
                    <a:srgbClr val="4BACC6"/>
                  </a:solidFill>
                  <a:latin typeface="Hiragino Kaku Gothic Pro W3" panose="020B0300000000000000" pitchFamily="34" charset="-128"/>
                  <a:ea typeface="Hiragino Kaku Gothic Pro W3" panose="020B0300000000000000" pitchFamily="34" charset="-128"/>
                </a:rPr>
                <a:t>+ γ</a:t>
              </a:r>
              <a:r>
                <a:rPr lang="en-US" altLang="ja-JP" sz="3600" baseline="-25000" dirty="0">
                  <a:solidFill>
                    <a:srgbClr val="4BACC6"/>
                  </a:solidFill>
                  <a:latin typeface="Hiragino Kaku Gothic Pro W3" panose="020B0300000000000000" pitchFamily="34" charset="-128"/>
                  <a:ea typeface="Hiragino Kaku Gothic Pro W3" panose="020B0300000000000000" pitchFamily="34" charset="-128"/>
                </a:rPr>
                <a:t>30</a:t>
              </a:r>
              <a:r>
                <a:rPr lang="en-US" altLang="ja-JP" sz="3600" dirty="0">
                  <a:solidFill>
                    <a:srgbClr val="4BACC6"/>
                  </a:solidFill>
                  <a:latin typeface="Hiragino Kaku Gothic Pro W3" panose="020B0300000000000000" pitchFamily="34" charset="-128"/>
                  <a:ea typeface="Hiragino Kaku Gothic Pro W3" panose="020B0300000000000000" pitchFamily="34" charset="-128"/>
                </a:rPr>
                <a:t>*</a:t>
              </a:r>
              <a:r>
                <a:rPr lang="en-US" altLang="ja-JP" sz="2400" dirty="0">
                  <a:solidFill>
                    <a:srgbClr val="4BACC6"/>
                  </a:solidFill>
                  <a:latin typeface="Hiragino Kaku Gothic Pro W3" panose="020B0300000000000000" pitchFamily="34" charset="-128"/>
                  <a:ea typeface="Hiragino Kaku Gothic Pro W3" panose="020B0300000000000000" pitchFamily="34" charset="-128"/>
                </a:rPr>
                <a:t>(B-A)</a:t>
              </a:r>
              <a:endParaRPr lang="ja-JP" altLang="en-US" sz="3600">
                <a:solidFill>
                  <a:srgbClr val="4BACC6"/>
                </a:solidFill>
                <a:latin typeface="Hiragino Kaku Gothic Pro W3" panose="020B0300000000000000" pitchFamily="34" charset="-128"/>
                <a:ea typeface="Hiragino Kaku Gothic Pro W3" panose="020B0300000000000000" pitchFamily="34" charset="-128"/>
              </a:endParaRPr>
            </a:p>
          </p:txBody>
        </p:sp>
        <p:cxnSp>
          <p:nvCxnSpPr>
            <p:cNvPr id="22" name="直線コネクタ 21">
              <a:extLst>
                <a:ext uri="{FF2B5EF4-FFF2-40B4-BE49-F238E27FC236}">
                  <a16:creationId xmlns:a16="http://schemas.microsoft.com/office/drawing/2014/main" id="{0FB74496-F721-9B44-8D36-114A550BC69E}"/>
                </a:ext>
              </a:extLst>
            </p:cNvPr>
            <p:cNvCxnSpPr>
              <a:cxnSpLocks/>
            </p:cNvCxnSpPr>
            <p:nvPr/>
          </p:nvCxnSpPr>
          <p:spPr>
            <a:xfrm>
              <a:off x="6210081" y="1581708"/>
              <a:ext cx="5760640"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テキスト ボックス 22">
              <a:extLst>
                <a:ext uri="{FF2B5EF4-FFF2-40B4-BE49-F238E27FC236}">
                  <a16:creationId xmlns:a16="http://schemas.microsoft.com/office/drawing/2014/main" id="{46256850-15B6-8C47-A550-0D4D44CF037E}"/>
                </a:ext>
              </a:extLst>
            </p:cNvPr>
            <p:cNvSpPr txBox="1"/>
            <p:nvPr/>
          </p:nvSpPr>
          <p:spPr>
            <a:xfrm>
              <a:off x="6210081" y="1653716"/>
              <a:ext cx="5880136" cy="646331"/>
            </a:xfrm>
            <a:prstGeom prst="rect">
              <a:avLst/>
            </a:prstGeom>
            <a:noFill/>
            <a:ln>
              <a:noFill/>
            </a:ln>
          </p:spPr>
          <p:txBody>
            <a:bodyPr wrap="none" rtlCol="0">
              <a:spAutoFit/>
            </a:bodyPr>
            <a:lstStyle/>
            <a:p>
              <a:pPr defTabSz="457200"/>
              <a:r>
                <a:rPr lang="ja-JP" altLang="en-US" sz="3600">
                  <a:solidFill>
                    <a:prstClr val="black">
                      <a:lumMod val="65000"/>
                      <a:lumOff val="35000"/>
                    </a:prstClr>
                  </a:solidFill>
                  <a:latin typeface="Calibri"/>
                  <a:ea typeface="ＭＳ Ｐゴシック" panose="020B0600070205080204" pitchFamily="34" charset="-128"/>
                </a:rPr>
                <a:t>√</a:t>
              </a:r>
              <a:r>
                <a:rPr lang="en-US" altLang="ja-JP" sz="3600" dirty="0">
                  <a:solidFill>
                    <a:srgbClr val="7030A0"/>
                  </a:solidFill>
                  <a:latin typeface="Calibri"/>
                  <a:ea typeface="ＭＳ Ｐゴシック" panose="020B0600070205080204" pitchFamily="34" charset="-128"/>
                </a:rPr>
                <a:t>τ</a:t>
              </a:r>
              <a:r>
                <a:rPr lang="en-US" altLang="ja-JP" sz="3600" baseline="-25000" dirty="0">
                  <a:solidFill>
                    <a:srgbClr val="7030A0"/>
                  </a:solidFill>
                  <a:latin typeface="Calibri"/>
                  <a:ea typeface="ＭＳ Ｐゴシック" panose="020B0600070205080204" pitchFamily="34" charset="-128"/>
                </a:rPr>
                <a:t>0</a:t>
              </a:r>
              <a:r>
                <a:rPr lang="en-US" altLang="ja-JP" sz="3600" baseline="30000" dirty="0">
                  <a:solidFill>
                    <a:srgbClr val="7030A0"/>
                  </a:solidFill>
                  <a:latin typeface="Calibri"/>
                  <a:ea typeface="ＭＳ Ｐゴシック" panose="020B0600070205080204" pitchFamily="34" charset="-128"/>
                </a:rPr>
                <a:t>2</a:t>
              </a:r>
              <a:r>
                <a:rPr lang="en-US" altLang="ja-JP" sz="3600" dirty="0">
                  <a:solidFill>
                    <a:prstClr val="black">
                      <a:lumMod val="65000"/>
                      <a:lumOff val="35000"/>
                    </a:prstClr>
                  </a:solidFill>
                  <a:latin typeface="Calibri"/>
                  <a:ea typeface="ＭＳ Ｐゴシック" panose="020B0600070205080204" pitchFamily="34" charset="-128"/>
                </a:rPr>
                <a:t> +(B-C)</a:t>
              </a:r>
              <a:r>
                <a:rPr lang="en-US" altLang="ja-JP" sz="3600" baseline="30000" dirty="0">
                  <a:solidFill>
                    <a:prstClr val="black">
                      <a:lumMod val="65000"/>
                      <a:lumOff val="35000"/>
                    </a:prstClr>
                  </a:solidFill>
                  <a:latin typeface="Calibri"/>
                  <a:ea typeface="ＭＳ Ｐゴシック" panose="020B0600070205080204" pitchFamily="34" charset="-128"/>
                </a:rPr>
                <a:t>2</a:t>
              </a:r>
              <a:r>
                <a:rPr lang="en-US" altLang="ja-JP" sz="3600" dirty="0">
                  <a:solidFill>
                    <a:prstClr val="black">
                      <a:lumMod val="65000"/>
                      <a:lumOff val="35000"/>
                    </a:prstClr>
                  </a:solidFill>
                  <a:latin typeface="Calibri"/>
                  <a:ea typeface="ＭＳ Ｐゴシック" panose="020B0600070205080204" pitchFamily="34" charset="-128"/>
                </a:rPr>
                <a:t> *</a:t>
              </a:r>
              <a:r>
                <a:rPr lang="en-US" altLang="ja-JP" sz="3600" dirty="0">
                  <a:solidFill>
                    <a:srgbClr val="8064A2"/>
                  </a:solidFill>
                  <a:latin typeface="Calibri"/>
                  <a:ea typeface="ＭＳ Ｐゴシック" panose="020B0600070205080204" pitchFamily="34" charset="-128"/>
                </a:rPr>
                <a:t>τ</a:t>
              </a:r>
              <a:r>
                <a:rPr lang="en-US" altLang="ja-JP" sz="3600" baseline="30000" dirty="0">
                  <a:solidFill>
                    <a:srgbClr val="8064A2"/>
                  </a:solidFill>
                  <a:latin typeface="Calibri"/>
                  <a:ea typeface="ＭＳ Ｐゴシック" panose="020B0600070205080204" pitchFamily="34" charset="-128"/>
                </a:rPr>
                <a:t>2</a:t>
              </a:r>
              <a:r>
                <a:rPr lang="en-US" altLang="ja-JP" sz="3600" baseline="-25000" dirty="0">
                  <a:solidFill>
                    <a:srgbClr val="8064A2"/>
                  </a:solidFill>
                  <a:latin typeface="Calibri"/>
                  <a:ea typeface="ＭＳ Ｐゴシック" panose="020B0600070205080204" pitchFamily="34" charset="-128"/>
                </a:rPr>
                <a:t>2</a:t>
              </a:r>
              <a:r>
                <a:rPr lang="en-US" altLang="ja-JP" sz="3600" baseline="-25000" dirty="0">
                  <a:solidFill>
                    <a:prstClr val="black">
                      <a:lumMod val="65000"/>
                      <a:lumOff val="35000"/>
                    </a:prstClr>
                  </a:solidFill>
                  <a:latin typeface="Calibri"/>
                  <a:ea typeface="ＭＳ Ｐゴシック" panose="020B0600070205080204" pitchFamily="34" charset="-128"/>
                </a:rPr>
                <a:t> </a:t>
              </a:r>
              <a:r>
                <a:rPr lang="en-US" altLang="ja-JP" sz="3600" dirty="0">
                  <a:solidFill>
                    <a:prstClr val="black">
                      <a:lumMod val="65000"/>
                      <a:lumOff val="35000"/>
                    </a:prstClr>
                  </a:solidFill>
                  <a:latin typeface="Calibri"/>
                  <a:ea typeface="ＭＳ Ｐゴシック" panose="020B0600070205080204" pitchFamily="34" charset="-128"/>
                </a:rPr>
                <a:t>+2(B-C) </a:t>
              </a:r>
              <a:r>
                <a:rPr lang="en-US" altLang="ja-JP" sz="3600" dirty="0">
                  <a:solidFill>
                    <a:srgbClr val="8064A2"/>
                  </a:solidFill>
                  <a:latin typeface="Calibri"/>
                  <a:ea typeface="ＭＳ Ｐゴシック" panose="020B0600070205080204" pitchFamily="34" charset="-128"/>
                </a:rPr>
                <a:t>τ</a:t>
              </a:r>
              <a:r>
                <a:rPr lang="en-US" altLang="ja-JP" sz="3600" baseline="-25000" dirty="0">
                  <a:solidFill>
                    <a:srgbClr val="8064A2"/>
                  </a:solidFill>
                  <a:latin typeface="Calibri"/>
                  <a:ea typeface="ＭＳ Ｐゴシック" panose="020B0600070205080204" pitchFamily="34" charset="-128"/>
                </a:rPr>
                <a:t>20</a:t>
              </a:r>
              <a:r>
                <a:rPr lang="en-US" altLang="ja-JP" sz="3600" baseline="-25000" dirty="0">
                  <a:solidFill>
                    <a:prstClr val="black">
                      <a:lumMod val="65000"/>
                      <a:lumOff val="35000"/>
                    </a:prstClr>
                  </a:solidFill>
                  <a:latin typeface="Calibri"/>
                  <a:ea typeface="ＭＳ Ｐゴシック" panose="020B0600070205080204" pitchFamily="34" charset="-128"/>
                </a:rPr>
                <a:t> </a:t>
              </a:r>
              <a:r>
                <a:rPr lang="en-US" altLang="ja-JP" sz="3600" dirty="0">
                  <a:solidFill>
                    <a:prstClr val="black">
                      <a:lumMod val="65000"/>
                      <a:lumOff val="35000"/>
                    </a:prstClr>
                  </a:solidFill>
                  <a:latin typeface="Calibri"/>
                  <a:ea typeface="ＭＳ Ｐゴシック" panose="020B0600070205080204" pitchFamily="34" charset="-128"/>
                </a:rPr>
                <a:t>+</a:t>
              </a:r>
              <a:r>
                <a:rPr lang="en-US" altLang="ja-JP" sz="3600" dirty="0">
                  <a:solidFill>
                    <a:srgbClr val="9BBB59">
                      <a:lumMod val="75000"/>
                    </a:srgbClr>
                  </a:solidFill>
                  <a:latin typeface="Calibri"/>
                  <a:ea typeface="ＭＳ Ｐゴシック" panose="020B0600070205080204" pitchFamily="34" charset="-128"/>
                </a:rPr>
                <a:t>σ</a:t>
              </a:r>
              <a:r>
                <a:rPr lang="en-US" altLang="ja-JP" sz="3600" baseline="30000" dirty="0">
                  <a:solidFill>
                    <a:srgbClr val="9BBB59">
                      <a:lumMod val="75000"/>
                    </a:srgbClr>
                  </a:solidFill>
                  <a:latin typeface="Calibri"/>
                  <a:ea typeface="ＭＳ Ｐゴシック" panose="020B0600070205080204" pitchFamily="34" charset="-128"/>
                </a:rPr>
                <a:t>2</a:t>
              </a:r>
              <a:endParaRPr lang="ja-JP" altLang="en-US" sz="3600" baseline="30000">
                <a:solidFill>
                  <a:srgbClr val="9BBB59">
                    <a:lumMod val="75000"/>
                  </a:srgbClr>
                </a:solidFill>
                <a:latin typeface="Hiragino Kaku Gothic Pro W3" panose="020B0300000000000000" pitchFamily="34" charset="-128"/>
                <a:ea typeface="Hiragino Kaku Gothic Pro W3" panose="020B0300000000000000" pitchFamily="34" charset="-128"/>
              </a:endParaRPr>
            </a:p>
          </p:txBody>
        </p:sp>
      </p:grpSp>
    </p:spTree>
    <p:extLst>
      <p:ext uri="{BB962C8B-B14F-4D97-AF65-F5344CB8AC3E}">
        <p14:creationId xmlns:p14="http://schemas.microsoft.com/office/powerpoint/2010/main" val="23716687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31D91-1508-5C40-A084-28471D60229C}"/>
              </a:ext>
            </a:extLst>
          </p:cNvPr>
          <p:cNvSpPr>
            <a:spLocks noGrp="1"/>
          </p:cNvSpPr>
          <p:nvPr>
            <p:ph type="title"/>
          </p:nvPr>
        </p:nvSpPr>
        <p:spPr/>
        <p:txBody>
          <a:bodyPr>
            <a:normAutofit fontScale="90000"/>
          </a:bodyPr>
          <a:lstStyle/>
          <a:p>
            <a:r>
              <a:rPr lang="ja-JP" altLang="en-US"/>
              <a:t>演習：</a:t>
            </a:r>
            <a:r>
              <a:rPr lang="en-US" altLang="ja-JP" dirty="0" err="1"/>
              <a:t>scdhlm</a:t>
            </a:r>
            <a:r>
              <a:rPr lang="ja-JP" altLang="en-US"/>
              <a:t>パッケージ</a:t>
            </a:r>
            <a:endParaRPr kumimoji="1" lang="ja-JP" altLang="en-US"/>
          </a:p>
        </p:txBody>
      </p:sp>
      <p:sp>
        <p:nvSpPr>
          <p:cNvPr id="4" name="スライド番号プレースホルダー 3">
            <a:extLst>
              <a:ext uri="{FF2B5EF4-FFF2-40B4-BE49-F238E27FC236}">
                <a16:creationId xmlns:a16="http://schemas.microsoft.com/office/drawing/2014/main" id="{C5003B05-508D-434F-BC18-0B7DDA2CEF23}"/>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95</a:t>
            </a:fld>
            <a:endParaRPr lang="ja-JP" altLang="en-US">
              <a:latin typeface="Calibri"/>
              <a:ea typeface="ＭＳ Ｐゴシック" panose="020B0600070205080204" pitchFamily="34" charset="-128"/>
            </a:endParaRPr>
          </a:p>
        </p:txBody>
      </p:sp>
      <p:sp>
        <p:nvSpPr>
          <p:cNvPr id="9" name="コンテンツ プレースホルダー 2">
            <a:extLst>
              <a:ext uri="{FF2B5EF4-FFF2-40B4-BE49-F238E27FC236}">
                <a16:creationId xmlns:a16="http://schemas.microsoft.com/office/drawing/2014/main" id="{89DDAA99-DA7B-D640-AF4A-4E94322F3C07}"/>
              </a:ext>
            </a:extLst>
          </p:cNvPr>
          <p:cNvSpPr>
            <a:spLocks noGrp="1"/>
          </p:cNvSpPr>
          <p:nvPr>
            <p:ph idx="1"/>
          </p:nvPr>
        </p:nvSpPr>
        <p:spPr>
          <a:xfrm>
            <a:off x="44411" y="764706"/>
            <a:ext cx="9208111" cy="5237163"/>
          </a:xfrm>
        </p:spPr>
        <p:txBody>
          <a:bodyPr/>
          <a:lstStyle/>
          <a:p>
            <a:pPr>
              <a:tabLst>
                <a:tab pos="0" algn="l"/>
              </a:tabLst>
            </a:pPr>
            <a:r>
              <a:rPr lang="en-US" altLang="ja-JP" sz="2800" dirty="0"/>
              <a:t>Load</a:t>
            </a:r>
            <a:r>
              <a:rPr lang="ja-JP" altLang="en-US" sz="2800"/>
              <a:t>タブで使用するデータを指定</a:t>
            </a:r>
            <a:endParaRPr lang="en-US" altLang="ja-JP" sz="2800" dirty="0"/>
          </a:p>
          <a:p>
            <a:pPr marL="0" indent="0">
              <a:buNone/>
              <a:tabLst>
                <a:tab pos="0" algn="l"/>
              </a:tabLst>
            </a:pPr>
            <a:endParaRPr lang="en-US" altLang="ja-JP" sz="2000" dirty="0"/>
          </a:p>
          <a:p>
            <a:pPr marL="0" indent="0">
              <a:buNone/>
              <a:tabLst>
                <a:tab pos="0" algn="l"/>
              </a:tabLst>
            </a:pPr>
            <a:endParaRPr lang="en-US" altLang="ja-JP" sz="2000" dirty="0"/>
          </a:p>
          <a:p>
            <a:pPr marL="0" indent="0">
              <a:buNone/>
              <a:tabLst>
                <a:tab pos="0" algn="l"/>
              </a:tabLst>
            </a:pPr>
            <a:endParaRPr lang="en-US" altLang="ja-JP" sz="2000" dirty="0"/>
          </a:p>
        </p:txBody>
      </p:sp>
      <p:sp>
        <p:nvSpPr>
          <p:cNvPr id="11" name="正方形/長方形 10">
            <a:extLst>
              <a:ext uri="{FF2B5EF4-FFF2-40B4-BE49-F238E27FC236}">
                <a16:creationId xmlns:a16="http://schemas.microsoft.com/office/drawing/2014/main" id="{646CBCB9-11F6-7549-8CD8-3FD2EFEAF1E4}"/>
              </a:ext>
            </a:extLst>
          </p:cNvPr>
          <p:cNvSpPr/>
          <p:nvPr/>
        </p:nvSpPr>
        <p:spPr>
          <a:xfrm>
            <a:off x="1619674" y="6334780"/>
            <a:ext cx="5601277" cy="523220"/>
          </a:xfrm>
          <a:prstGeom prst="rect">
            <a:avLst/>
          </a:prstGeom>
        </p:spPr>
        <p:txBody>
          <a:bodyPr wrap="none">
            <a:spAutoFit/>
          </a:bodyPr>
          <a:lstStyle/>
          <a:p>
            <a:pPr defTabSz="457200"/>
            <a:r>
              <a:rPr lang="en-US" altLang="ja-JP" sz="2800" dirty="0">
                <a:solidFill>
                  <a:prstClr val="black"/>
                </a:solidFill>
                <a:latin typeface="Calibri"/>
                <a:ea typeface="ＭＳ Ｐゴシック" panose="020B0600070205080204" pitchFamily="34" charset="-128"/>
              </a:rPr>
              <a:t>https://</a:t>
            </a:r>
            <a:r>
              <a:rPr lang="en-US" altLang="ja-JP" sz="2800" dirty="0" err="1">
                <a:solidFill>
                  <a:prstClr val="black"/>
                </a:solidFill>
                <a:latin typeface="Calibri"/>
                <a:ea typeface="ＭＳ Ｐゴシック" panose="020B0600070205080204" pitchFamily="34" charset="-128"/>
              </a:rPr>
              <a:t>jepusto.shinyapps.io</a:t>
            </a:r>
            <a:r>
              <a:rPr lang="en-US" altLang="ja-JP" sz="2800" dirty="0">
                <a:solidFill>
                  <a:prstClr val="black"/>
                </a:solidFill>
                <a:latin typeface="Calibri"/>
                <a:ea typeface="ＭＳ Ｐゴシック" panose="020B0600070205080204" pitchFamily="34" charset="-128"/>
              </a:rPr>
              <a:t>/</a:t>
            </a:r>
            <a:r>
              <a:rPr lang="en-US" altLang="ja-JP" sz="2800" dirty="0" err="1">
                <a:solidFill>
                  <a:prstClr val="black"/>
                </a:solidFill>
                <a:latin typeface="Calibri"/>
                <a:ea typeface="ＭＳ Ｐゴシック" panose="020B0600070205080204" pitchFamily="34" charset="-128"/>
              </a:rPr>
              <a:t>scdhlm</a:t>
            </a:r>
            <a:r>
              <a:rPr lang="en-US" altLang="ja-JP" sz="2800" dirty="0">
                <a:solidFill>
                  <a:prstClr val="black"/>
                </a:solidFill>
                <a:latin typeface="Calibri"/>
                <a:ea typeface="ＭＳ Ｐゴシック" panose="020B0600070205080204" pitchFamily="34" charset="-128"/>
              </a:rPr>
              <a:t>/</a:t>
            </a:r>
            <a:endParaRPr lang="ja-JP" altLang="en-US" sz="2800">
              <a:solidFill>
                <a:prstClr val="black"/>
              </a:solidFill>
              <a:latin typeface="Calibri"/>
              <a:ea typeface="ＭＳ Ｐゴシック" panose="020B0600070205080204" pitchFamily="34" charset="-128"/>
            </a:endParaRPr>
          </a:p>
        </p:txBody>
      </p:sp>
      <p:pic>
        <p:nvPicPr>
          <p:cNvPr id="15" name="図 14">
            <a:extLst>
              <a:ext uri="{FF2B5EF4-FFF2-40B4-BE49-F238E27FC236}">
                <a16:creationId xmlns:a16="http://schemas.microsoft.com/office/drawing/2014/main" id="{23C4ECF4-86D1-014A-B5BE-5A77A892D9D7}"/>
              </a:ext>
            </a:extLst>
          </p:cNvPr>
          <p:cNvPicPr>
            <a:picLocks noChangeAspect="1"/>
          </p:cNvPicPr>
          <p:nvPr/>
        </p:nvPicPr>
        <p:blipFill>
          <a:blip r:embed="rId2"/>
          <a:stretch>
            <a:fillRect/>
          </a:stretch>
        </p:blipFill>
        <p:spPr>
          <a:xfrm>
            <a:off x="4932040" y="2132856"/>
            <a:ext cx="2858532" cy="4104740"/>
          </a:xfrm>
          <a:prstGeom prst="rect">
            <a:avLst/>
          </a:prstGeom>
        </p:spPr>
      </p:pic>
      <p:sp>
        <p:nvSpPr>
          <p:cNvPr id="16" name="テキスト ボックス 15">
            <a:extLst>
              <a:ext uri="{FF2B5EF4-FFF2-40B4-BE49-F238E27FC236}">
                <a16:creationId xmlns:a16="http://schemas.microsoft.com/office/drawing/2014/main" id="{FCB66BD3-1A35-1C49-ADF8-1F19E7E531FC}"/>
              </a:ext>
            </a:extLst>
          </p:cNvPr>
          <p:cNvSpPr txBox="1"/>
          <p:nvPr/>
        </p:nvSpPr>
        <p:spPr>
          <a:xfrm>
            <a:off x="971602" y="1628800"/>
            <a:ext cx="2762295" cy="400110"/>
          </a:xfrm>
          <a:prstGeom prst="rect">
            <a:avLst/>
          </a:prstGeom>
          <a:noFill/>
        </p:spPr>
        <p:txBody>
          <a:bodyPr wrap="none" rtlCol="0">
            <a:spAutoFit/>
          </a:bodyPr>
          <a:lstStyle/>
          <a:p>
            <a:pPr defTabSz="457200"/>
            <a:r>
              <a:rPr lang="ja-JP" altLang="en-US" sz="2000">
                <a:solidFill>
                  <a:prstClr val="black"/>
                </a:solidFill>
                <a:latin typeface="Calibri"/>
                <a:ea typeface="ＭＳ Ｐゴシック" panose="020B0600070205080204" pitchFamily="34" charset="-128"/>
              </a:rPr>
              <a:t>サンプルデータでお試し</a:t>
            </a:r>
          </a:p>
        </p:txBody>
      </p:sp>
      <p:sp>
        <p:nvSpPr>
          <p:cNvPr id="17" name="テキスト ボックス 16">
            <a:extLst>
              <a:ext uri="{FF2B5EF4-FFF2-40B4-BE49-F238E27FC236}">
                <a16:creationId xmlns:a16="http://schemas.microsoft.com/office/drawing/2014/main" id="{18AA950E-4452-5346-ABA6-568508BF4B81}"/>
              </a:ext>
            </a:extLst>
          </p:cNvPr>
          <p:cNvSpPr txBox="1"/>
          <p:nvPr/>
        </p:nvSpPr>
        <p:spPr>
          <a:xfrm>
            <a:off x="4999905" y="1618575"/>
            <a:ext cx="2388795" cy="400110"/>
          </a:xfrm>
          <a:prstGeom prst="rect">
            <a:avLst/>
          </a:prstGeom>
          <a:noFill/>
        </p:spPr>
        <p:txBody>
          <a:bodyPr wrap="none" rtlCol="0">
            <a:spAutoFit/>
          </a:bodyPr>
          <a:lstStyle/>
          <a:p>
            <a:pPr defTabSz="457200"/>
            <a:r>
              <a:rPr lang="ja-JP" altLang="en-US" sz="2000">
                <a:solidFill>
                  <a:prstClr val="black"/>
                </a:solidFill>
                <a:latin typeface="Calibri"/>
                <a:ea typeface="ＭＳ Ｐゴシック" panose="020B0600070205080204" pitchFamily="34" charset="-128"/>
              </a:rPr>
              <a:t>自分のデータで実行</a:t>
            </a:r>
          </a:p>
        </p:txBody>
      </p:sp>
      <p:pic>
        <p:nvPicPr>
          <p:cNvPr id="19" name="図 18">
            <a:extLst>
              <a:ext uri="{FF2B5EF4-FFF2-40B4-BE49-F238E27FC236}">
                <a16:creationId xmlns:a16="http://schemas.microsoft.com/office/drawing/2014/main" id="{5BC3F5EC-735B-774C-9654-5235C1DD8675}"/>
              </a:ext>
            </a:extLst>
          </p:cNvPr>
          <p:cNvPicPr>
            <a:picLocks noChangeAspect="1"/>
          </p:cNvPicPr>
          <p:nvPr/>
        </p:nvPicPr>
        <p:blipFill>
          <a:blip r:embed="rId3"/>
          <a:stretch>
            <a:fillRect/>
          </a:stretch>
        </p:blipFill>
        <p:spPr>
          <a:xfrm>
            <a:off x="467544" y="2132856"/>
            <a:ext cx="3860800" cy="2603500"/>
          </a:xfrm>
          <a:prstGeom prst="rect">
            <a:avLst/>
          </a:prstGeom>
        </p:spPr>
      </p:pic>
      <p:sp>
        <p:nvSpPr>
          <p:cNvPr id="21" name="正方形/長方形 20">
            <a:extLst>
              <a:ext uri="{FF2B5EF4-FFF2-40B4-BE49-F238E27FC236}">
                <a16:creationId xmlns:a16="http://schemas.microsoft.com/office/drawing/2014/main" id="{3DCFFC57-A6B9-3C42-9075-D6A4C31D7C67}"/>
              </a:ext>
            </a:extLst>
          </p:cNvPr>
          <p:cNvSpPr/>
          <p:nvPr/>
        </p:nvSpPr>
        <p:spPr>
          <a:xfrm>
            <a:off x="251520" y="4869162"/>
            <a:ext cx="4572000" cy="830997"/>
          </a:xfrm>
          <a:prstGeom prst="rect">
            <a:avLst/>
          </a:prstGeom>
        </p:spPr>
        <p:txBody>
          <a:bodyPr>
            <a:spAutoFit/>
          </a:bodyPr>
          <a:lstStyle/>
          <a:p>
            <a:pPr defTabSz="457200"/>
            <a:r>
              <a:rPr lang="en" altLang="ja-JP" sz="1200" dirty="0">
                <a:solidFill>
                  <a:srgbClr val="222222"/>
                </a:solidFill>
                <a:latin typeface="Arial" panose="020B0604020202020204" pitchFamily="34" charset="0"/>
                <a:ea typeface="ＭＳ Ｐゴシック" panose="020B0600070205080204" pitchFamily="34" charset="-128"/>
              </a:rPr>
              <a:t>Rodriguez, B. J., &amp; Anderson, C. M. (2014). Integrating a social behavior intervention during small group academic instruction using a total group criterion intervention. </a:t>
            </a:r>
            <a:r>
              <a:rPr lang="en" altLang="ja-JP" sz="1200" i="1" dirty="0">
                <a:solidFill>
                  <a:srgbClr val="222222"/>
                </a:solidFill>
                <a:latin typeface="Arial" panose="020B0604020202020204" pitchFamily="34" charset="0"/>
                <a:ea typeface="ＭＳ Ｐゴシック" panose="020B0600070205080204" pitchFamily="34" charset="-128"/>
              </a:rPr>
              <a:t>Journal of Positive Behavior Interventions</a:t>
            </a:r>
            <a:r>
              <a:rPr lang="en" altLang="ja-JP" sz="1200" dirty="0">
                <a:solidFill>
                  <a:srgbClr val="222222"/>
                </a:solidFill>
                <a:latin typeface="Arial" panose="020B0604020202020204" pitchFamily="34" charset="0"/>
                <a:ea typeface="ＭＳ Ｐゴシック" panose="020B0600070205080204" pitchFamily="34" charset="-128"/>
              </a:rPr>
              <a:t>, </a:t>
            </a:r>
            <a:r>
              <a:rPr lang="en" altLang="ja-JP" sz="1200" i="1" dirty="0">
                <a:solidFill>
                  <a:srgbClr val="222222"/>
                </a:solidFill>
                <a:latin typeface="Arial" panose="020B0604020202020204" pitchFamily="34" charset="0"/>
                <a:ea typeface="ＭＳ Ｐゴシック" panose="020B0600070205080204" pitchFamily="34" charset="-128"/>
              </a:rPr>
              <a:t>16</a:t>
            </a:r>
            <a:r>
              <a:rPr lang="en" altLang="ja-JP" sz="1200" dirty="0">
                <a:solidFill>
                  <a:srgbClr val="222222"/>
                </a:solidFill>
                <a:latin typeface="Arial" panose="020B0604020202020204" pitchFamily="34" charset="0"/>
                <a:ea typeface="ＭＳ Ｐゴシック" panose="020B0600070205080204" pitchFamily="34" charset="-128"/>
              </a:rPr>
              <a:t>(4), 234-245.</a:t>
            </a:r>
            <a:endParaRPr lang="ja-JP" altLang="en-US" sz="120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35491927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31D91-1508-5C40-A084-28471D60229C}"/>
              </a:ext>
            </a:extLst>
          </p:cNvPr>
          <p:cNvSpPr>
            <a:spLocks noGrp="1"/>
          </p:cNvSpPr>
          <p:nvPr>
            <p:ph type="title"/>
          </p:nvPr>
        </p:nvSpPr>
        <p:spPr/>
        <p:txBody>
          <a:bodyPr>
            <a:normAutofit fontScale="90000"/>
          </a:bodyPr>
          <a:lstStyle/>
          <a:p>
            <a:r>
              <a:rPr lang="ja-JP" altLang="en-US"/>
              <a:t>演習： </a:t>
            </a:r>
            <a:r>
              <a:rPr lang="en-US" altLang="ja-JP" dirty="0" err="1"/>
              <a:t>scdhlm</a:t>
            </a:r>
            <a:r>
              <a:rPr lang="ja-JP" altLang="en-US"/>
              <a:t>パッケージ</a:t>
            </a:r>
            <a:endParaRPr kumimoji="1" lang="ja-JP" altLang="en-US"/>
          </a:p>
        </p:txBody>
      </p:sp>
      <p:sp>
        <p:nvSpPr>
          <p:cNvPr id="4" name="スライド番号プレースホルダー 3">
            <a:extLst>
              <a:ext uri="{FF2B5EF4-FFF2-40B4-BE49-F238E27FC236}">
                <a16:creationId xmlns:a16="http://schemas.microsoft.com/office/drawing/2014/main" id="{C5003B05-508D-434F-BC18-0B7DDA2CEF23}"/>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96</a:t>
            </a:fld>
            <a:endParaRPr lang="ja-JP" altLang="en-US">
              <a:latin typeface="Calibri"/>
              <a:ea typeface="ＭＳ Ｐゴシック" panose="020B0600070205080204" pitchFamily="34" charset="-128"/>
            </a:endParaRPr>
          </a:p>
        </p:txBody>
      </p:sp>
      <p:sp>
        <p:nvSpPr>
          <p:cNvPr id="9" name="コンテンツ プレースホルダー 2">
            <a:extLst>
              <a:ext uri="{FF2B5EF4-FFF2-40B4-BE49-F238E27FC236}">
                <a16:creationId xmlns:a16="http://schemas.microsoft.com/office/drawing/2014/main" id="{89DDAA99-DA7B-D640-AF4A-4E94322F3C07}"/>
              </a:ext>
            </a:extLst>
          </p:cNvPr>
          <p:cNvSpPr>
            <a:spLocks noGrp="1"/>
          </p:cNvSpPr>
          <p:nvPr>
            <p:ph idx="1"/>
          </p:nvPr>
        </p:nvSpPr>
        <p:spPr>
          <a:xfrm>
            <a:off x="44411" y="764706"/>
            <a:ext cx="9208111" cy="5237163"/>
          </a:xfrm>
        </p:spPr>
        <p:txBody>
          <a:bodyPr/>
          <a:lstStyle/>
          <a:p>
            <a:pPr>
              <a:tabLst>
                <a:tab pos="0" algn="l"/>
              </a:tabLst>
            </a:pPr>
            <a:r>
              <a:rPr lang="en-US" altLang="ja-JP" sz="2800" dirty="0"/>
              <a:t>Inspect</a:t>
            </a:r>
            <a:r>
              <a:rPr lang="ja-JP" altLang="en-US" sz="2800"/>
              <a:t>タブで読み込んだデータを確認</a:t>
            </a:r>
            <a:endParaRPr lang="en-US" altLang="ja-JP" sz="2800" dirty="0"/>
          </a:p>
          <a:p>
            <a:pPr marL="0" indent="0">
              <a:buNone/>
              <a:tabLst>
                <a:tab pos="0" algn="l"/>
              </a:tabLst>
            </a:pPr>
            <a:endParaRPr lang="en-US" altLang="ja-JP" sz="2000" dirty="0"/>
          </a:p>
          <a:p>
            <a:pPr marL="0" indent="0">
              <a:buNone/>
              <a:tabLst>
                <a:tab pos="0" algn="l"/>
              </a:tabLst>
            </a:pPr>
            <a:endParaRPr lang="en-US" altLang="ja-JP" sz="2000" dirty="0"/>
          </a:p>
          <a:p>
            <a:pPr marL="0" indent="0">
              <a:buNone/>
              <a:tabLst>
                <a:tab pos="0" algn="l"/>
              </a:tabLst>
            </a:pPr>
            <a:endParaRPr lang="en-US" altLang="ja-JP" sz="2000" dirty="0"/>
          </a:p>
        </p:txBody>
      </p:sp>
      <p:sp>
        <p:nvSpPr>
          <p:cNvPr id="11" name="正方形/長方形 10">
            <a:extLst>
              <a:ext uri="{FF2B5EF4-FFF2-40B4-BE49-F238E27FC236}">
                <a16:creationId xmlns:a16="http://schemas.microsoft.com/office/drawing/2014/main" id="{646CBCB9-11F6-7549-8CD8-3FD2EFEAF1E4}"/>
              </a:ext>
            </a:extLst>
          </p:cNvPr>
          <p:cNvSpPr/>
          <p:nvPr/>
        </p:nvSpPr>
        <p:spPr>
          <a:xfrm>
            <a:off x="1619674" y="6334780"/>
            <a:ext cx="5601277" cy="523220"/>
          </a:xfrm>
          <a:prstGeom prst="rect">
            <a:avLst/>
          </a:prstGeom>
        </p:spPr>
        <p:txBody>
          <a:bodyPr wrap="none">
            <a:spAutoFit/>
          </a:bodyPr>
          <a:lstStyle/>
          <a:p>
            <a:pPr defTabSz="457200"/>
            <a:r>
              <a:rPr lang="en-US" altLang="ja-JP" sz="2800" dirty="0">
                <a:solidFill>
                  <a:prstClr val="black"/>
                </a:solidFill>
                <a:latin typeface="Calibri"/>
                <a:ea typeface="ＭＳ Ｐゴシック" panose="020B0600070205080204" pitchFamily="34" charset="-128"/>
              </a:rPr>
              <a:t>https://</a:t>
            </a:r>
            <a:r>
              <a:rPr lang="en-US" altLang="ja-JP" sz="2800" dirty="0" err="1">
                <a:solidFill>
                  <a:prstClr val="black"/>
                </a:solidFill>
                <a:latin typeface="Calibri"/>
                <a:ea typeface="ＭＳ Ｐゴシック" panose="020B0600070205080204" pitchFamily="34" charset="-128"/>
              </a:rPr>
              <a:t>jepusto.shinyapps.io</a:t>
            </a:r>
            <a:r>
              <a:rPr lang="en-US" altLang="ja-JP" sz="2800" dirty="0">
                <a:solidFill>
                  <a:prstClr val="black"/>
                </a:solidFill>
                <a:latin typeface="Calibri"/>
                <a:ea typeface="ＭＳ Ｐゴシック" panose="020B0600070205080204" pitchFamily="34" charset="-128"/>
              </a:rPr>
              <a:t>/</a:t>
            </a:r>
            <a:r>
              <a:rPr lang="en-US" altLang="ja-JP" sz="2800" dirty="0" err="1">
                <a:solidFill>
                  <a:prstClr val="black"/>
                </a:solidFill>
                <a:latin typeface="Calibri"/>
                <a:ea typeface="ＭＳ Ｐゴシック" panose="020B0600070205080204" pitchFamily="34" charset="-128"/>
              </a:rPr>
              <a:t>scdhlm</a:t>
            </a:r>
            <a:r>
              <a:rPr lang="en-US" altLang="ja-JP" sz="2800" dirty="0">
                <a:solidFill>
                  <a:prstClr val="black"/>
                </a:solidFill>
                <a:latin typeface="Calibri"/>
                <a:ea typeface="ＭＳ Ｐゴシック" panose="020B0600070205080204" pitchFamily="34" charset="-128"/>
              </a:rPr>
              <a:t>/</a:t>
            </a:r>
            <a:endParaRPr lang="ja-JP" altLang="en-US" sz="2800">
              <a:solidFill>
                <a:prstClr val="black"/>
              </a:solidFill>
              <a:latin typeface="Calibri"/>
              <a:ea typeface="ＭＳ Ｐゴシック" panose="020B0600070205080204" pitchFamily="34" charset="-128"/>
            </a:endParaRPr>
          </a:p>
        </p:txBody>
      </p:sp>
      <p:sp>
        <p:nvSpPr>
          <p:cNvPr id="6" name="テキスト ボックス 5">
            <a:extLst>
              <a:ext uri="{FF2B5EF4-FFF2-40B4-BE49-F238E27FC236}">
                <a16:creationId xmlns:a16="http://schemas.microsoft.com/office/drawing/2014/main" id="{4105FE1C-056C-D54C-BC7F-5034EC5993A7}"/>
              </a:ext>
            </a:extLst>
          </p:cNvPr>
          <p:cNvSpPr txBox="1"/>
          <p:nvPr/>
        </p:nvSpPr>
        <p:spPr>
          <a:xfrm>
            <a:off x="2123730" y="1268760"/>
            <a:ext cx="774571" cy="369332"/>
          </a:xfrm>
          <a:prstGeom prst="rect">
            <a:avLst/>
          </a:prstGeom>
          <a:noFill/>
        </p:spPr>
        <p:txBody>
          <a:bodyPr wrap="none" rtlCol="0">
            <a:spAutoFit/>
          </a:bodyPr>
          <a:lstStyle/>
          <a:p>
            <a:pPr defTabSz="457200"/>
            <a:r>
              <a:rPr lang="ja-JP" altLang="en-US">
                <a:solidFill>
                  <a:prstClr val="black"/>
                </a:solidFill>
                <a:latin typeface="Calibri"/>
                <a:ea typeface="ＭＳ Ｐゴシック" panose="020B0600070205080204" pitchFamily="34" charset="-128"/>
              </a:rPr>
              <a:t>グラフ</a:t>
            </a:r>
          </a:p>
        </p:txBody>
      </p:sp>
      <p:sp>
        <p:nvSpPr>
          <p:cNvPr id="10" name="テキスト ボックス 9">
            <a:extLst>
              <a:ext uri="{FF2B5EF4-FFF2-40B4-BE49-F238E27FC236}">
                <a16:creationId xmlns:a16="http://schemas.microsoft.com/office/drawing/2014/main" id="{792D4F99-278F-2540-AA37-506F2270B55D}"/>
              </a:ext>
            </a:extLst>
          </p:cNvPr>
          <p:cNvSpPr txBox="1"/>
          <p:nvPr/>
        </p:nvSpPr>
        <p:spPr>
          <a:xfrm>
            <a:off x="5484768" y="1256403"/>
            <a:ext cx="803425" cy="369332"/>
          </a:xfrm>
          <a:prstGeom prst="rect">
            <a:avLst/>
          </a:prstGeom>
          <a:noFill/>
        </p:spPr>
        <p:txBody>
          <a:bodyPr wrap="none" rtlCol="0">
            <a:spAutoFit/>
          </a:bodyPr>
          <a:lstStyle/>
          <a:p>
            <a:pPr defTabSz="457200"/>
            <a:r>
              <a:rPr lang="ja-JP" altLang="en-US">
                <a:solidFill>
                  <a:prstClr val="black"/>
                </a:solidFill>
                <a:latin typeface="Calibri"/>
                <a:ea typeface="ＭＳ Ｐゴシック" panose="020B0600070205080204" pitchFamily="34" charset="-128"/>
              </a:rPr>
              <a:t>データ</a:t>
            </a:r>
          </a:p>
        </p:txBody>
      </p:sp>
      <p:pic>
        <p:nvPicPr>
          <p:cNvPr id="12" name="図 11">
            <a:extLst>
              <a:ext uri="{FF2B5EF4-FFF2-40B4-BE49-F238E27FC236}">
                <a16:creationId xmlns:a16="http://schemas.microsoft.com/office/drawing/2014/main" id="{6491B8F1-0A3F-DC4B-97CB-4F3496C195ED}"/>
              </a:ext>
            </a:extLst>
          </p:cNvPr>
          <p:cNvPicPr>
            <a:picLocks noChangeAspect="1"/>
          </p:cNvPicPr>
          <p:nvPr/>
        </p:nvPicPr>
        <p:blipFill>
          <a:blip r:embed="rId2"/>
          <a:stretch>
            <a:fillRect/>
          </a:stretch>
        </p:blipFill>
        <p:spPr>
          <a:xfrm>
            <a:off x="251520" y="1916832"/>
            <a:ext cx="4136380" cy="4136380"/>
          </a:xfrm>
          <a:prstGeom prst="rect">
            <a:avLst/>
          </a:prstGeom>
        </p:spPr>
      </p:pic>
      <p:pic>
        <p:nvPicPr>
          <p:cNvPr id="13" name="図 12">
            <a:extLst>
              <a:ext uri="{FF2B5EF4-FFF2-40B4-BE49-F238E27FC236}">
                <a16:creationId xmlns:a16="http://schemas.microsoft.com/office/drawing/2014/main" id="{27562DB6-13A1-0043-A633-28A69E1CCA0E}"/>
              </a:ext>
            </a:extLst>
          </p:cNvPr>
          <p:cNvPicPr>
            <a:picLocks noChangeAspect="1"/>
          </p:cNvPicPr>
          <p:nvPr/>
        </p:nvPicPr>
        <p:blipFill>
          <a:blip r:embed="rId3"/>
          <a:stretch>
            <a:fillRect/>
          </a:stretch>
        </p:blipFill>
        <p:spPr>
          <a:xfrm>
            <a:off x="4499992" y="1637540"/>
            <a:ext cx="3528392" cy="4279486"/>
          </a:xfrm>
          <a:prstGeom prst="rect">
            <a:avLst/>
          </a:prstGeom>
        </p:spPr>
      </p:pic>
    </p:spTree>
    <p:extLst>
      <p:ext uri="{BB962C8B-B14F-4D97-AF65-F5344CB8AC3E}">
        <p14:creationId xmlns:p14="http://schemas.microsoft.com/office/powerpoint/2010/main" val="21381490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89DDAA99-DA7B-D640-AF4A-4E94322F3C07}"/>
              </a:ext>
            </a:extLst>
          </p:cNvPr>
          <p:cNvSpPr>
            <a:spLocks noGrp="1"/>
          </p:cNvSpPr>
          <p:nvPr>
            <p:ph idx="1"/>
          </p:nvPr>
        </p:nvSpPr>
        <p:spPr>
          <a:xfrm>
            <a:off x="44411" y="764706"/>
            <a:ext cx="9208111" cy="5237163"/>
          </a:xfrm>
        </p:spPr>
        <p:txBody>
          <a:bodyPr/>
          <a:lstStyle/>
          <a:p>
            <a:pPr>
              <a:tabLst>
                <a:tab pos="0" algn="l"/>
              </a:tabLst>
            </a:pPr>
            <a:r>
              <a:rPr lang="en-US" altLang="ja-JP" sz="2800" dirty="0"/>
              <a:t>Model</a:t>
            </a:r>
            <a:r>
              <a:rPr lang="ja-JP" altLang="en-US" sz="2800"/>
              <a:t>タブで推定するモデルを指定</a:t>
            </a:r>
            <a:r>
              <a:rPr lang="en-US" altLang="ja-JP" sz="2800" dirty="0"/>
              <a:t> (Model1)</a:t>
            </a:r>
            <a:endParaRPr lang="en-US" altLang="ja-JP" sz="2000" dirty="0"/>
          </a:p>
          <a:p>
            <a:pPr marL="0" indent="0">
              <a:buNone/>
              <a:tabLst>
                <a:tab pos="0" algn="l"/>
              </a:tabLst>
            </a:pPr>
            <a:endParaRPr lang="en-US" altLang="ja-JP" sz="2000" dirty="0"/>
          </a:p>
          <a:p>
            <a:pPr marL="0" indent="0">
              <a:buNone/>
              <a:tabLst>
                <a:tab pos="0" algn="l"/>
              </a:tabLst>
            </a:pPr>
            <a:endParaRPr lang="en-US" altLang="ja-JP" sz="2000" dirty="0"/>
          </a:p>
        </p:txBody>
      </p:sp>
      <p:pic>
        <p:nvPicPr>
          <p:cNvPr id="25" name="図 24">
            <a:extLst>
              <a:ext uri="{FF2B5EF4-FFF2-40B4-BE49-F238E27FC236}">
                <a16:creationId xmlns:a16="http://schemas.microsoft.com/office/drawing/2014/main" id="{00973898-9705-9647-BB2E-A60633748702}"/>
              </a:ext>
            </a:extLst>
          </p:cNvPr>
          <p:cNvPicPr>
            <a:picLocks noChangeAspect="1"/>
          </p:cNvPicPr>
          <p:nvPr/>
        </p:nvPicPr>
        <p:blipFill>
          <a:blip r:embed="rId2"/>
          <a:stretch>
            <a:fillRect/>
          </a:stretch>
        </p:blipFill>
        <p:spPr>
          <a:xfrm>
            <a:off x="179512" y="1196754"/>
            <a:ext cx="8820472" cy="2598803"/>
          </a:xfrm>
          <a:prstGeom prst="rect">
            <a:avLst/>
          </a:prstGeom>
        </p:spPr>
      </p:pic>
      <p:sp>
        <p:nvSpPr>
          <p:cNvPr id="2" name="タイトル 1">
            <a:extLst>
              <a:ext uri="{FF2B5EF4-FFF2-40B4-BE49-F238E27FC236}">
                <a16:creationId xmlns:a16="http://schemas.microsoft.com/office/drawing/2014/main" id="{FB631D91-1508-5C40-A084-28471D60229C}"/>
              </a:ext>
            </a:extLst>
          </p:cNvPr>
          <p:cNvSpPr>
            <a:spLocks noGrp="1"/>
          </p:cNvSpPr>
          <p:nvPr>
            <p:ph type="title"/>
          </p:nvPr>
        </p:nvSpPr>
        <p:spPr/>
        <p:txBody>
          <a:bodyPr>
            <a:normAutofit fontScale="90000"/>
          </a:bodyPr>
          <a:lstStyle/>
          <a:p>
            <a:r>
              <a:rPr lang="ja-JP" altLang="en-US"/>
              <a:t>演習： </a:t>
            </a:r>
            <a:r>
              <a:rPr lang="en-US" altLang="ja-JP" dirty="0" err="1"/>
              <a:t>scdhlm</a:t>
            </a:r>
            <a:r>
              <a:rPr lang="ja-JP" altLang="en-US"/>
              <a:t>パッケージ</a:t>
            </a:r>
            <a:endParaRPr kumimoji="1" lang="ja-JP" altLang="en-US"/>
          </a:p>
        </p:txBody>
      </p:sp>
      <p:sp>
        <p:nvSpPr>
          <p:cNvPr id="4" name="スライド番号プレースホルダー 3">
            <a:extLst>
              <a:ext uri="{FF2B5EF4-FFF2-40B4-BE49-F238E27FC236}">
                <a16:creationId xmlns:a16="http://schemas.microsoft.com/office/drawing/2014/main" id="{C5003B05-508D-434F-BC18-0B7DDA2CEF23}"/>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97</a:t>
            </a:fld>
            <a:endParaRPr lang="ja-JP" altLang="en-US">
              <a:latin typeface="Calibri"/>
              <a:ea typeface="ＭＳ Ｐゴシック" panose="020B0600070205080204" pitchFamily="34" charset="-128"/>
            </a:endParaRPr>
          </a:p>
        </p:txBody>
      </p:sp>
      <p:sp>
        <p:nvSpPr>
          <p:cNvPr id="11" name="正方形/長方形 10">
            <a:extLst>
              <a:ext uri="{FF2B5EF4-FFF2-40B4-BE49-F238E27FC236}">
                <a16:creationId xmlns:a16="http://schemas.microsoft.com/office/drawing/2014/main" id="{646CBCB9-11F6-7549-8CD8-3FD2EFEAF1E4}"/>
              </a:ext>
            </a:extLst>
          </p:cNvPr>
          <p:cNvSpPr/>
          <p:nvPr/>
        </p:nvSpPr>
        <p:spPr>
          <a:xfrm>
            <a:off x="1619674" y="6334780"/>
            <a:ext cx="5601277" cy="523220"/>
          </a:xfrm>
          <a:prstGeom prst="rect">
            <a:avLst/>
          </a:prstGeom>
        </p:spPr>
        <p:txBody>
          <a:bodyPr wrap="none">
            <a:spAutoFit/>
          </a:bodyPr>
          <a:lstStyle/>
          <a:p>
            <a:pPr defTabSz="457200"/>
            <a:r>
              <a:rPr lang="en-US" altLang="ja-JP" sz="2800" dirty="0">
                <a:solidFill>
                  <a:prstClr val="black"/>
                </a:solidFill>
                <a:latin typeface="Calibri"/>
                <a:ea typeface="ＭＳ Ｐゴシック" panose="020B0600070205080204" pitchFamily="34" charset="-128"/>
              </a:rPr>
              <a:t>https://</a:t>
            </a:r>
            <a:r>
              <a:rPr lang="en-US" altLang="ja-JP" sz="2800" dirty="0" err="1">
                <a:solidFill>
                  <a:prstClr val="black"/>
                </a:solidFill>
                <a:latin typeface="Calibri"/>
                <a:ea typeface="ＭＳ Ｐゴシック" panose="020B0600070205080204" pitchFamily="34" charset="-128"/>
              </a:rPr>
              <a:t>jepusto.shinyapps.io</a:t>
            </a:r>
            <a:r>
              <a:rPr lang="en-US" altLang="ja-JP" sz="2800" dirty="0">
                <a:solidFill>
                  <a:prstClr val="black"/>
                </a:solidFill>
                <a:latin typeface="Calibri"/>
                <a:ea typeface="ＭＳ Ｐゴシック" panose="020B0600070205080204" pitchFamily="34" charset="-128"/>
              </a:rPr>
              <a:t>/</a:t>
            </a:r>
            <a:r>
              <a:rPr lang="en-US" altLang="ja-JP" sz="2800" dirty="0" err="1">
                <a:solidFill>
                  <a:prstClr val="black"/>
                </a:solidFill>
                <a:latin typeface="Calibri"/>
                <a:ea typeface="ＭＳ Ｐゴシック" panose="020B0600070205080204" pitchFamily="34" charset="-128"/>
              </a:rPr>
              <a:t>scdhlm</a:t>
            </a:r>
            <a:r>
              <a:rPr lang="en-US" altLang="ja-JP" sz="2800" dirty="0">
                <a:solidFill>
                  <a:prstClr val="black"/>
                </a:solidFill>
                <a:latin typeface="Calibri"/>
                <a:ea typeface="ＭＳ Ｐゴシック" panose="020B0600070205080204" pitchFamily="34" charset="-128"/>
              </a:rPr>
              <a:t>/</a:t>
            </a:r>
            <a:endParaRPr lang="ja-JP" altLang="en-US" sz="2800">
              <a:solidFill>
                <a:prstClr val="black"/>
              </a:solidFill>
              <a:latin typeface="Calibri"/>
              <a:ea typeface="ＭＳ Ｐゴシック" panose="020B0600070205080204" pitchFamily="34" charset="-128"/>
            </a:endParaRPr>
          </a:p>
        </p:txBody>
      </p:sp>
      <p:cxnSp>
        <p:nvCxnSpPr>
          <p:cNvPr id="12" name="直線コネクタ 11">
            <a:extLst>
              <a:ext uri="{FF2B5EF4-FFF2-40B4-BE49-F238E27FC236}">
                <a16:creationId xmlns:a16="http://schemas.microsoft.com/office/drawing/2014/main" id="{03A77DBC-8E74-9B49-B050-8937FF2C1006}"/>
              </a:ext>
            </a:extLst>
          </p:cNvPr>
          <p:cNvCxnSpPr/>
          <p:nvPr/>
        </p:nvCxnSpPr>
        <p:spPr>
          <a:xfrm>
            <a:off x="467544" y="3429000"/>
            <a:ext cx="0" cy="792088"/>
          </a:xfrm>
          <a:prstGeom prst="line">
            <a:avLst/>
          </a:prstGeom>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EADA9A70-130D-EC40-9F55-702649C2C1DE}"/>
              </a:ext>
            </a:extLst>
          </p:cNvPr>
          <p:cNvSpPr txBox="1"/>
          <p:nvPr/>
        </p:nvSpPr>
        <p:spPr>
          <a:xfrm>
            <a:off x="323530" y="4252397"/>
            <a:ext cx="3179075" cy="369332"/>
          </a:xfrm>
          <a:prstGeom prst="rect">
            <a:avLst/>
          </a:prstGeom>
          <a:noFill/>
        </p:spPr>
        <p:txBody>
          <a:bodyPr wrap="none" rtlCol="0">
            <a:spAutoFit/>
          </a:bodyPr>
          <a:lstStyle/>
          <a:p>
            <a:pPr defTabSz="457200"/>
            <a:r>
              <a:rPr lang="ja-JP" altLang="en-US">
                <a:solidFill>
                  <a:prstClr val="black"/>
                </a:solidFill>
                <a:latin typeface="Calibri"/>
                <a:ea typeface="ＭＳ Ｐゴシック" panose="020B0600070205080204" pitchFamily="34" charset="-128"/>
              </a:rPr>
              <a:t>ベースラインの平均を推定する</a:t>
            </a:r>
          </a:p>
        </p:txBody>
      </p:sp>
      <p:cxnSp>
        <p:nvCxnSpPr>
          <p:cNvPr id="15" name="直線コネクタ 14">
            <a:extLst>
              <a:ext uri="{FF2B5EF4-FFF2-40B4-BE49-F238E27FC236}">
                <a16:creationId xmlns:a16="http://schemas.microsoft.com/office/drawing/2014/main" id="{14C13566-0D37-2048-B732-CC9046675943}"/>
              </a:ext>
            </a:extLst>
          </p:cNvPr>
          <p:cNvCxnSpPr>
            <a:cxnSpLocks/>
          </p:cNvCxnSpPr>
          <p:nvPr/>
        </p:nvCxnSpPr>
        <p:spPr>
          <a:xfrm>
            <a:off x="3491880" y="3212976"/>
            <a:ext cx="0" cy="1765262"/>
          </a:xfrm>
          <a:prstGeom prst="line">
            <a:avLst/>
          </a:prstGeom>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1885453E-02F5-2E4F-8532-1BAF85672817}"/>
              </a:ext>
            </a:extLst>
          </p:cNvPr>
          <p:cNvSpPr txBox="1"/>
          <p:nvPr/>
        </p:nvSpPr>
        <p:spPr>
          <a:xfrm>
            <a:off x="323530" y="5013176"/>
            <a:ext cx="4233851" cy="369332"/>
          </a:xfrm>
          <a:prstGeom prst="rect">
            <a:avLst/>
          </a:prstGeom>
          <a:noFill/>
        </p:spPr>
        <p:txBody>
          <a:bodyPr wrap="none" rtlCol="0">
            <a:spAutoFit/>
          </a:bodyPr>
          <a:lstStyle/>
          <a:p>
            <a:pPr defTabSz="457200"/>
            <a:r>
              <a:rPr lang="ja-JP" altLang="en-US">
                <a:solidFill>
                  <a:prstClr val="black"/>
                </a:solidFill>
                <a:latin typeface="Calibri"/>
                <a:ea typeface="ＭＳ Ｐゴシック" panose="020B0600070205080204" pitchFamily="34" charset="-128"/>
              </a:rPr>
              <a:t>ベースラインの平均にバラツキを想定する</a:t>
            </a:r>
          </a:p>
        </p:txBody>
      </p:sp>
      <p:cxnSp>
        <p:nvCxnSpPr>
          <p:cNvPr id="19" name="直線コネクタ 18">
            <a:extLst>
              <a:ext uri="{FF2B5EF4-FFF2-40B4-BE49-F238E27FC236}">
                <a16:creationId xmlns:a16="http://schemas.microsoft.com/office/drawing/2014/main" id="{0865A904-E960-9740-AF43-43447DEC785F}"/>
              </a:ext>
            </a:extLst>
          </p:cNvPr>
          <p:cNvCxnSpPr/>
          <p:nvPr/>
        </p:nvCxnSpPr>
        <p:spPr>
          <a:xfrm>
            <a:off x="4866549" y="3453714"/>
            <a:ext cx="0" cy="792088"/>
          </a:xfrm>
          <a:prstGeom prst="line">
            <a:avLst/>
          </a:prstGeom>
        </p:spPr>
        <p:style>
          <a:lnRef idx="2">
            <a:schemeClr val="accent1"/>
          </a:lnRef>
          <a:fillRef idx="0">
            <a:schemeClr val="accent1"/>
          </a:fillRef>
          <a:effectRef idx="1">
            <a:schemeClr val="accent1"/>
          </a:effectRef>
          <a:fontRef idx="minor">
            <a:schemeClr val="tx1"/>
          </a:fontRef>
        </p:style>
      </p:cxnSp>
      <p:sp>
        <p:nvSpPr>
          <p:cNvPr id="20" name="テキスト ボックス 19">
            <a:extLst>
              <a:ext uri="{FF2B5EF4-FFF2-40B4-BE49-F238E27FC236}">
                <a16:creationId xmlns:a16="http://schemas.microsoft.com/office/drawing/2014/main" id="{71C95FB3-1644-7C4F-9D5B-2462723DB566}"/>
              </a:ext>
            </a:extLst>
          </p:cNvPr>
          <p:cNvSpPr txBox="1"/>
          <p:nvPr/>
        </p:nvSpPr>
        <p:spPr>
          <a:xfrm>
            <a:off x="4722535" y="4277111"/>
            <a:ext cx="3219151" cy="369332"/>
          </a:xfrm>
          <a:prstGeom prst="rect">
            <a:avLst/>
          </a:prstGeom>
          <a:noFill/>
        </p:spPr>
        <p:txBody>
          <a:bodyPr wrap="none" rtlCol="0">
            <a:spAutoFit/>
          </a:bodyPr>
          <a:lstStyle/>
          <a:p>
            <a:pPr defTabSz="457200"/>
            <a:r>
              <a:rPr lang="ja-JP" altLang="en-US">
                <a:solidFill>
                  <a:prstClr val="black"/>
                </a:solidFill>
                <a:latin typeface="Calibri"/>
                <a:ea typeface="ＭＳ Ｐゴシック" panose="020B0600070205080204" pitchFamily="34" charset="-128"/>
              </a:rPr>
              <a:t>介入フェーズの平均を推定する</a:t>
            </a:r>
          </a:p>
        </p:txBody>
      </p:sp>
      <p:cxnSp>
        <p:nvCxnSpPr>
          <p:cNvPr id="21" name="直線コネクタ 20">
            <a:extLst>
              <a:ext uri="{FF2B5EF4-FFF2-40B4-BE49-F238E27FC236}">
                <a16:creationId xmlns:a16="http://schemas.microsoft.com/office/drawing/2014/main" id="{DBF8043F-7337-8840-8523-DCB214ED2AFF}"/>
              </a:ext>
            </a:extLst>
          </p:cNvPr>
          <p:cNvCxnSpPr>
            <a:cxnSpLocks/>
          </p:cNvCxnSpPr>
          <p:nvPr/>
        </p:nvCxnSpPr>
        <p:spPr>
          <a:xfrm>
            <a:off x="7890885" y="3237690"/>
            <a:ext cx="0" cy="17652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02E89443-0EAC-AF4F-AFB8-7EEED28B05E4}"/>
              </a:ext>
            </a:extLst>
          </p:cNvPr>
          <p:cNvSpPr txBox="1"/>
          <p:nvPr/>
        </p:nvSpPr>
        <p:spPr>
          <a:xfrm>
            <a:off x="4722535" y="5037890"/>
            <a:ext cx="4456669" cy="369332"/>
          </a:xfrm>
          <a:prstGeom prst="rect">
            <a:avLst/>
          </a:prstGeom>
          <a:noFill/>
        </p:spPr>
        <p:txBody>
          <a:bodyPr wrap="none" rtlCol="0">
            <a:spAutoFit/>
          </a:bodyPr>
          <a:lstStyle/>
          <a:p>
            <a:pPr defTabSz="457200"/>
            <a:r>
              <a:rPr lang="ja-JP" altLang="en-US">
                <a:solidFill>
                  <a:prstClr val="black"/>
                </a:solidFill>
                <a:latin typeface="Calibri"/>
                <a:ea typeface="ＭＳ Ｐゴシック" panose="020B0600070205080204" pitchFamily="34" charset="-128"/>
              </a:rPr>
              <a:t>介入フェーズの平均にバラツキを想定しない</a:t>
            </a:r>
          </a:p>
        </p:txBody>
      </p:sp>
      <p:sp>
        <p:nvSpPr>
          <p:cNvPr id="23" name="正方形/長方形 22">
            <a:extLst>
              <a:ext uri="{FF2B5EF4-FFF2-40B4-BE49-F238E27FC236}">
                <a16:creationId xmlns:a16="http://schemas.microsoft.com/office/drawing/2014/main" id="{D92A899F-9E94-BA4E-B98C-B9BECECFE405}"/>
              </a:ext>
            </a:extLst>
          </p:cNvPr>
          <p:cNvSpPr/>
          <p:nvPr/>
        </p:nvSpPr>
        <p:spPr>
          <a:xfrm>
            <a:off x="827584" y="5445224"/>
            <a:ext cx="2664296" cy="523220"/>
          </a:xfrm>
          <a:prstGeom prst="rect">
            <a:avLst/>
          </a:prstGeom>
        </p:spPr>
        <p:txBody>
          <a:bodyPr wrap="square">
            <a:spAutoFit/>
          </a:bodyPr>
          <a:lstStyle/>
          <a:p>
            <a:pPr defTabSz="457200">
              <a:tabLst>
                <a:tab pos="0" algn="l"/>
              </a:tabLst>
            </a:pPr>
            <a:r>
              <a:rPr lang="en-US" altLang="ja-JP" sz="2400" dirty="0">
                <a:solidFill>
                  <a:prstClr val="black">
                    <a:lumMod val="50000"/>
                    <a:lumOff val="50000"/>
                  </a:prstClr>
                </a:solidFill>
                <a:latin typeface="Calibri"/>
                <a:ea typeface="ＭＳ Ｐゴシック" panose="020B0600070205080204" pitchFamily="34" charset="-128"/>
              </a:rPr>
              <a:t>β</a:t>
            </a:r>
            <a:r>
              <a:rPr lang="en-US" altLang="ja-JP" sz="2400" baseline="-25000" dirty="0">
                <a:solidFill>
                  <a:prstClr val="black">
                    <a:lumMod val="50000"/>
                    <a:lumOff val="50000"/>
                  </a:prstClr>
                </a:solidFill>
                <a:latin typeface="Calibri"/>
                <a:ea typeface="ＭＳ Ｐゴシック" panose="020B0600070205080204" pitchFamily="34" charset="-128"/>
              </a:rPr>
              <a:t>0i</a:t>
            </a:r>
            <a:r>
              <a:rPr lang="en-US" altLang="ja-JP" sz="2400" dirty="0">
                <a:solidFill>
                  <a:prstClr val="black">
                    <a:lumMod val="50000"/>
                    <a:lumOff val="50000"/>
                  </a:prstClr>
                </a:solidFill>
                <a:latin typeface="Calibri"/>
                <a:ea typeface="ＭＳ Ｐゴシック" panose="020B0600070205080204" pitchFamily="34" charset="-128"/>
              </a:rPr>
              <a:t> = γ</a:t>
            </a:r>
            <a:r>
              <a:rPr lang="en-US" altLang="ja-JP" sz="2400" baseline="-25000" dirty="0">
                <a:solidFill>
                  <a:prstClr val="black">
                    <a:lumMod val="50000"/>
                    <a:lumOff val="50000"/>
                  </a:prstClr>
                </a:solidFill>
                <a:latin typeface="Calibri"/>
                <a:ea typeface="ＭＳ Ｐゴシック" panose="020B0600070205080204" pitchFamily="34" charset="-128"/>
              </a:rPr>
              <a:t>00</a:t>
            </a:r>
            <a:r>
              <a:rPr lang="en-US" altLang="ja-JP" sz="2400" dirty="0">
                <a:solidFill>
                  <a:prstClr val="black">
                    <a:lumMod val="50000"/>
                    <a:lumOff val="50000"/>
                  </a:prstClr>
                </a:solidFill>
                <a:latin typeface="Calibri"/>
                <a:ea typeface="ＭＳ Ｐゴシック" panose="020B0600070205080204" pitchFamily="34" charset="-128"/>
              </a:rPr>
              <a:t> + </a:t>
            </a:r>
            <a:r>
              <a:rPr lang="en-US" altLang="ja-JP" sz="2800" b="1" dirty="0">
                <a:solidFill>
                  <a:prstClr val="black">
                    <a:lumMod val="50000"/>
                    <a:lumOff val="50000"/>
                  </a:prstClr>
                </a:solidFill>
                <a:latin typeface="Calibri"/>
                <a:ea typeface="ＭＳ Ｐゴシック" panose="020B0600070205080204" pitchFamily="34" charset="-128"/>
              </a:rPr>
              <a:t>η</a:t>
            </a:r>
            <a:r>
              <a:rPr lang="en-US" altLang="ja-JP" sz="2800" b="1" baseline="-25000" dirty="0">
                <a:solidFill>
                  <a:prstClr val="black">
                    <a:lumMod val="50000"/>
                    <a:lumOff val="50000"/>
                  </a:prstClr>
                </a:solidFill>
                <a:latin typeface="Calibri"/>
                <a:ea typeface="ＭＳ Ｐゴシック" panose="020B0600070205080204" pitchFamily="34" charset="-128"/>
              </a:rPr>
              <a:t>0i</a:t>
            </a:r>
            <a:r>
              <a:rPr lang="en-US" altLang="ja-JP" sz="2400" dirty="0">
                <a:solidFill>
                  <a:prstClr val="black">
                    <a:lumMod val="50000"/>
                    <a:lumOff val="50000"/>
                  </a:prstClr>
                </a:solidFill>
                <a:latin typeface="Calibri"/>
                <a:ea typeface="ＭＳ Ｐゴシック" panose="020B0600070205080204" pitchFamily="34" charset="-128"/>
              </a:rPr>
              <a:t>, β</a:t>
            </a:r>
            <a:r>
              <a:rPr lang="en-US" altLang="ja-JP" sz="2400" baseline="-25000" dirty="0">
                <a:solidFill>
                  <a:prstClr val="black">
                    <a:lumMod val="50000"/>
                    <a:lumOff val="50000"/>
                  </a:prstClr>
                </a:solidFill>
                <a:latin typeface="Calibri"/>
                <a:ea typeface="ＭＳ Ｐゴシック" panose="020B0600070205080204" pitchFamily="34" charset="-128"/>
              </a:rPr>
              <a:t>2i </a:t>
            </a:r>
            <a:r>
              <a:rPr lang="en-US" altLang="ja-JP" sz="2400" dirty="0">
                <a:solidFill>
                  <a:prstClr val="black">
                    <a:lumMod val="50000"/>
                    <a:lumOff val="50000"/>
                  </a:prstClr>
                </a:solidFill>
                <a:latin typeface="Calibri"/>
                <a:ea typeface="ＭＳ Ｐゴシック" panose="020B0600070205080204" pitchFamily="34" charset="-128"/>
              </a:rPr>
              <a:t>=0</a:t>
            </a:r>
            <a:endParaRPr lang="en-US" altLang="ja-JP" sz="2000" baseline="-25000" dirty="0">
              <a:solidFill>
                <a:prstClr val="black"/>
              </a:solidFill>
              <a:latin typeface="Calibri"/>
              <a:ea typeface="ＭＳ Ｐゴシック" panose="020B0600070205080204" pitchFamily="34" charset="-128"/>
            </a:endParaRPr>
          </a:p>
        </p:txBody>
      </p:sp>
      <p:sp>
        <p:nvSpPr>
          <p:cNvPr id="24" name="正方形/長方形 23">
            <a:extLst>
              <a:ext uri="{FF2B5EF4-FFF2-40B4-BE49-F238E27FC236}">
                <a16:creationId xmlns:a16="http://schemas.microsoft.com/office/drawing/2014/main" id="{C60F22B1-1322-BC4F-ABB4-9B5262B17ADA}"/>
              </a:ext>
            </a:extLst>
          </p:cNvPr>
          <p:cNvSpPr/>
          <p:nvPr/>
        </p:nvSpPr>
        <p:spPr>
          <a:xfrm>
            <a:off x="5796138" y="5517234"/>
            <a:ext cx="2207535" cy="461665"/>
          </a:xfrm>
          <a:prstGeom prst="rect">
            <a:avLst/>
          </a:prstGeom>
        </p:spPr>
        <p:txBody>
          <a:bodyPr wrap="square">
            <a:spAutoFit/>
          </a:bodyPr>
          <a:lstStyle/>
          <a:p>
            <a:pPr defTabSz="457200">
              <a:tabLst>
                <a:tab pos="0" algn="l"/>
              </a:tabLst>
            </a:pPr>
            <a:r>
              <a:rPr lang="en-US" altLang="ja-JP" sz="2400" dirty="0">
                <a:solidFill>
                  <a:prstClr val="black">
                    <a:lumMod val="50000"/>
                    <a:lumOff val="50000"/>
                  </a:prstClr>
                </a:solidFill>
                <a:latin typeface="Calibri"/>
                <a:ea typeface="ＭＳ Ｐゴシック" panose="020B0600070205080204" pitchFamily="34" charset="-128"/>
              </a:rPr>
              <a:t>β</a:t>
            </a:r>
            <a:r>
              <a:rPr lang="en-US" altLang="ja-JP" sz="2400" baseline="-25000" dirty="0">
                <a:solidFill>
                  <a:prstClr val="black">
                    <a:lumMod val="50000"/>
                    <a:lumOff val="50000"/>
                  </a:prstClr>
                </a:solidFill>
                <a:latin typeface="Calibri"/>
                <a:ea typeface="ＭＳ Ｐゴシック" panose="020B0600070205080204" pitchFamily="34" charset="-128"/>
              </a:rPr>
              <a:t>1i</a:t>
            </a:r>
            <a:r>
              <a:rPr lang="en-US" altLang="ja-JP" sz="2400" dirty="0">
                <a:solidFill>
                  <a:prstClr val="black">
                    <a:lumMod val="50000"/>
                    <a:lumOff val="50000"/>
                  </a:prstClr>
                </a:solidFill>
                <a:latin typeface="Calibri"/>
                <a:ea typeface="ＭＳ Ｐゴシック" panose="020B0600070205080204" pitchFamily="34" charset="-128"/>
              </a:rPr>
              <a:t> = γ</a:t>
            </a:r>
            <a:r>
              <a:rPr lang="en-US" altLang="ja-JP" sz="2400" baseline="-25000" dirty="0">
                <a:solidFill>
                  <a:prstClr val="black">
                    <a:lumMod val="50000"/>
                    <a:lumOff val="50000"/>
                  </a:prstClr>
                </a:solidFill>
                <a:latin typeface="Calibri"/>
                <a:ea typeface="ＭＳ Ｐゴシック" panose="020B0600070205080204" pitchFamily="34" charset="-128"/>
              </a:rPr>
              <a:t>10</a:t>
            </a:r>
            <a:r>
              <a:rPr lang="en-US" altLang="ja-JP" sz="2400" dirty="0">
                <a:solidFill>
                  <a:prstClr val="black">
                    <a:lumMod val="65000"/>
                    <a:lumOff val="35000"/>
                  </a:prstClr>
                </a:solidFill>
                <a:latin typeface="Calibri"/>
                <a:ea typeface="ＭＳ Ｐゴシック" panose="020B0600070205080204" pitchFamily="34" charset="-128"/>
              </a:rPr>
              <a:t>, </a:t>
            </a:r>
            <a:r>
              <a:rPr lang="en-US" altLang="ja-JP" sz="2400" dirty="0">
                <a:solidFill>
                  <a:prstClr val="black">
                    <a:lumMod val="50000"/>
                    <a:lumOff val="50000"/>
                  </a:prstClr>
                </a:solidFill>
                <a:latin typeface="Calibri"/>
                <a:ea typeface="ＭＳ Ｐゴシック" panose="020B0600070205080204" pitchFamily="34" charset="-128"/>
              </a:rPr>
              <a:t>β</a:t>
            </a:r>
            <a:r>
              <a:rPr lang="en-US" altLang="ja-JP" sz="2400" baseline="-25000" dirty="0">
                <a:solidFill>
                  <a:prstClr val="black">
                    <a:lumMod val="50000"/>
                    <a:lumOff val="50000"/>
                  </a:prstClr>
                </a:solidFill>
                <a:latin typeface="Calibri"/>
                <a:ea typeface="ＭＳ Ｐゴシック" panose="020B0600070205080204" pitchFamily="34" charset="-128"/>
              </a:rPr>
              <a:t>3i </a:t>
            </a:r>
            <a:r>
              <a:rPr lang="en-US" altLang="ja-JP" sz="2400" dirty="0">
                <a:solidFill>
                  <a:prstClr val="black">
                    <a:lumMod val="50000"/>
                    <a:lumOff val="50000"/>
                  </a:prstClr>
                </a:solidFill>
                <a:latin typeface="Calibri"/>
                <a:ea typeface="ＭＳ Ｐゴシック" panose="020B0600070205080204" pitchFamily="34" charset="-128"/>
              </a:rPr>
              <a:t>=0</a:t>
            </a:r>
            <a:endParaRPr lang="en-US" altLang="ja-JP" sz="2000" baseline="-25000"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28720252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31D91-1508-5C40-A084-28471D60229C}"/>
              </a:ext>
            </a:extLst>
          </p:cNvPr>
          <p:cNvSpPr>
            <a:spLocks noGrp="1"/>
          </p:cNvSpPr>
          <p:nvPr>
            <p:ph type="title"/>
          </p:nvPr>
        </p:nvSpPr>
        <p:spPr/>
        <p:txBody>
          <a:bodyPr>
            <a:normAutofit fontScale="90000"/>
          </a:bodyPr>
          <a:lstStyle/>
          <a:p>
            <a:r>
              <a:rPr lang="ja-JP" altLang="en-US"/>
              <a:t>演習： </a:t>
            </a:r>
            <a:r>
              <a:rPr lang="en-US" altLang="ja-JP" dirty="0" err="1"/>
              <a:t>scdhlm</a:t>
            </a:r>
            <a:r>
              <a:rPr lang="ja-JP" altLang="en-US"/>
              <a:t>パッケージ</a:t>
            </a:r>
            <a:endParaRPr kumimoji="1" lang="ja-JP" altLang="en-US"/>
          </a:p>
        </p:txBody>
      </p:sp>
      <p:sp>
        <p:nvSpPr>
          <p:cNvPr id="4" name="スライド番号プレースホルダー 3">
            <a:extLst>
              <a:ext uri="{FF2B5EF4-FFF2-40B4-BE49-F238E27FC236}">
                <a16:creationId xmlns:a16="http://schemas.microsoft.com/office/drawing/2014/main" id="{C5003B05-508D-434F-BC18-0B7DDA2CEF23}"/>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98</a:t>
            </a:fld>
            <a:endParaRPr lang="ja-JP" altLang="en-US">
              <a:latin typeface="Calibri"/>
              <a:ea typeface="ＭＳ Ｐゴシック" panose="020B0600070205080204" pitchFamily="34" charset="-128"/>
            </a:endParaRPr>
          </a:p>
        </p:txBody>
      </p:sp>
      <p:sp>
        <p:nvSpPr>
          <p:cNvPr id="9" name="コンテンツ プレースホルダー 2">
            <a:extLst>
              <a:ext uri="{FF2B5EF4-FFF2-40B4-BE49-F238E27FC236}">
                <a16:creationId xmlns:a16="http://schemas.microsoft.com/office/drawing/2014/main" id="{89DDAA99-DA7B-D640-AF4A-4E94322F3C07}"/>
              </a:ext>
            </a:extLst>
          </p:cNvPr>
          <p:cNvSpPr>
            <a:spLocks noGrp="1"/>
          </p:cNvSpPr>
          <p:nvPr>
            <p:ph idx="1"/>
          </p:nvPr>
        </p:nvSpPr>
        <p:spPr>
          <a:xfrm>
            <a:off x="44411" y="764706"/>
            <a:ext cx="9208111" cy="5237163"/>
          </a:xfrm>
        </p:spPr>
        <p:txBody>
          <a:bodyPr/>
          <a:lstStyle/>
          <a:p>
            <a:pPr>
              <a:tabLst>
                <a:tab pos="0" algn="l"/>
              </a:tabLst>
            </a:pPr>
            <a:r>
              <a:rPr lang="en-US" altLang="ja-JP" sz="2800" dirty="0"/>
              <a:t>Model</a:t>
            </a:r>
            <a:r>
              <a:rPr lang="ja-JP" altLang="en-US" sz="2800"/>
              <a:t>タブ内の</a:t>
            </a:r>
            <a:r>
              <a:rPr lang="en-US" altLang="ja-JP" sz="2800" dirty="0"/>
              <a:t>Graph</a:t>
            </a:r>
            <a:r>
              <a:rPr lang="ja-JP" altLang="en-US" sz="2800"/>
              <a:t>タブで推定モデルを可視化</a:t>
            </a:r>
            <a:endParaRPr lang="en-US" altLang="ja-JP" sz="2800" dirty="0"/>
          </a:p>
          <a:p>
            <a:pPr>
              <a:tabLst>
                <a:tab pos="0" algn="l"/>
              </a:tabLst>
            </a:pPr>
            <a:endParaRPr lang="en-US" altLang="ja-JP" sz="2800" dirty="0"/>
          </a:p>
          <a:p>
            <a:pPr lvl="8">
              <a:tabLst>
                <a:tab pos="0" algn="l"/>
              </a:tabLst>
            </a:pPr>
            <a:r>
              <a:rPr lang="en-US" altLang="ja-JP" sz="3200" dirty="0">
                <a:latin typeface="Hiragino Kaku Gothic Pro W3" panose="020B0300000000000000" pitchFamily="34" charset="-128"/>
                <a:ea typeface="Hiragino Kaku Gothic Pro W3" panose="020B0300000000000000" pitchFamily="34" charset="-128"/>
              </a:rPr>
              <a:t>Effect size</a:t>
            </a:r>
            <a:r>
              <a:rPr lang="ja-JP" altLang="en-US" sz="3200">
                <a:latin typeface="Hiragino Kaku Gothic Pro W3" panose="020B0300000000000000" pitchFamily="34" charset="-128"/>
                <a:ea typeface="Hiragino Kaku Gothic Pro W3" panose="020B0300000000000000" pitchFamily="34" charset="-128"/>
              </a:rPr>
              <a:t>タブで参加者間効果量を確認</a:t>
            </a:r>
            <a:r>
              <a:rPr lang="en-US" altLang="ja-JP" sz="3200" dirty="0">
                <a:latin typeface="Hiragino Kaku Gothic Pro W3" panose="020B0300000000000000" pitchFamily="34" charset="-128"/>
                <a:ea typeface="Hiragino Kaku Gothic Pro W3" panose="020B0300000000000000" pitchFamily="34" charset="-128"/>
              </a:rPr>
              <a:t> </a:t>
            </a:r>
            <a:br>
              <a:rPr lang="en-US" altLang="ja-JP" sz="3200" dirty="0">
                <a:latin typeface="Hiragino Kaku Gothic Pro W3" panose="020B0300000000000000" pitchFamily="34" charset="-128"/>
                <a:ea typeface="Hiragino Kaku Gothic Pro W3" panose="020B0300000000000000" pitchFamily="34" charset="-128"/>
              </a:rPr>
            </a:br>
            <a:r>
              <a:rPr lang="en-US" altLang="ja-JP" dirty="0">
                <a:latin typeface="Hiragino Kaku Gothic Pro W3" panose="020B0300000000000000" pitchFamily="34" charset="-128"/>
                <a:ea typeface="Hiragino Kaku Gothic Pro W3" panose="020B0300000000000000" pitchFamily="34" charset="-128"/>
              </a:rPr>
              <a:t>(</a:t>
            </a:r>
            <a:r>
              <a:rPr lang="ja-JP" altLang="en-US">
                <a:latin typeface="Hiragino Kaku Gothic Pro W3" panose="020B0300000000000000" pitchFamily="34" charset="-128"/>
                <a:ea typeface="Hiragino Kaku Gothic Pro W3" panose="020B0300000000000000" pitchFamily="34" charset="-128"/>
              </a:rPr>
              <a:t>効果量算出に用いるマルチレベルピースワイズ回帰モデルの各パラメータは</a:t>
            </a:r>
            <a:r>
              <a:rPr lang="en-US" altLang="ja-JP" dirty="0" err="1">
                <a:latin typeface="Hiragino Kaku Gothic Pro W3" panose="020B0300000000000000" pitchFamily="34" charset="-128"/>
                <a:ea typeface="Hiragino Kaku Gothic Pro W3" panose="020B0300000000000000" pitchFamily="34" charset="-128"/>
              </a:rPr>
              <a:t>nlme</a:t>
            </a:r>
            <a:r>
              <a:rPr lang="ja-JP" altLang="en-US">
                <a:latin typeface="Hiragino Kaku Gothic Pro W3" panose="020B0300000000000000" pitchFamily="34" charset="-128"/>
                <a:ea typeface="Hiragino Kaku Gothic Pro W3" panose="020B0300000000000000" pitchFamily="34" charset="-128"/>
              </a:rPr>
              <a:t>パッケージの</a:t>
            </a:r>
            <a:r>
              <a:rPr lang="en-US" altLang="ja-JP" dirty="0">
                <a:latin typeface="Hiragino Kaku Gothic Pro W3" panose="020B0300000000000000" pitchFamily="34" charset="-128"/>
                <a:ea typeface="Hiragino Kaku Gothic Pro W3" panose="020B0300000000000000" pitchFamily="34" charset="-128"/>
              </a:rPr>
              <a:t>lme4</a:t>
            </a:r>
            <a:r>
              <a:rPr lang="ja-JP" altLang="en-US">
                <a:latin typeface="Hiragino Kaku Gothic Pro W3" panose="020B0300000000000000" pitchFamily="34" charset="-128"/>
                <a:ea typeface="Hiragino Kaku Gothic Pro W3" panose="020B0300000000000000" pitchFamily="34" charset="-128"/>
              </a:rPr>
              <a:t>関数を使って推定</a:t>
            </a:r>
            <a:r>
              <a:rPr lang="en-US" altLang="ja-JP" sz="2400" dirty="0">
                <a:latin typeface="Hiragino Kaku Gothic Pro W3" panose="020B0300000000000000" pitchFamily="34" charset="-128"/>
                <a:ea typeface="Hiragino Kaku Gothic Pro W3" panose="020B0300000000000000" pitchFamily="34" charset="-128"/>
              </a:rPr>
              <a:t>)</a:t>
            </a:r>
            <a:endParaRPr lang="en-US" altLang="ja-JP" dirty="0"/>
          </a:p>
          <a:p>
            <a:pPr marL="0" indent="0">
              <a:buNone/>
              <a:tabLst>
                <a:tab pos="0" algn="l"/>
              </a:tabLst>
            </a:pPr>
            <a:endParaRPr lang="en-US" altLang="ja-JP" sz="2000" dirty="0"/>
          </a:p>
        </p:txBody>
      </p:sp>
      <p:sp>
        <p:nvSpPr>
          <p:cNvPr id="11" name="正方形/長方形 10">
            <a:extLst>
              <a:ext uri="{FF2B5EF4-FFF2-40B4-BE49-F238E27FC236}">
                <a16:creationId xmlns:a16="http://schemas.microsoft.com/office/drawing/2014/main" id="{646CBCB9-11F6-7549-8CD8-3FD2EFEAF1E4}"/>
              </a:ext>
            </a:extLst>
          </p:cNvPr>
          <p:cNvSpPr/>
          <p:nvPr/>
        </p:nvSpPr>
        <p:spPr>
          <a:xfrm>
            <a:off x="1619674" y="6334780"/>
            <a:ext cx="5601277" cy="523220"/>
          </a:xfrm>
          <a:prstGeom prst="rect">
            <a:avLst/>
          </a:prstGeom>
        </p:spPr>
        <p:txBody>
          <a:bodyPr wrap="none">
            <a:spAutoFit/>
          </a:bodyPr>
          <a:lstStyle/>
          <a:p>
            <a:pPr defTabSz="457200"/>
            <a:r>
              <a:rPr lang="en-US" altLang="ja-JP" sz="2800" dirty="0">
                <a:solidFill>
                  <a:prstClr val="black"/>
                </a:solidFill>
                <a:latin typeface="Calibri"/>
                <a:ea typeface="ＭＳ Ｐゴシック" panose="020B0600070205080204" pitchFamily="34" charset="-128"/>
              </a:rPr>
              <a:t>https://</a:t>
            </a:r>
            <a:r>
              <a:rPr lang="en-US" altLang="ja-JP" sz="2800" dirty="0" err="1">
                <a:solidFill>
                  <a:prstClr val="black"/>
                </a:solidFill>
                <a:latin typeface="Calibri"/>
                <a:ea typeface="ＭＳ Ｐゴシック" panose="020B0600070205080204" pitchFamily="34" charset="-128"/>
              </a:rPr>
              <a:t>jepusto.shinyapps.io</a:t>
            </a:r>
            <a:r>
              <a:rPr lang="en-US" altLang="ja-JP" sz="2800" dirty="0">
                <a:solidFill>
                  <a:prstClr val="black"/>
                </a:solidFill>
                <a:latin typeface="Calibri"/>
                <a:ea typeface="ＭＳ Ｐゴシック" panose="020B0600070205080204" pitchFamily="34" charset="-128"/>
              </a:rPr>
              <a:t>/</a:t>
            </a:r>
            <a:r>
              <a:rPr lang="en-US" altLang="ja-JP" sz="2800" dirty="0" err="1">
                <a:solidFill>
                  <a:prstClr val="black"/>
                </a:solidFill>
                <a:latin typeface="Calibri"/>
                <a:ea typeface="ＭＳ Ｐゴシック" panose="020B0600070205080204" pitchFamily="34" charset="-128"/>
              </a:rPr>
              <a:t>scdhlm</a:t>
            </a:r>
            <a:r>
              <a:rPr lang="en-US" altLang="ja-JP" sz="2800" dirty="0">
                <a:solidFill>
                  <a:prstClr val="black"/>
                </a:solidFill>
                <a:latin typeface="Calibri"/>
                <a:ea typeface="ＭＳ Ｐゴシック" panose="020B0600070205080204" pitchFamily="34" charset="-128"/>
              </a:rPr>
              <a:t>/</a:t>
            </a:r>
            <a:endParaRPr lang="ja-JP" altLang="en-US" sz="2800">
              <a:solidFill>
                <a:prstClr val="black"/>
              </a:solidFill>
              <a:latin typeface="Calibri"/>
              <a:ea typeface="ＭＳ Ｐゴシック" panose="020B0600070205080204" pitchFamily="34" charset="-128"/>
            </a:endParaRPr>
          </a:p>
        </p:txBody>
      </p:sp>
      <p:sp>
        <p:nvSpPr>
          <p:cNvPr id="23" name="正方形/長方形 22">
            <a:extLst>
              <a:ext uri="{FF2B5EF4-FFF2-40B4-BE49-F238E27FC236}">
                <a16:creationId xmlns:a16="http://schemas.microsoft.com/office/drawing/2014/main" id="{D92A899F-9E94-BA4E-B98C-B9BECECFE405}"/>
              </a:ext>
            </a:extLst>
          </p:cNvPr>
          <p:cNvSpPr/>
          <p:nvPr/>
        </p:nvSpPr>
        <p:spPr>
          <a:xfrm>
            <a:off x="323528" y="5733256"/>
            <a:ext cx="2664296" cy="523220"/>
          </a:xfrm>
          <a:prstGeom prst="rect">
            <a:avLst/>
          </a:prstGeom>
        </p:spPr>
        <p:txBody>
          <a:bodyPr wrap="square">
            <a:spAutoFit/>
          </a:bodyPr>
          <a:lstStyle/>
          <a:p>
            <a:pPr defTabSz="457200">
              <a:tabLst>
                <a:tab pos="0" algn="l"/>
              </a:tabLst>
            </a:pPr>
            <a:r>
              <a:rPr lang="en-US" altLang="ja-JP" sz="2400" dirty="0">
                <a:solidFill>
                  <a:prstClr val="black">
                    <a:lumMod val="50000"/>
                    <a:lumOff val="50000"/>
                  </a:prstClr>
                </a:solidFill>
                <a:latin typeface="Calibri"/>
                <a:ea typeface="ＭＳ Ｐゴシック" panose="020B0600070205080204" pitchFamily="34" charset="-128"/>
              </a:rPr>
              <a:t>β</a:t>
            </a:r>
            <a:r>
              <a:rPr lang="en-US" altLang="ja-JP" sz="2400" baseline="-25000" dirty="0">
                <a:solidFill>
                  <a:prstClr val="black">
                    <a:lumMod val="50000"/>
                    <a:lumOff val="50000"/>
                  </a:prstClr>
                </a:solidFill>
                <a:latin typeface="Calibri"/>
                <a:ea typeface="ＭＳ Ｐゴシック" panose="020B0600070205080204" pitchFamily="34" charset="-128"/>
              </a:rPr>
              <a:t>0i</a:t>
            </a:r>
            <a:r>
              <a:rPr lang="en-US" altLang="ja-JP" sz="2400" dirty="0">
                <a:solidFill>
                  <a:prstClr val="black">
                    <a:lumMod val="50000"/>
                    <a:lumOff val="50000"/>
                  </a:prstClr>
                </a:solidFill>
                <a:latin typeface="Calibri"/>
                <a:ea typeface="ＭＳ Ｐゴシック" panose="020B0600070205080204" pitchFamily="34" charset="-128"/>
              </a:rPr>
              <a:t> = γ</a:t>
            </a:r>
            <a:r>
              <a:rPr lang="en-US" altLang="ja-JP" sz="2400" baseline="-25000" dirty="0">
                <a:solidFill>
                  <a:prstClr val="black">
                    <a:lumMod val="50000"/>
                    <a:lumOff val="50000"/>
                  </a:prstClr>
                </a:solidFill>
                <a:latin typeface="Calibri"/>
                <a:ea typeface="ＭＳ Ｐゴシック" panose="020B0600070205080204" pitchFamily="34" charset="-128"/>
              </a:rPr>
              <a:t>00</a:t>
            </a:r>
            <a:r>
              <a:rPr lang="en-US" altLang="ja-JP" sz="2400" dirty="0">
                <a:solidFill>
                  <a:prstClr val="black">
                    <a:lumMod val="50000"/>
                    <a:lumOff val="50000"/>
                  </a:prstClr>
                </a:solidFill>
                <a:latin typeface="Calibri"/>
                <a:ea typeface="ＭＳ Ｐゴシック" panose="020B0600070205080204" pitchFamily="34" charset="-128"/>
              </a:rPr>
              <a:t> + </a:t>
            </a:r>
            <a:r>
              <a:rPr lang="en-US" altLang="ja-JP" sz="2800" b="1" dirty="0">
                <a:solidFill>
                  <a:prstClr val="black">
                    <a:lumMod val="50000"/>
                    <a:lumOff val="50000"/>
                  </a:prstClr>
                </a:solidFill>
                <a:latin typeface="Calibri"/>
                <a:ea typeface="ＭＳ Ｐゴシック" panose="020B0600070205080204" pitchFamily="34" charset="-128"/>
              </a:rPr>
              <a:t>η</a:t>
            </a:r>
            <a:r>
              <a:rPr lang="en-US" altLang="ja-JP" sz="2800" b="1" baseline="-25000" dirty="0">
                <a:solidFill>
                  <a:prstClr val="black">
                    <a:lumMod val="50000"/>
                    <a:lumOff val="50000"/>
                  </a:prstClr>
                </a:solidFill>
                <a:latin typeface="Calibri"/>
                <a:ea typeface="ＭＳ Ｐゴシック" panose="020B0600070205080204" pitchFamily="34" charset="-128"/>
              </a:rPr>
              <a:t>0i</a:t>
            </a:r>
            <a:r>
              <a:rPr lang="en-US" altLang="ja-JP" sz="2400" dirty="0">
                <a:solidFill>
                  <a:prstClr val="black">
                    <a:lumMod val="50000"/>
                    <a:lumOff val="50000"/>
                  </a:prstClr>
                </a:solidFill>
                <a:latin typeface="Calibri"/>
                <a:ea typeface="ＭＳ Ｐゴシック" panose="020B0600070205080204" pitchFamily="34" charset="-128"/>
              </a:rPr>
              <a:t>,</a:t>
            </a:r>
            <a:endParaRPr lang="en-US" altLang="ja-JP" sz="2000" baseline="-25000" dirty="0">
              <a:solidFill>
                <a:prstClr val="black"/>
              </a:solidFill>
              <a:latin typeface="Calibri"/>
              <a:ea typeface="ＭＳ Ｐゴシック" panose="020B0600070205080204" pitchFamily="34" charset="-128"/>
            </a:endParaRPr>
          </a:p>
        </p:txBody>
      </p:sp>
      <p:sp>
        <p:nvSpPr>
          <p:cNvPr id="24" name="正方形/長方形 23">
            <a:extLst>
              <a:ext uri="{FF2B5EF4-FFF2-40B4-BE49-F238E27FC236}">
                <a16:creationId xmlns:a16="http://schemas.microsoft.com/office/drawing/2014/main" id="{C60F22B1-1322-BC4F-ABB4-9B5262B17ADA}"/>
              </a:ext>
            </a:extLst>
          </p:cNvPr>
          <p:cNvSpPr/>
          <p:nvPr/>
        </p:nvSpPr>
        <p:spPr>
          <a:xfrm>
            <a:off x="2195736" y="5805266"/>
            <a:ext cx="1224508" cy="461665"/>
          </a:xfrm>
          <a:prstGeom prst="rect">
            <a:avLst/>
          </a:prstGeom>
        </p:spPr>
        <p:txBody>
          <a:bodyPr wrap="square">
            <a:spAutoFit/>
          </a:bodyPr>
          <a:lstStyle/>
          <a:p>
            <a:pPr defTabSz="457200">
              <a:tabLst>
                <a:tab pos="0" algn="l"/>
              </a:tabLst>
            </a:pPr>
            <a:r>
              <a:rPr lang="en-US" altLang="ja-JP" sz="2400" dirty="0">
                <a:solidFill>
                  <a:prstClr val="black">
                    <a:lumMod val="50000"/>
                    <a:lumOff val="50000"/>
                  </a:prstClr>
                </a:solidFill>
                <a:latin typeface="Calibri"/>
                <a:ea typeface="ＭＳ Ｐゴシック" panose="020B0600070205080204" pitchFamily="34" charset="-128"/>
              </a:rPr>
              <a:t>β</a:t>
            </a:r>
            <a:r>
              <a:rPr lang="en-US" altLang="ja-JP" sz="2400" baseline="-25000" dirty="0">
                <a:solidFill>
                  <a:prstClr val="black">
                    <a:lumMod val="50000"/>
                    <a:lumOff val="50000"/>
                  </a:prstClr>
                </a:solidFill>
                <a:latin typeface="Calibri"/>
                <a:ea typeface="ＭＳ Ｐゴシック" panose="020B0600070205080204" pitchFamily="34" charset="-128"/>
              </a:rPr>
              <a:t>1i</a:t>
            </a:r>
            <a:r>
              <a:rPr lang="en-US" altLang="ja-JP" sz="2400" dirty="0">
                <a:solidFill>
                  <a:prstClr val="black">
                    <a:lumMod val="50000"/>
                    <a:lumOff val="50000"/>
                  </a:prstClr>
                </a:solidFill>
                <a:latin typeface="Calibri"/>
                <a:ea typeface="ＭＳ Ｐゴシック" panose="020B0600070205080204" pitchFamily="34" charset="-128"/>
              </a:rPr>
              <a:t> = γ</a:t>
            </a:r>
            <a:r>
              <a:rPr lang="en-US" altLang="ja-JP" sz="2400" baseline="-25000" dirty="0">
                <a:solidFill>
                  <a:prstClr val="black">
                    <a:lumMod val="50000"/>
                    <a:lumOff val="50000"/>
                  </a:prstClr>
                </a:solidFill>
                <a:latin typeface="Calibri"/>
                <a:ea typeface="ＭＳ Ｐゴシック" panose="020B0600070205080204" pitchFamily="34" charset="-128"/>
              </a:rPr>
              <a:t>10</a:t>
            </a:r>
            <a:endParaRPr lang="en-US" altLang="ja-JP" sz="2000" baseline="-25000" dirty="0">
              <a:solidFill>
                <a:prstClr val="black"/>
              </a:solidFill>
              <a:latin typeface="Calibri"/>
              <a:ea typeface="ＭＳ Ｐゴシック" panose="020B0600070205080204" pitchFamily="34" charset="-128"/>
            </a:endParaRPr>
          </a:p>
        </p:txBody>
      </p:sp>
      <p:pic>
        <p:nvPicPr>
          <p:cNvPr id="5" name="図 4">
            <a:extLst>
              <a:ext uri="{FF2B5EF4-FFF2-40B4-BE49-F238E27FC236}">
                <a16:creationId xmlns:a16="http://schemas.microsoft.com/office/drawing/2014/main" id="{00D64177-93CB-A34B-8D20-758709026F90}"/>
              </a:ext>
            </a:extLst>
          </p:cNvPr>
          <p:cNvPicPr>
            <a:picLocks noChangeAspect="1"/>
          </p:cNvPicPr>
          <p:nvPr/>
        </p:nvPicPr>
        <p:blipFill>
          <a:blip r:embed="rId2"/>
          <a:stretch>
            <a:fillRect/>
          </a:stretch>
        </p:blipFill>
        <p:spPr>
          <a:xfrm>
            <a:off x="4067946" y="3861050"/>
            <a:ext cx="4866033" cy="1442693"/>
          </a:xfrm>
          <a:prstGeom prst="rect">
            <a:avLst/>
          </a:prstGeom>
        </p:spPr>
      </p:pic>
      <p:sp>
        <p:nvSpPr>
          <p:cNvPr id="6" name="テキスト ボックス 5">
            <a:extLst>
              <a:ext uri="{FF2B5EF4-FFF2-40B4-BE49-F238E27FC236}">
                <a16:creationId xmlns:a16="http://schemas.microsoft.com/office/drawing/2014/main" id="{A1BE3421-9645-5F40-81CA-91637103BB18}"/>
              </a:ext>
            </a:extLst>
          </p:cNvPr>
          <p:cNvSpPr txBox="1"/>
          <p:nvPr/>
        </p:nvSpPr>
        <p:spPr>
          <a:xfrm>
            <a:off x="3944310" y="5157192"/>
            <a:ext cx="2278188" cy="369332"/>
          </a:xfrm>
          <a:prstGeom prst="rect">
            <a:avLst/>
          </a:prstGeom>
          <a:noFill/>
        </p:spPr>
        <p:txBody>
          <a:bodyPr wrap="none" rtlCol="0">
            <a:spAutoFit/>
          </a:bodyPr>
          <a:lstStyle/>
          <a:p>
            <a:pPr defTabSz="457200"/>
            <a:r>
              <a:rPr lang="ja-JP" altLang="en-US" b="1">
                <a:solidFill>
                  <a:srgbClr val="C0504D"/>
                </a:solidFill>
                <a:latin typeface="Calibri"/>
                <a:ea typeface="ＭＳ Ｐゴシック" panose="020B0600070205080204" pitchFamily="34" charset="-128"/>
              </a:rPr>
              <a:t>効果量　　</a:t>
            </a:r>
            <a:r>
              <a:rPr lang="en-US" altLang="ja-JP" b="1" dirty="0">
                <a:solidFill>
                  <a:srgbClr val="C0504D"/>
                </a:solidFill>
                <a:latin typeface="Calibri"/>
                <a:ea typeface="ＭＳ Ｐゴシック" panose="020B0600070205080204" pitchFamily="34" charset="-128"/>
              </a:rPr>
              <a:t>   </a:t>
            </a:r>
            <a:r>
              <a:rPr lang="ja-JP" altLang="en-US" b="1">
                <a:solidFill>
                  <a:srgbClr val="C0504D"/>
                </a:solidFill>
                <a:latin typeface="Calibri"/>
                <a:ea typeface="ＭＳ Ｐゴシック" panose="020B0600070205080204" pitchFamily="34" charset="-128"/>
              </a:rPr>
              <a:t>信頼区間</a:t>
            </a:r>
          </a:p>
        </p:txBody>
      </p:sp>
      <p:sp>
        <p:nvSpPr>
          <p:cNvPr id="8" name="正方形/長方形 7">
            <a:extLst>
              <a:ext uri="{FF2B5EF4-FFF2-40B4-BE49-F238E27FC236}">
                <a16:creationId xmlns:a16="http://schemas.microsoft.com/office/drawing/2014/main" id="{5CA882BA-DEF8-F648-9A4E-202F0F8D5C2C}"/>
              </a:ext>
            </a:extLst>
          </p:cNvPr>
          <p:cNvSpPr/>
          <p:nvPr/>
        </p:nvSpPr>
        <p:spPr>
          <a:xfrm>
            <a:off x="4067944" y="4437063"/>
            <a:ext cx="576064" cy="63367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25" name="正方形/長方形 24">
            <a:extLst>
              <a:ext uri="{FF2B5EF4-FFF2-40B4-BE49-F238E27FC236}">
                <a16:creationId xmlns:a16="http://schemas.microsoft.com/office/drawing/2014/main" id="{032D1448-5DBD-BD49-8364-A75DBFC865F1}"/>
              </a:ext>
            </a:extLst>
          </p:cNvPr>
          <p:cNvSpPr/>
          <p:nvPr/>
        </p:nvSpPr>
        <p:spPr>
          <a:xfrm>
            <a:off x="5076056" y="4509120"/>
            <a:ext cx="1008112" cy="576064"/>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pic>
        <p:nvPicPr>
          <p:cNvPr id="10" name="図 9">
            <a:extLst>
              <a:ext uri="{FF2B5EF4-FFF2-40B4-BE49-F238E27FC236}">
                <a16:creationId xmlns:a16="http://schemas.microsoft.com/office/drawing/2014/main" id="{784471F8-FB24-EF4D-9CCF-C2AAAC4720AC}"/>
              </a:ext>
            </a:extLst>
          </p:cNvPr>
          <p:cNvPicPr>
            <a:picLocks noChangeAspect="1"/>
          </p:cNvPicPr>
          <p:nvPr/>
        </p:nvPicPr>
        <p:blipFill>
          <a:blip r:embed="rId3"/>
          <a:stretch>
            <a:fillRect/>
          </a:stretch>
        </p:blipFill>
        <p:spPr>
          <a:xfrm>
            <a:off x="28600" y="1556792"/>
            <a:ext cx="3955460" cy="3672408"/>
          </a:xfrm>
          <a:prstGeom prst="rect">
            <a:avLst/>
          </a:prstGeom>
        </p:spPr>
      </p:pic>
    </p:spTree>
    <p:extLst>
      <p:ext uri="{BB962C8B-B14F-4D97-AF65-F5344CB8AC3E}">
        <p14:creationId xmlns:p14="http://schemas.microsoft.com/office/powerpoint/2010/main" val="17100811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605F-1287-DF4C-ADA4-B119D4617365}"/>
              </a:ext>
            </a:extLst>
          </p:cNvPr>
          <p:cNvSpPr>
            <a:spLocks noGrp="1"/>
          </p:cNvSpPr>
          <p:nvPr>
            <p:ph type="title"/>
          </p:nvPr>
        </p:nvSpPr>
        <p:spPr/>
        <p:txBody>
          <a:bodyPr>
            <a:normAutofit fontScale="90000"/>
          </a:bodyPr>
          <a:lstStyle/>
          <a:p>
            <a:r>
              <a:rPr lang="ja-JP" altLang="en-US"/>
              <a:t>演習： </a:t>
            </a:r>
            <a:r>
              <a:rPr lang="en-US" altLang="ja-JP" dirty="0" err="1"/>
              <a:t>scdhlm</a:t>
            </a:r>
            <a:r>
              <a:rPr lang="ja-JP" altLang="en-US"/>
              <a:t>パッケージ</a:t>
            </a:r>
            <a:endParaRPr kumimoji="1" lang="ja-JP" altLang="en-US"/>
          </a:p>
        </p:txBody>
      </p:sp>
      <p:sp>
        <p:nvSpPr>
          <p:cNvPr id="4" name="スライド番号プレースホルダー 3">
            <a:extLst>
              <a:ext uri="{FF2B5EF4-FFF2-40B4-BE49-F238E27FC236}">
                <a16:creationId xmlns:a16="http://schemas.microsoft.com/office/drawing/2014/main" id="{476AAA92-438A-BE4F-B99C-28AE52A8D193}"/>
              </a:ext>
            </a:extLst>
          </p:cNvPr>
          <p:cNvSpPr>
            <a:spLocks noGrp="1"/>
          </p:cNvSpPr>
          <p:nvPr>
            <p:ph type="sldNum" sz="quarter" idx="12"/>
          </p:nvPr>
        </p:nvSpPr>
        <p:spPr/>
        <p:txBody>
          <a:bodyPr/>
          <a:lstStyle/>
          <a:p>
            <a:pPr defTabSz="457200"/>
            <a:fld id="{DB75EAED-3DAE-B245-82FD-C0A4B6871A68}" type="slidenum">
              <a:rPr lang="ja-JP" altLang="en-US">
                <a:latin typeface="Calibri"/>
                <a:ea typeface="ＭＳ Ｐゴシック" panose="020B0600070205080204" pitchFamily="34" charset="-128"/>
              </a:rPr>
              <a:pPr defTabSz="457200"/>
              <a:t>99</a:t>
            </a:fld>
            <a:endParaRPr lang="ja-JP" altLang="en-US">
              <a:latin typeface="Calibri"/>
              <a:ea typeface="ＭＳ Ｐゴシック" panose="020B0600070205080204" pitchFamily="34" charset="-128"/>
            </a:endParaRPr>
          </a:p>
        </p:txBody>
      </p:sp>
      <p:pic>
        <p:nvPicPr>
          <p:cNvPr id="6" name="図 5">
            <a:extLst>
              <a:ext uri="{FF2B5EF4-FFF2-40B4-BE49-F238E27FC236}">
                <a16:creationId xmlns:a16="http://schemas.microsoft.com/office/drawing/2014/main" id="{8A86B180-F416-1943-A5CE-F728089E2F04}"/>
              </a:ext>
            </a:extLst>
          </p:cNvPr>
          <p:cNvPicPr>
            <a:picLocks noChangeAspect="1"/>
          </p:cNvPicPr>
          <p:nvPr/>
        </p:nvPicPr>
        <p:blipFill>
          <a:blip r:embed="rId2"/>
          <a:stretch>
            <a:fillRect/>
          </a:stretch>
        </p:blipFill>
        <p:spPr>
          <a:xfrm>
            <a:off x="21346" y="2168860"/>
            <a:ext cx="4046598" cy="3816424"/>
          </a:xfrm>
          <a:prstGeom prst="rect">
            <a:avLst/>
          </a:prstGeom>
        </p:spPr>
      </p:pic>
      <p:pic>
        <p:nvPicPr>
          <p:cNvPr id="7" name="図 6">
            <a:extLst>
              <a:ext uri="{FF2B5EF4-FFF2-40B4-BE49-F238E27FC236}">
                <a16:creationId xmlns:a16="http://schemas.microsoft.com/office/drawing/2014/main" id="{6F7C6EBB-C28E-E84E-9BCB-8828D79CCBB1}"/>
              </a:ext>
            </a:extLst>
          </p:cNvPr>
          <p:cNvPicPr>
            <a:picLocks noChangeAspect="1"/>
          </p:cNvPicPr>
          <p:nvPr/>
        </p:nvPicPr>
        <p:blipFill>
          <a:blip r:embed="rId3"/>
          <a:stretch>
            <a:fillRect/>
          </a:stretch>
        </p:blipFill>
        <p:spPr>
          <a:xfrm>
            <a:off x="4067946" y="4077072"/>
            <a:ext cx="4927867" cy="1608336"/>
          </a:xfrm>
          <a:prstGeom prst="rect">
            <a:avLst/>
          </a:prstGeom>
        </p:spPr>
      </p:pic>
      <p:sp>
        <p:nvSpPr>
          <p:cNvPr id="11" name="正方形/長方形 10">
            <a:extLst>
              <a:ext uri="{FF2B5EF4-FFF2-40B4-BE49-F238E27FC236}">
                <a16:creationId xmlns:a16="http://schemas.microsoft.com/office/drawing/2014/main" id="{58985761-7B39-654A-8F2D-9B7AAA56F1E5}"/>
              </a:ext>
            </a:extLst>
          </p:cNvPr>
          <p:cNvSpPr/>
          <p:nvPr/>
        </p:nvSpPr>
        <p:spPr>
          <a:xfrm>
            <a:off x="251520" y="908722"/>
            <a:ext cx="8208912" cy="984885"/>
          </a:xfrm>
          <a:prstGeom prst="rect">
            <a:avLst/>
          </a:prstGeom>
        </p:spPr>
        <p:txBody>
          <a:bodyPr wrap="square">
            <a:spAutoFit/>
          </a:bodyPr>
          <a:lstStyle/>
          <a:p>
            <a:pPr defTabSz="457200"/>
            <a:r>
              <a:rPr lang="en-US" altLang="ja-JP" sz="2000" b="1" dirty="0">
                <a:solidFill>
                  <a:prstClr val="black"/>
                </a:solidFill>
                <a:latin typeface="ヒラギノ角ゴ Pro W3"/>
                <a:ea typeface="ヒラギノ角ゴ Pro W3"/>
              </a:rPr>
              <a:t>Model4 :  Model3+</a:t>
            </a:r>
            <a:r>
              <a:rPr lang="ja-JP" altLang="en-US" sz="2000" b="1">
                <a:solidFill>
                  <a:prstClr val="black"/>
                </a:solidFill>
                <a:latin typeface="ヒラギノ角ゴ Pro W3"/>
                <a:ea typeface="ヒラギノ角ゴ Pro W3"/>
              </a:rPr>
              <a:t>ベースラインの傾き</a:t>
            </a:r>
            <a:r>
              <a:rPr lang="en-US" altLang="ja-JP" sz="2000" b="1" dirty="0">
                <a:solidFill>
                  <a:prstClr val="black"/>
                </a:solidFill>
                <a:latin typeface="ヒラギノ角ゴ Pro W3"/>
                <a:ea typeface="ヒラギノ角ゴ Pro W3"/>
              </a:rPr>
              <a:t>(B</a:t>
            </a:r>
            <a:r>
              <a:rPr lang="en-US" altLang="ja-JP" sz="2000" b="1" baseline="-25000" dirty="0">
                <a:solidFill>
                  <a:prstClr val="black"/>
                </a:solidFill>
                <a:latin typeface="ヒラギノ角ゴ Pro W3"/>
                <a:ea typeface="ヒラギノ角ゴ Pro W3"/>
              </a:rPr>
              <a:t>1i</a:t>
            </a:r>
            <a:r>
              <a:rPr lang="en-US" altLang="ja-JP" sz="2000" b="1" dirty="0">
                <a:solidFill>
                  <a:prstClr val="black"/>
                </a:solidFill>
                <a:latin typeface="ヒラギノ角ゴ Pro W3"/>
                <a:ea typeface="ヒラギノ角ゴ Pro W3"/>
              </a:rPr>
              <a:t>)</a:t>
            </a:r>
            <a:r>
              <a:rPr lang="ja-JP" altLang="en-US" sz="2000" b="1">
                <a:solidFill>
                  <a:prstClr val="black"/>
                </a:solidFill>
                <a:latin typeface="ヒラギノ角ゴ Pro W3"/>
                <a:ea typeface="ヒラギノ角ゴ Pro W3"/>
              </a:rPr>
              <a:t>が個人間で異なる</a:t>
            </a:r>
            <a:br>
              <a:rPr lang="en-US" altLang="ja-JP" sz="2000" dirty="0">
                <a:solidFill>
                  <a:prstClr val="black"/>
                </a:solidFill>
                <a:latin typeface="ヒラギノ角ゴ Pro W3"/>
                <a:ea typeface="ヒラギノ角ゴ Pro W3"/>
              </a:rPr>
            </a:br>
            <a:r>
              <a:rPr lang="en-US" altLang="ja-JP" dirty="0">
                <a:solidFill>
                  <a:prstClr val="black"/>
                </a:solidFill>
                <a:latin typeface="ヒラギノ角ゴ Pro W3"/>
                <a:ea typeface="ヒラギノ角ゴ Pro W3"/>
              </a:rPr>
              <a:t>		</a:t>
            </a:r>
            <a:br>
              <a:rPr lang="en-US" altLang="ja-JP" dirty="0">
                <a:solidFill>
                  <a:prstClr val="black"/>
                </a:solidFill>
                <a:latin typeface="ヒラギノ角ゴ Pro W3"/>
                <a:ea typeface="ヒラギノ角ゴ Pro W3"/>
              </a:rPr>
            </a:br>
            <a:r>
              <a:rPr lang="en-US" altLang="ja-JP" dirty="0">
                <a:solidFill>
                  <a:prstClr val="black"/>
                </a:solidFill>
                <a:latin typeface="ヒラギノ角ゴ Pro W3"/>
                <a:ea typeface="ヒラギノ角ゴ Pro W3"/>
              </a:rPr>
              <a:t>		</a:t>
            </a:r>
            <a:r>
              <a:rPr lang="en-US" altLang="ja-JP" sz="2000" dirty="0">
                <a:solidFill>
                  <a:prstClr val="black"/>
                </a:solidFill>
                <a:latin typeface="ヒラギノ角ゴ Pro W3"/>
                <a:ea typeface="ヒラギノ角ゴ Pro W3"/>
              </a:rPr>
              <a:t>B</a:t>
            </a:r>
            <a:r>
              <a:rPr lang="en-US" altLang="ja-JP" sz="2000" baseline="-25000" dirty="0">
                <a:solidFill>
                  <a:prstClr val="black"/>
                </a:solidFill>
                <a:latin typeface="ヒラギノ角ゴ Pro W3"/>
                <a:ea typeface="ヒラギノ角ゴ Pro W3"/>
              </a:rPr>
              <a:t>0i</a:t>
            </a:r>
            <a:r>
              <a:rPr lang="en-US" altLang="ja-JP" sz="2000" dirty="0">
                <a:solidFill>
                  <a:prstClr val="black"/>
                </a:solidFill>
                <a:latin typeface="ヒラギノ角ゴ Pro W3"/>
                <a:ea typeface="ヒラギノ角ゴ Pro W3"/>
              </a:rPr>
              <a:t> = γ</a:t>
            </a:r>
            <a:r>
              <a:rPr lang="en-US" altLang="ja-JP" sz="2000" baseline="-25000" dirty="0">
                <a:solidFill>
                  <a:prstClr val="black"/>
                </a:solidFill>
                <a:latin typeface="ヒラギノ角ゴ Pro W3"/>
                <a:ea typeface="ヒラギノ角ゴ Pro W3"/>
              </a:rPr>
              <a:t>00</a:t>
            </a:r>
            <a:r>
              <a:rPr lang="en-US" altLang="ja-JP" sz="2000" dirty="0">
                <a:solidFill>
                  <a:prstClr val="black"/>
                </a:solidFill>
                <a:latin typeface="ヒラギノ角ゴ Pro W3"/>
                <a:ea typeface="ヒラギノ角ゴ Pro W3"/>
              </a:rPr>
              <a:t> + </a:t>
            </a:r>
            <a:r>
              <a:rPr lang="en-US" altLang="ja-JP" sz="2000" dirty="0">
                <a:solidFill>
                  <a:srgbClr val="FF0000"/>
                </a:solidFill>
                <a:latin typeface="ヒラギノ角ゴ Pro W3"/>
                <a:ea typeface="ヒラギノ角ゴ Pro W3"/>
              </a:rPr>
              <a:t>η</a:t>
            </a:r>
            <a:r>
              <a:rPr lang="en-US" altLang="ja-JP" sz="2000" baseline="-25000" dirty="0">
                <a:solidFill>
                  <a:srgbClr val="FF0000"/>
                </a:solidFill>
                <a:latin typeface="ヒラギノ角ゴ Pro W3"/>
                <a:ea typeface="ヒラギノ角ゴ Pro W3"/>
              </a:rPr>
              <a:t>0i</a:t>
            </a:r>
            <a:r>
              <a:rPr lang="en-US" altLang="ja-JP" sz="2000" dirty="0">
                <a:solidFill>
                  <a:prstClr val="black"/>
                </a:solidFill>
                <a:latin typeface="ヒラギノ角ゴ Pro W3"/>
                <a:ea typeface="ヒラギノ角ゴ Pro W3"/>
              </a:rPr>
              <a:t>, β</a:t>
            </a:r>
            <a:r>
              <a:rPr lang="en-US" altLang="ja-JP" sz="2000" baseline="-25000" dirty="0">
                <a:solidFill>
                  <a:prstClr val="black"/>
                </a:solidFill>
                <a:latin typeface="ヒラギノ角ゴ Pro W3"/>
                <a:ea typeface="ヒラギノ角ゴ Pro W3"/>
              </a:rPr>
              <a:t>1i</a:t>
            </a:r>
            <a:r>
              <a:rPr lang="en-US" altLang="ja-JP" sz="2000" dirty="0">
                <a:solidFill>
                  <a:prstClr val="black"/>
                </a:solidFill>
                <a:latin typeface="ヒラギノ角ゴ Pro W3"/>
                <a:ea typeface="ヒラギノ角ゴ Pro W3"/>
              </a:rPr>
              <a:t> = γ</a:t>
            </a:r>
            <a:r>
              <a:rPr lang="en-US" altLang="ja-JP" sz="2000" baseline="-25000" dirty="0">
                <a:solidFill>
                  <a:prstClr val="black"/>
                </a:solidFill>
                <a:latin typeface="ヒラギノ角ゴ Pro W3"/>
                <a:ea typeface="ヒラギノ角ゴ Pro W3"/>
              </a:rPr>
              <a:t>10</a:t>
            </a:r>
            <a:r>
              <a:rPr lang="en-US" altLang="ja-JP" sz="2000" dirty="0">
                <a:solidFill>
                  <a:prstClr val="black"/>
                </a:solidFill>
                <a:latin typeface="ヒラギノ角ゴ Pro W3"/>
                <a:ea typeface="ヒラギノ角ゴ Pro W3"/>
              </a:rPr>
              <a:t>, β</a:t>
            </a:r>
            <a:r>
              <a:rPr lang="en-US" altLang="ja-JP" sz="2000" baseline="-25000" dirty="0">
                <a:solidFill>
                  <a:prstClr val="black"/>
                </a:solidFill>
                <a:latin typeface="ヒラギノ角ゴ Pro W3"/>
                <a:ea typeface="ヒラギノ角ゴ Pro W3"/>
              </a:rPr>
              <a:t>2i </a:t>
            </a:r>
            <a:r>
              <a:rPr lang="en-US" altLang="ja-JP" sz="2000" dirty="0">
                <a:solidFill>
                  <a:prstClr val="black"/>
                </a:solidFill>
                <a:latin typeface="ヒラギノ角ゴ Pro W3"/>
                <a:ea typeface="ヒラギノ角ゴ Pro W3"/>
              </a:rPr>
              <a:t>= </a:t>
            </a:r>
            <a:r>
              <a:rPr lang="en-US" altLang="ja-JP" sz="2000" dirty="0" err="1">
                <a:solidFill>
                  <a:prstClr val="black"/>
                </a:solidFill>
                <a:latin typeface="ヒラギノ角ゴ Pro W3"/>
                <a:ea typeface="ヒラギノ角ゴ Pro W3"/>
              </a:rPr>
              <a:t>γ</a:t>
            </a:r>
            <a:r>
              <a:rPr lang="en-US" altLang="ja-JP" sz="2000" baseline="-25000" dirty="0">
                <a:solidFill>
                  <a:prstClr val="black"/>
                </a:solidFill>
                <a:latin typeface="ヒラギノ角ゴ Pro W3"/>
                <a:ea typeface="ヒラギノ角ゴ Pro W3"/>
              </a:rPr>
              <a:t> 20</a:t>
            </a:r>
            <a:r>
              <a:rPr lang="en-US" altLang="ja-JP" sz="2000" dirty="0">
                <a:solidFill>
                  <a:prstClr val="black"/>
                </a:solidFill>
                <a:latin typeface="ヒラギノ角ゴ Pro W3"/>
                <a:ea typeface="ヒラギノ角ゴ Pro W3"/>
              </a:rPr>
              <a:t> + </a:t>
            </a:r>
            <a:r>
              <a:rPr lang="en-US" altLang="ja-JP" sz="2000" dirty="0">
                <a:solidFill>
                  <a:srgbClr val="FF0000"/>
                </a:solidFill>
                <a:latin typeface="ヒラギノ角ゴ Pro W3"/>
                <a:ea typeface="ヒラギノ角ゴ Pro W3"/>
              </a:rPr>
              <a:t>η</a:t>
            </a:r>
            <a:r>
              <a:rPr lang="en-US" altLang="ja-JP" sz="2000" baseline="-25000" dirty="0">
                <a:solidFill>
                  <a:srgbClr val="FF0000"/>
                </a:solidFill>
                <a:latin typeface="ヒラギノ角ゴ Pro W3"/>
                <a:ea typeface="ヒラギノ角ゴ Pro W3"/>
              </a:rPr>
              <a:t>2i</a:t>
            </a:r>
            <a:r>
              <a:rPr lang="en-US" altLang="ja-JP" sz="2000" dirty="0">
                <a:solidFill>
                  <a:prstClr val="black"/>
                </a:solidFill>
                <a:latin typeface="ヒラギノ角ゴ Pro W3"/>
                <a:ea typeface="ヒラギノ角ゴ Pro W3"/>
              </a:rPr>
              <a:t>, β</a:t>
            </a:r>
            <a:r>
              <a:rPr lang="en-US" altLang="ja-JP" sz="2000" baseline="-25000" dirty="0">
                <a:solidFill>
                  <a:prstClr val="black"/>
                </a:solidFill>
                <a:latin typeface="ヒラギノ角ゴ Pro W3"/>
                <a:ea typeface="ヒラギノ角ゴ Pro W3"/>
              </a:rPr>
              <a:t>3i </a:t>
            </a:r>
            <a:r>
              <a:rPr lang="en-US" altLang="ja-JP" sz="2000" dirty="0">
                <a:solidFill>
                  <a:prstClr val="black"/>
                </a:solidFill>
                <a:latin typeface="ヒラギノ角ゴ Pro W3"/>
                <a:ea typeface="ヒラギノ角ゴ Pro W3"/>
              </a:rPr>
              <a:t>= γ</a:t>
            </a:r>
            <a:r>
              <a:rPr lang="en-US" altLang="ja-JP" sz="2000" baseline="-25000" dirty="0">
                <a:solidFill>
                  <a:prstClr val="black"/>
                </a:solidFill>
                <a:latin typeface="ヒラギノ角ゴ Pro W3"/>
                <a:ea typeface="ヒラギノ角ゴ Pro W3"/>
              </a:rPr>
              <a:t>30</a:t>
            </a:r>
            <a:endParaRPr lang="ja-JP" altLang="en-US">
              <a:solidFill>
                <a:prstClr val="black"/>
              </a:solidFill>
              <a:latin typeface="Calibri"/>
              <a:ea typeface="ＭＳ Ｐゴシック" panose="020B0600070205080204" pitchFamily="34" charset="-128"/>
            </a:endParaRPr>
          </a:p>
        </p:txBody>
      </p:sp>
      <p:pic>
        <p:nvPicPr>
          <p:cNvPr id="12" name="図 11">
            <a:extLst>
              <a:ext uri="{FF2B5EF4-FFF2-40B4-BE49-F238E27FC236}">
                <a16:creationId xmlns:a16="http://schemas.microsoft.com/office/drawing/2014/main" id="{7F159FAA-87EF-3D47-9618-CA9E0109C975}"/>
              </a:ext>
            </a:extLst>
          </p:cNvPr>
          <p:cNvPicPr>
            <a:picLocks noChangeAspect="1"/>
          </p:cNvPicPr>
          <p:nvPr/>
        </p:nvPicPr>
        <p:blipFill>
          <a:blip r:embed="rId4"/>
          <a:stretch>
            <a:fillRect/>
          </a:stretch>
        </p:blipFill>
        <p:spPr>
          <a:xfrm>
            <a:off x="4144028" y="1916832"/>
            <a:ext cx="4752529" cy="1728192"/>
          </a:xfrm>
          <a:prstGeom prst="rect">
            <a:avLst/>
          </a:prstGeom>
        </p:spPr>
      </p:pic>
      <p:sp>
        <p:nvSpPr>
          <p:cNvPr id="13" name="テキスト ボックス 12">
            <a:extLst>
              <a:ext uri="{FF2B5EF4-FFF2-40B4-BE49-F238E27FC236}">
                <a16:creationId xmlns:a16="http://schemas.microsoft.com/office/drawing/2014/main" id="{D2F09B93-3B76-8741-9C82-79FE8E0B7502}"/>
              </a:ext>
            </a:extLst>
          </p:cNvPr>
          <p:cNvSpPr txBox="1"/>
          <p:nvPr/>
        </p:nvSpPr>
        <p:spPr>
          <a:xfrm>
            <a:off x="4139954" y="3645024"/>
            <a:ext cx="4856009" cy="338554"/>
          </a:xfrm>
          <a:prstGeom prst="rect">
            <a:avLst/>
          </a:prstGeom>
          <a:noFill/>
        </p:spPr>
        <p:txBody>
          <a:bodyPr wrap="none" rtlCol="0">
            <a:spAutoFit/>
          </a:bodyPr>
          <a:lstStyle/>
          <a:p>
            <a:pPr defTabSz="457200"/>
            <a:r>
              <a:rPr lang="ja-JP" altLang="en-US" sz="1600">
                <a:solidFill>
                  <a:prstClr val="black"/>
                </a:solidFill>
                <a:latin typeface="Calibri"/>
                <a:ea typeface="ＭＳ Ｐゴシック" panose="020B0600070205080204" pitchFamily="34" charset="-128"/>
              </a:rPr>
              <a:t>ベースラインの</a:t>
            </a:r>
            <a:r>
              <a:rPr lang="en-US" altLang="ja-JP" sz="1600" dirty="0">
                <a:solidFill>
                  <a:prstClr val="black"/>
                </a:solidFill>
                <a:latin typeface="Calibri"/>
                <a:ea typeface="ＭＳ Ｐゴシック" panose="020B0600070205080204" pitchFamily="34" charset="-128"/>
              </a:rPr>
              <a:t>trend</a:t>
            </a:r>
            <a:r>
              <a:rPr lang="ja-JP" altLang="en-US" sz="1600">
                <a:solidFill>
                  <a:prstClr val="black"/>
                </a:solidFill>
                <a:latin typeface="Calibri"/>
                <a:ea typeface="ＭＳ Ｐゴシック" panose="020B0600070205080204" pitchFamily="34" charset="-128"/>
              </a:rPr>
              <a:t>にばらつき</a:t>
            </a:r>
            <a:r>
              <a:rPr lang="en-US" altLang="ja-JP" sz="1600" dirty="0">
                <a:solidFill>
                  <a:prstClr val="black"/>
                </a:solidFill>
                <a:latin typeface="Calibri"/>
                <a:ea typeface="ＭＳ Ｐゴシック" panose="020B0600070205080204" pitchFamily="34" charset="-128"/>
              </a:rPr>
              <a:t>(random effect)</a:t>
            </a:r>
            <a:r>
              <a:rPr lang="ja-JP" altLang="en-US" sz="1600">
                <a:solidFill>
                  <a:prstClr val="black"/>
                </a:solidFill>
                <a:latin typeface="Calibri"/>
                <a:ea typeface="ＭＳ Ｐゴシック" panose="020B0600070205080204" pitchFamily="34" charset="-128"/>
              </a:rPr>
              <a:t>を仮定</a:t>
            </a:r>
            <a:endParaRPr lang="en-US" altLang="ja-JP" sz="1600" dirty="0">
              <a:solidFill>
                <a:prstClr val="black"/>
              </a:solidFill>
              <a:latin typeface="Calibri"/>
              <a:ea typeface="ＭＳ Ｐゴシック" panose="020B0600070205080204" pitchFamily="34" charset="-128"/>
            </a:endParaRPr>
          </a:p>
        </p:txBody>
      </p:sp>
      <p:sp>
        <p:nvSpPr>
          <p:cNvPr id="14" name="テキスト ボックス 13">
            <a:extLst>
              <a:ext uri="{FF2B5EF4-FFF2-40B4-BE49-F238E27FC236}">
                <a16:creationId xmlns:a16="http://schemas.microsoft.com/office/drawing/2014/main" id="{3D697E71-4D80-504B-96FB-99B63674E08E}"/>
              </a:ext>
            </a:extLst>
          </p:cNvPr>
          <p:cNvSpPr txBox="1"/>
          <p:nvPr/>
        </p:nvSpPr>
        <p:spPr>
          <a:xfrm>
            <a:off x="4067944" y="5661250"/>
            <a:ext cx="4750018" cy="584775"/>
          </a:xfrm>
          <a:prstGeom prst="rect">
            <a:avLst/>
          </a:prstGeom>
          <a:noFill/>
        </p:spPr>
        <p:txBody>
          <a:bodyPr wrap="none" rtlCol="0">
            <a:spAutoFit/>
          </a:bodyPr>
          <a:lstStyle/>
          <a:p>
            <a:pPr defTabSz="457200"/>
            <a:r>
              <a:rPr lang="ja-JP" altLang="en-US" sz="1600" dirty="0">
                <a:solidFill>
                  <a:prstClr val="black"/>
                </a:solidFill>
                <a:latin typeface="Calibri"/>
                <a:ea typeface="ＭＳ Ｐゴシック" panose="020B0600070205080204" pitchFamily="34" charset="-128"/>
              </a:rPr>
              <a:t>モデルの選択によって効果量の推定値が若干変わる</a:t>
            </a:r>
            <a:endParaRPr lang="en-US" altLang="ja-JP" sz="1600" dirty="0">
              <a:solidFill>
                <a:prstClr val="black"/>
              </a:solidFill>
              <a:latin typeface="Calibri"/>
              <a:ea typeface="ＭＳ Ｐゴシック" panose="020B0600070205080204" pitchFamily="34" charset="-128"/>
            </a:endParaRPr>
          </a:p>
          <a:p>
            <a:pPr defTabSz="457200"/>
            <a:r>
              <a:rPr lang="ja-JP" altLang="en-US" sz="1600" dirty="0">
                <a:solidFill>
                  <a:prstClr val="black"/>
                </a:solidFill>
                <a:latin typeface="Calibri"/>
                <a:ea typeface="ＭＳ Ｐゴシック" panose="020B0600070205080204" pitchFamily="34" charset="-128"/>
              </a:rPr>
              <a:t>データを目視しながら適切なモデルを選択</a:t>
            </a:r>
            <a:endParaRPr lang="en-US" altLang="ja-JP" sz="1600"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2873690855"/>
      </p:ext>
    </p:extLst>
  </p:cSld>
  <p:clrMapOvr>
    <a:masterClrMapping/>
  </p:clrMapOvr>
</p:sld>
</file>

<file path=ppt/theme/theme1.xml><?xml version="1.0" encoding="utf-8"?>
<a:theme xmlns:a="http://schemas.openxmlformats.org/drawingml/2006/main" name="REQUIRE20170318_takebayashi(概要)">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3456</TotalTime>
  <Words>14633</Words>
  <Application>Microsoft Macintosh PowerPoint</Application>
  <PresentationFormat>画面に合わせる (4:3)</PresentationFormat>
  <Paragraphs>1437</Paragraphs>
  <Slides>136</Slides>
  <Notes>31</Notes>
  <HiddenSlides>1</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136</vt:i4>
      </vt:variant>
    </vt:vector>
  </HeadingPairs>
  <TitlesOfParts>
    <vt:vector size="150" baseType="lpstr">
      <vt:lpstr>Arial Unicode MS</vt:lpstr>
      <vt:lpstr>BIZ UDGothic</vt:lpstr>
      <vt:lpstr>Hiragino Kaku Gothic Pro W3</vt:lpstr>
      <vt:lpstr>Meiryo UI</vt:lpstr>
      <vt:lpstr>Noto Sans CJK JP Regular</vt:lpstr>
      <vt:lpstr>ヒラギノ角ゴ Pro W3</vt:lpstr>
      <vt:lpstr>Meiryo</vt:lpstr>
      <vt:lpstr>游ゴシック</vt:lpstr>
      <vt:lpstr>Arial</vt:lpstr>
      <vt:lpstr>Calibri</vt:lpstr>
      <vt:lpstr>Cambria</vt:lpstr>
      <vt:lpstr>Cambria Math</vt:lpstr>
      <vt:lpstr>Open Sans</vt:lpstr>
      <vt:lpstr>REQUIRE20170318_takebayashi(概要)</vt:lpstr>
      <vt:lpstr>シングルケースデザインの効果評価： 視覚分析、効果量、ベイズ統計</vt:lpstr>
      <vt:lpstr>講 師</vt:lpstr>
      <vt:lpstr>参考資料</vt:lpstr>
      <vt:lpstr>演習の補足資料</vt:lpstr>
      <vt:lpstr>このワークショップの目標</vt:lpstr>
      <vt:lpstr>シングルケース実験デザイン</vt:lpstr>
      <vt:lpstr>SCED</vt:lpstr>
      <vt:lpstr>SCED</vt:lpstr>
      <vt:lpstr>1事例実験研究の意義</vt:lpstr>
      <vt:lpstr>1事例実験研究のエビデンス活用</vt:lpstr>
      <vt:lpstr>1事例実験研究への関心の増加</vt:lpstr>
      <vt:lpstr>1事例実験研究のエビデンススタンダードの確立</vt:lpstr>
      <vt:lpstr>エビデンスの質向上への取り組み</vt:lpstr>
      <vt:lpstr>1事例実験研究への関心の増加</vt:lpstr>
      <vt:lpstr>日本語で読める書籍</vt:lpstr>
      <vt:lpstr>1事例実験研究と統計的推測 の必要性</vt:lpstr>
      <vt:lpstr>シングルケース実験研究の分析手法</vt:lpstr>
      <vt:lpstr>視覚分析による評価</vt:lpstr>
      <vt:lpstr>視覚分析の利点</vt:lpstr>
      <vt:lpstr>統計解析の必要性1</vt:lpstr>
      <vt:lpstr>統計解析の必要性</vt:lpstr>
      <vt:lpstr>ベースラインにトレンドがあるデータの視覚分析の問題</vt:lpstr>
      <vt:lpstr>統計解析の必要性2</vt:lpstr>
      <vt:lpstr>ベースラインに変動性・自己相関がある場合</vt:lpstr>
      <vt:lpstr>変動性・自己相関のあるデータの視覚分析の問題</vt:lpstr>
      <vt:lpstr>自己相関のあるデータの視覚分析の問題</vt:lpstr>
      <vt:lpstr>視覚分析の一致率の問題</vt:lpstr>
      <vt:lpstr>視覚分析に頼るべき？</vt:lpstr>
      <vt:lpstr>統計解析の利点</vt:lpstr>
      <vt:lpstr>シングルケース実験デザイン グラフの書き方</vt:lpstr>
      <vt:lpstr>書き方のお手本</vt:lpstr>
      <vt:lpstr>このグラフのダメなところを指摘してください</vt:lpstr>
      <vt:lpstr>このグラフのダメなところ</vt:lpstr>
      <vt:lpstr>このグラフのダメなところを指摘してください</vt:lpstr>
      <vt:lpstr>このグラフのダメなところ</vt:lpstr>
      <vt:lpstr>書き方のお手本</vt:lpstr>
      <vt:lpstr>書き方のお手本</vt:lpstr>
      <vt:lpstr>演習：Rでプロット</vt:lpstr>
      <vt:lpstr>視覚分析</vt:lpstr>
      <vt:lpstr>視覚分析の手順</vt:lpstr>
      <vt:lpstr>視覚分析</vt:lpstr>
      <vt:lpstr>視覚分析のステップ</vt:lpstr>
      <vt:lpstr>Step 1: ベースラインの検討</vt:lpstr>
      <vt:lpstr>Step 2: レベル、傾向、変動</vt:lpstr>
      <vt:lpstr>Step 3: 重複、即時性、一貫性</vt:lpstr>
      <vt:lpstr>Step4：予測パターンとの比較</vt:lpstr>
      <vt:lpstr>補助線で視覚分析を補強</vt:lpstr>
      <vt:lpstr>CDC</vt:lpstr>
      <vt:lpstr>CDC</vt:lpstr>
      <vt:lpstr>CDCの問題点→VAIOR</vt:lpstr>
      <vt:lpstr>VAIOR</vt:lpstr>
      <vt:lpstr>VAIOR</vt:lpstr>
      <vt:lpstr>VAIOR</vt:lpstr>
      <vt:lpstr>演習：R（のウェブアプリ）でCDC</vt:lpstr>
      <vt:lpstr>演習：R（のウェブアプリ）でVAIOR</vt:lpstr>
      <vt:lpstr>SCEDの効果指標</vt:lpstr>
      <vt:lpstr>ケース間 vs ケース内</vt:lpstr>
      <vt:lpstr>ケース間の効果指標 　マルチレベルモデル (HLM) ケース内の効果指標 　パラメトリック：LRR / SMD, ピースワイズ回帰分析 　非重複率系：NAP,  BCT / Tau-u </vt:lpstr>
      <vt:lpstr>解析法選択フローチャート</vt:lpstr>
      <vt:lpstr>ケース内効果指標</vt:lpstr>
      <vt:lpstr>非重複率系指標 (non-overlap measures)</vt:lpstr>
      <vt:lpstr>非重複率系指標 (non-overlap measures)</vt:lpstr>
      <vt:lpstr>非重複率系指標 (non-overlap measures)</vt:lpstr>
      <vt:lpstr>非重複率系指標の問題</vt:lpstr>
      <vt:lpstr>トレンドの影響を考慮可能な非重複率系指標</vt:lpstr>
      <vt:lpstr>非重複率系 (non-overlap measures)</vt:lpstr>
      <vt:lpstr>Baseline corrected Tau</vt:lpstr>
      <vt:lpstr>非重複率系の効果の目安</vt:lpstr>
      <vt:lpstr>パラメトリック系</vt:lpstr>
      <vt:lpstr>パラメトリック系</vt:lpstr>
      <vt:lpstr>パラメトリック系</vt:lpstr>
      <vt:lpstr>パラメトリック系</vt:lpstr>
      <vt:lpstr>演習：ケース内効果指標の算出</vt:lpstr>
      <vt:lpstr>演習：ケース内効果指標の算出</vt:lpstr>
      <vt:lpstr>効果量の選び方</vt:lpstr>
      <vt:lpstr>解析法選択フローチャート</vt:lpstr>
      <vt:lpstr>ケース内効果指標フローチャート</vt:lpstr>
      <vt:lpstr>ケース内効果量の選択</vt:lpstr>
      <vt:lpstr>各指標の自己相関の影響</vt:lpstr>
      <vt:lpstr>各指標の研究手続きの影響の受けやすさ</vt:lpstr>
      <vt:lpstr>TAU, TAU-U, BC-TAUの使い分け</vt:lpstr>
      <vt:lpstr>効果量の統合</vt:lpstr>
      <vt:lpstr>効果量の統合</vt:lpstr>
      <vt:lpstr>演習：SMD, LRR, TAUの統合</vt:lpstr>
      <vt:lpstr>演習：SMD, LRR, TAUの統合</vt:lpstr>
      <vt:lpstr>ケース間効果指標算出</vt:lpstr>
      <vt:lpstr>PHSの標準化効果量の利点</vt:lpstr>
      <vt:lpstr>参加者間標準化平均値差</vt:lpstr>
      <vt:lpstr>個人データの折れ線回帰モデル</vt:lpstr>
      <vt:lpstr>マルチレベル折れ線回帰モデル</vt:lpstr>
      <vt:lpstr>傾きを考えないモデル: Model 1</vt:lpstr>
      <vt:lpstr>傾きを考えないモデル: Model 1</vt:lpstr>
      <vt:lpstr>データに応じた多様なモデル構成</vt:lpstr>
      <vt:lpstr>データに応じた多様なモデル構成</vt:lpstr>
      <vt:lpstr>演習：scdhlmパッケージ</vt:lpstr>
      <vt:lpstr>演習： scdhlmパッケージ</vt:lpstr>
      <vt:lpstr>演習： scdhlmパッケージ</vt:lpstr>
      <vt:lpstr>演習： scdhlmパッケージ</vt:lpstr>
      <vt:lpstr>演習： scdhlmパッケージ</vt:lpstr>
      <vt:lpstr>SCEDのベイジアンモデル</vt:lpstr>
      <vt:lpstr>単一事例実験と古典的な統計解析</vt:lpstr>
      <vt:lpstr>単一事例実験とベイズ推定</vt:lpstr>
      <vt:lpstr>ベイズ推定の基礎</vt:lpstr>
      <vt:lpstr>ベイズ推定の基本ステップ</vt:lpstr>
      <vt:lpstr>ベイジアンSCED解析モデル</vt:lpstr>
      <vt:lpstr>マルチレベル折線回帰モデル</vt:lpstr>
      <vt:lpstr>折線回帰モデルの階層ベイズモデル</vt:lpstr>
      <vt:lpstr>折線回帰モデルの階層ベイズモデル</vt:lpstr>
      <vt:lpstr>解析例</vt:lpstr>
      <vt:lpstr>1からコード書くのは辛い人</vt:lpstr>
      <vt:lpstr>傾きなし・介入効果の参加者間変動ありモデル</vt:lpstr>
      <vt:lpstr>傾きなし・介入効果の参加者間変動ありモデル</vt:lpstr>
      <vt:lpstr>傾きなし・介入効果の参加者間変動ありモデル </vt:lpstr>
      <vt:lpstr>傾きなし・介入効果の参加者間変動ありモデル</vt:lpstr>
      <vt:lpstr>ベイジアンSCED解析モデル</vt:lpstr>
      <vt:lpstr>BITS model</vt:lpstr>
      <vt:lpstr>BITS model</vt:lpstr>
      <vt:lpstr>BITS model</vt:lpstr>
      <vt:lpstr>BITS model</vt:lpstr>
      <vt:lpstr>BITS model</vt:lpstr>
      <vt:lpstr>BITS model</vt:lpstr>
      <vt:lpstr>BITS model</vt:lpstr>
      <vt:lpstr>BITS model</vt:lpstr>
      <vt:lpstr>BITS model</vt:lpstr>
      <vt:lpstr>BUCP model</vt:lpstr>
      <vt:lpstr>Immediacy</vt:lpstr>
      <vt:lpstr>素朴な検討法の問題</vt:lpstr>
      <vt:lpstr>Immediacy</vt:lpstr>
      <vt:lpstr>ベイジアン(未知)変化点検出モデル</vt:lpstr>
      <vt:lpstr>ベイジアン(未知)変化点検出モデル</vt:lpstr>
      <vt:lpstr>推定するパラメータは5つ</vt:lpstr>
      <vt:lpstr>BUCP model</vt:lpstr>
      <vt:lpstr>BITS model</vt:lpstr>
      <vt:lpstr>BUCP model</vt:lpstr>
      <vt:lpstr>BUCP modelをStanで実行</vt:lpstr>
      <vt:lpstr>Take home message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シングルケースデザインの効果評価： 視覚分析、効果量、ベイズ統計</dc:title>
  <dc:creator>竹林由武</dc:creator>
  <cp:lastModifiedBy>竹林由武</cp:lastModifiedBy>
  <cp:revision>16</cp:revision>
  <dcterms:created xsi:type="dcterms:W3CDTF">2022-09-24T13:08:40Z</dcterms:created>
  <dcterms:modified xsi:type="dcterms:W3CDTF">2022-09-29T11:48:44Z</dcterms:modified>
</cp:coreProperties>
</file>